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3" r:id="rId1"/>
    <p:sldMasterId id="2147483664" r:id="rId2"/>
  </p:sldMasterIdLst>
  <p:notesMasterIdLst>
    <p:notesMasterId r:id="rId19"/>
  </p:notesMasterIdLst>
  <p:sldIdLst>
    <p:sldId id="418" r:id="rId3"/>
    <p:sldId id="289" r:id="rId4"/>
    <p:sldId id="259" r:id="rId5"/>
    <p:sldId id="263" r:id="rId6"/>
    <p:sldId id="296" r:id="rId7"/>
    <p:sldId id="300" r:id="rId8"/>
    <p:sldId id="257" r:id="rId9"/>
    <p:sldId id="303" r:id="rId10"/>
    <p:sldId id="307" r:id="rId11"/>
    <p:sldId id="304" r:id="rId12"/>
    <p:sldId id="305" r:id="rId13"/>
    <p:sldId id="420" r:id="rId14"/>
    <p:sldId id="421" r:id="rId15"/>
    <p:sldId id="302" r:id="rId16"/>
    <p:sldId id="419" r:id="rId17"/>
    <p:sldId id="279" r:id="rId18"/>
  </p:sldIdLst>
  <p:sldSz cx="9144000" cy="5143500" type="screen16x9"/>
  <p:notesSz cx="6858000" cy="9144000"/>
  <p:embeddedFontLst>
    <p:embeddedFont>
      <p:font typeface="Bahnschrift" panose="020B0502040204020203" pitchFamily="34" charset="0"/>
      <p:regular r:id="rId20"/>
      <p:bold r:id="rId21"/>
    </p:embeddedFont>
    <p:embeddedFont>
      <p:font typeface="Barlow Light" panose="00000400000000000000" pitchFamily="2" charset="0"/>
      <p:regular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Permanent Marker" panose="02000000000000000000" pitchFamily="2" charset="0"/>
      <p:regular r:id="rId28"/>
    </p:embeddedFont>
    <p:embeddedFont>
      <p:font typeface="Source Sans Pro" panose="020B0503030403020204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C49"/>
    <a:srgbClr val="E23708"/>
    <a:srgbClr val="681A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CB70536-D3EE-448C-9629-2038D408D480}">
  <a:tblStyle styleId="{FCB70536-D3EE-448C-9629-2038D408D48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343" autoAdjust="0"/>
  </p:normalViewPr>
  <p:slideViewPr>
    <p:cSldViewPr snapToGrid="0">
      <p:cViewPr varScale="1">
        <p:scale>
          <a:sx n="81" d="100"/>
          <a:sy n="81" d="100"/>
        </p:scale>
        <p:origin x="108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Olá! Agradecimentos gerais. Obrigada primeiramente gostaria muito de agradecer a vocês pela participação. Agradecer a professora Patrícia Jaime por ser minha orientadora nessa jornada e as professoras Priscila Sato e Patrícia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Chueiri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tenho certeza que possuem ricas contribuições.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D0EDF81-139F-488C-872B-4720FBA6BF98}" type="slidenum">
              <a:rPr lang="pt-BR" noProof="0" smtClean="0"/>
              <a:t>1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184555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Pesquisa de mestrado </a:t>
            </a:r>
            <a:r>
              <a:rPr lang="pt-BR" dirty="0" err="1"/>
              <a:t>entitulada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2832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3395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7174cd33_0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7174cd33_0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dirty="0"/>
              <a:t>Relembrar... E para quem não participou da reunião passada</a:t>
            </a: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dirty="0"/>
              <a:t>Oficinas presenciais e EAD</a:t>
            </a:r>
            <a:endParaRPr dirty="0"/>
          </a:p>
        </p:txBody>
      </p:sp>
      <p:sp>
        <p:nvSpPr>
          <p:cNvPr id="335" name="Google Shape;335;p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relembrar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Pulando uma semana para preparação da equipe e talvez ajude em não tirar profissionais da atenção em semana consecutivas</a:t>
            </a:r>
          </a:p>
        </p:txBody>
      </p:sp>
    </p:spTree>
    <p:extLst>
      <p:ext uri="{BB962C8B-B14F-4D97-AF65-F5344CB8AC3E}">
        <p14:creationId xmlns:p14="http://schemas.microsoft.com/office/powerpoint/2010/main" val="3768738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66603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Quando podemos ter a resposta final </a:t>
            </a:r>
            <a:r>
              <a:rPr lang="pt-BR"/>
              <a:t>de onde será?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0226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09588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red">
  <p:cSld name="TITLE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89275" y="1200150"/>
            <a:ext cx="2631900" cy="32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3256047" y="1200150"/>
            <a:ext cx="2631900" cy="32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3"/>
          </p:nvPr>
        </p:nvSpPr>
        <p:spPr>
          <a:xfrm>
            <a:off x="6022819" y="1200150"/>
            <a:ext cx="2631900" cy="32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 com 4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spaço Reservado para Imagem 23">
            <a:extLst>
              <a:ext uri="{FF2B5EF4-FFF2-40B4-BE49-F238E27FC236}">
                <a16:creationId xmlns:a16="http://schemas.microsoft.com/office/drawing/2014/main" id="{937CBE76-8748-4DE8-9D86-5B90AA0381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45046" y="2852219"/>
            <a:ext cx="3171212" cy="2291282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 dirty="0"/>
              <a:t>Clique no ícone para adicionar uma imagem</a:t>
            </a:r>
          </a:p>
        </p:txBody>
      </p:sp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EC743229-7365-4C8C-94FD-35B3ABABBB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44782" y="0"/>
            <a:ext cx="3171476" cy="2770779"/>
          </a:xfrm>
          <a:custGeom>
            <a:avLst/>
            <a:gdLst>
              <a:gd name="connsiteX0" fmla="*/ 1225911 w 4228635"/>
              <a:gd name="connsiteY0" fmla="*/ 0 h 3694372"/>
              <a:gd name="connsiteX1" fmla="*/ 4228635 w 4228635"/>
              <a:gd name="connsiteY1" fmla="*/ 0 h 3694372"/>
              <a:gd name="connsiteX2" fmla="*/ 4228635 w 4228635"/>
              <a:gd name="connsiteY2" fmla="*/ 3694372 h 3694372"/>
              <a:gd name="connsiteX3" fmla="*/ 649353 w 4228635"/>
              <a:gd name="connsiteY3" fmla="*/ 3694372 h 3694372"/>
              <a:gd name="connsiteX4" fmla="*/ 648934 w 4228635"/>
              <a:gd name="connsiteY4" fmla="*/ 3686621 h 3694372"/>
              <a:gd name="connsiteX5" fmla="*/ 554325 w 4228635"/>
              <a:gd name="connsiteY5" fmla="*/ 3554015 h 3694372"/>
              <a:gd name="connsiteX6" fmla="*/ 348230 w 4228635"/>
              <a:gd name="connsiteY6" fmla="*/ 3407569 h 3694372"/>
              <a:gd name="connsiteX7" fmla="*/ 408637 w 4228635"/>
              <a:gd name="connsiteY7" fmla="*/ 3243263 h 3694372"/>
              <a:gd name="connsiteX8" fmla="*/ 845701 w 4228635"/>
              <a:gd name="connsiteY8" fmla="*/ 3343275 h 3694372"/>
              <a:gd name="connsiteX9" fmla="*/ 195435 w 4228635"/>
              <a:gd name="connsiteY9" fmla="*/ 2953940 h 3694372"/>
              <a:gd name="connsiteX10" fmla="*/ 305589 w 4228635"/>
              <a:gd name="connsiteY10" fmla="*/ 2936081 h 3694372"/>
              <a:gd name="connsiteX11" fmla="*/ 700013 w 4228635"/>
              <a:gd name="connsiteY11" fmla="*/ 2714625 h 3694372"/>
              <a:gd name="connsiteX12" fmla="*/ 721333 w 4228635"/>
              <a:gd name="connsiteY12" fmla="*/ 2703909 h 3694372"/>
              <a:gd name="connsiteX13" fmla="*/ 788847 w 4228635"/>
              <a:gd name="connsiteY13" fmla="*/ 2564606 h 3694372"/>
              <a:gd name="connsiteX14" fmla="*/ 1002049 w 4228635"/>
              <a:gd name="connsiteY14" fmla="*/ 2543175 h 3694372"/>
              <a:gd name="connsiteX15" fmla="*/ 1179718 w 4228635"/>
              <a:gd name="connsiteY15" fmla="*/ 2575322 h 3694372"/>
              <a:gd name="connsiteX16" fmla="*/ 1371600 w 4228635"/>
              <a:gd name="connsiteY16" fmla="*/ 2536031 h 3694372"/>
              <a:gd name="connsiteX17" fmla="*/ 1542161 w 4228635"/>
              <a:gd name="connsiteY17" fmla="*/ 2553891 h 3694372"/>
              <a:gd name="connsiteX18" fmla="*/ 1687849 w 4228635"/>
              <a:gd name="connsiteY18" fmla="*/ 2528888 h 3694372"/>
              <a:gd name="connsiteX19" fmla="*/ 1545714 w 4228635"/>
              <a:gd name="connsiteY19" fmla="*/ 2411015 h 3694372"/>
              <a:gd name="connsiteX20" fmla="*/ 1346726 w 4228635"/>
              <a:gd name="connsiteY20" fmla="*/ 2411015 h 3694372"/>
              <a:gd name="connsiteX21" fmla="*/ 1204591 w 4228635"/>
              <a:gd name="connsiteY21" fmla="*/ 2336007 h 3694372"/>
              <a:gd name="connsiteX22" fmla="*/ 1069563 w 4228635"/>
              <a:gd name="connsiteY22" fmla="*/ 2200275 h 3694372"/>
              <a:gd name="connsiteX23" fmla="*/ 593412 w 4228635"/>
              <a:gd name="connsiteY23" fmla="*/ 1982390 h 3694372"/>
              <a:gd name="connsiteX24" fmla="*/ 508131 w 4228635"/>
              <a:gd name="connsiteY24" fmla="*/ 1900238 h 3694372"/>
              <a:gd name="connsiteX25" fmla="*/ 1865518 w 4228635"/>
              <a:gd name="connsiteY25" fmla="*/ 2218135 h 3694372"/>
              <a:gd name="connsiteX26" fmla="*/ 1446220 w 4228635"/>
              <a:gd name="connsiteY26" fmla="*/ 2085975 h 3694372"/>
              <a:gd name="connsiteX27" fmla="*/ 1730490 w 4228635"/>
              <a:gd name="connsiteY27" fmla="*/ 2110978 h 3694372"/>
              <a:gd name="connsiteX28" fmla="*/ 1886838 w 4228635"/>
              <a:gd name="connsiteY28" fmla="*/ 2021681 h 3694372"/>
              <a:gd name="connsiteX29" fmla="*/ 1886838 w 4228635"/>
              <a:gd name="connsiteY29" fmla="*/ 1993106 h 3694372"/>
              <a:gd name="connsiteX30" fmla="*/ 1769577 w 4228635"/>
              <a:gd name="connsiteY30" fmla="*/ 1910953 h 3694372"/>
              <a:gd name="connsiteX31" fmla="*/ 1702063 w 4228635"/>
              <a:gd name="connsiteY31" fmla="*/ 1857375 h 3694372"/>
              <a:gd name="connsiteX32" fmla="*/ 1517288 w 4228635"/>
              <a:gd name="connsiteY32" fmla="*/ 1664493 h 3694372"/>
              <a:gd name="connsiteX33" fmla="*/ 1648762 w 4228635"/>
              <a:gd name="connsiteY33" fmla="*/ 1643062 h 3694372"/>
              <a:gd name="connsiteX34" fmla="*/ 1698509 w 4228635"/>
              <a:gd name="connsiteY34" fmla="*/ 1603772 h 3694372"/>
              <a:gd name="connsiteX35" fmla="*/ 1662976 w 4228635"/>
              <a:gd name="connsiteY35" fmla="*/ 1546622 h 3694372"/>
              <a:gd name="connsiteX36" fmla="*/ 1254338 w 4228635"/>
              <a:gd name="connsiteY36" fmla="*/ 1371600 h 3694372"/>
              <a:gd name="connsiteX37" fmla="*/ 1222358 w 4228635"/>
              <a:gd name="connsiteY37" fmla="*/ 1235869 h 3694372"/>
              <a:gd name="connsiteX38" fmla="*/ 1300532 w 4228635"/>
              <a:gd name="connsiteY38" fmla="*/ 1214437 h 3694372"/>
              <a:gd name="connsiteX39" fmla="*/ 1389366 w 4228635"/>
              <a:gd name="connsiteY39" fmla="*/ 1225153 h 3694372"/>
              <a:gd name="connsiteX40" fmla="*/ 1318299 w 4228635"/>
              <a:gd name="connsiteY40" fmla="*/ 1117997 h 3694372"/>
              <a:gd name="connsiteX41" fmla="*/ 1030476 w 4228635"/>
              <a:gd name="connsiteY41" fmla="*/ 1010841 h 3694372"/>
              <a:gd name="connsiteX42" fmla="*/ 977176 w 4228635"/>
              <a:gd name="connsiteY42" fmla="*/ 953690 h 3694372"/>
              <a:gd name="connsiteX43" fmla="*/ 1048243 w 4228635"/>
              <a:gd name="connsiteY43" fmla="*/ 925115 h 3694372"/>
              <a:gd name="connsiteX44" fmla="*/ 1101544 w 4228635"/>
              <a:gd name="connsiteY44" fmla="*/ 914400 h 3694372"/>
              <a:gd name="connsiteX45" fmla="*/ 0 w 4228635"/>
              <a:gd name="connsiteY45" fmla="*/ 467915 h 3694372"/>
              <a:gd name="connsiteX46" fmla="*/ 248735 w 4228635"/>
              <a:gd name="connsiteY46" fmla="*/ 464344 h 3694372"/>
              <a:gd name="connsiteX47" fmla="*/ 493918 w 4228635"/>
              <a:gd name="connsiteY47" fmla="*/ 535781 h 3694372"/>
              <a:gd name="connsiteX48" fmla="*/ 753314 w 4228635"/>
              <a:gd name="connsiteY48" fmla="*/ 525066 h 3694372"/>
              <a:gd name="connsiteX49" fmla="*/ 998496 w 4228635"/>
              <a:gd name="connsiteY49" fmla="*/ 560785 h 3694372"/>
              <a:gd name="connsiteX50" fmla="*/ 1211698 w 4228635"/>
              <a:gd name="connsiteY50" fmla="*/ 560785 h 3694372"/>
              <a:gd name="connsiteX51" fmla="*/ 1012709 w 4228635"/>
              <a:gd name="connsiteY51" fmla="*/ 507206 h 3694372"/>
              <a:gd name="connsiteX52" fmla="*/ 938089 w 4228635"/>
              <a:gd name="connsiteY52" fmla="*/ 417909 h 3694372"/>
              <a:gd name="connsiteX53" fmla="*/ 962962 w 4228635"/>
              <a:gd name="connsiteY53" fmla="*/ 335757 h 3694372"/>
              <a:gd name="connsiteX54" fmla="*/ 1044690 w 4228635"/>
              <a:gd name="connsiteY54" fmla="*/ 360759 h 3694372"/>
              <a:gd name="connsiteX55" fmla="*/ 1140631 w 4228635"/>
              <a:gd name="connsiteY55" fmla="*/ 453629 h 3694372"/>
              <a:gd name="connsiteX56" fmla="*/ 1161951 w 4228635"/>
              <a:gd name="connsiteY56" fmla="*/ 396478 h 3694372"/>
              <a:gd name="connsiteX57" fmla="*/ 1218805 w 4228635"/>
              <a:gd name="connsiteY57" fmla="*/ 353615 h 3694372"/>
              <a:gd name="connsiteX58" fmla="*/ 1545714 w 4228635"/>
              <a:gd name="connsiteY58" fmla="*/ 375047 h 3694372"/>
              <a:gd name="connsiteX59" fmla="*/ 1328959 w 4228635"/>
              <a:gd name="connsiteY59" fmla="*/ 192881 h 3694372"/>
              <a:gd name="connsiteX60" fmla="*/ 1190378 w 4228635"/>
              <a:gd name="connsiteY60" fmla="*/ 164306 h 3694372"/>
              <a:gd name="connsiteX61" fmla="*/ 1158398 w 4228635"/>
              <a:gd name="connsiteY61" fmla="*/ 89297 h 3694372"/>
              <a:gd name="connsiteX62" fmla="*/ 1222358 w 4228635"/>
              <a:gd name="connsiteY62" fmla="*/ 71437 h 3694372"/>
              <a:gd name="connsiteX63" fmla="*/ 1542161 w 4228635"/>
              <a:gd name="connsiteY63" fmla="*/ 135731 h 3694372"/>
              <a:gd name="connsiteX64" fmla="*/ 1595462 w 4228635"/>
              <a:gd name="connsiteY64" fmla="*/ 110728 h 3694372"/>
              <a:gd name="connsiteX65" fmla="*/ 1225911 w 4228635"/>
              <a:gd name="connsiteY65" fmla="*/ 0 h 369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228635" h="3694372">
                <a:moveTo>
                  <a:pt x="1225911" y="0"/>
                </a:moveTo>
                <a:lnTo>
                  <a:pt x="4228635" y="0"/>
                </a:lnTo>
                <a:lnTo>
                  <a:pt x="4228635" y="3694372"/>
                </a:lnTo>
                <a:lnTo>
                  <a:pt x="649353" y="3694372"/>
                </a:lnTo>
                <a:lnTo>
                  <a:pt x="648934" y="3686621"/>
                </a:lnTo>
                <a:cubicBezTo>
                  <a:pt x="636941" y="3642419"/>
                  <a:pt x="605849" y="3602236"/>
                  <a:pt x="554325" y="3554015"/>
                </a:cubicBezTo>
                <a:cubicBezTo>
                  <a:pt x="493918" y="3500438"/>
                  <a:pt x="433510" y="3454003"/>
                  <a:pt x="348230" y="3407569"/>
                </a:cubicBezTo>
                <a:cubicBezTo>
                  <a:pt x="543665" y="3382565"/>
                  <a:pt x="341123" y="3296841"/>
                  <a:pt x="408637" y="3243263"/>
                </a:cubicBezTo>
                <a:cubicBezTo>
                  <a:pt x="547218" y="3221831"/>
                  <a:pt x="657373" y="3393282"/>
                  <a:pt x="845701" y="3343275"/>
                </a:cubicBezTo>
                <a:cubicBezTo>
                  <a:pt x="618286" y="3196828"/>
                  <a:pt x="362443" y="3150393"/>
                  <a:pt x="195435" y="2953940"/>
                </a:cubicBezTo>
                <a:cubicBezTo>
                  <a:pt x="234522" y="2911078"/>
                  <a:pt x="273609" y="2953940"/>
                  <a:pt x="305589" y="2936081"/>
                </a:cubicBezTo>
                <a:cubicBezTo>
                  <a:pt x="305589" y="2925365"/>
                  <a:pt x="678693" y="2993232"/>
                  <a:pt x="700013" y="2714625"/>
                </a:cubicBezTo>
                <a:cubicBezTo>
                  <a:pt x="707120" y="2714625"/>
                  <a:pt x="714227" y="2714625"/>
                  <a:pt x="721333" y="2703909"/>
                </a:cubicBezTo>
                <a:cubicBezTo>
                  <a:pt x="760420" y="2664619"/>
                  <a:pt x="724887" y="2571750"/>
                  <a:pt x="788847" y="2564606"/>
                </a:cubicBezTo>
                <a:cubicBezTo>
                  <a:pt x="859915" y="2557462"/>
                  <a:pt x="927429" y="2525315"/>
                  <a:pt x="1002049" y="2543175"/>
                </a:cubicBezTo>
                <a:cubicBezTo>
                  <a:pt x="1058903" y="2557462"/>
                  <a:pt x="1119310" y="2575322"/>
                  <a:pt x="1179718" y="2575322"/>
                </a:cubicBezTo>
                <a:cubicBezTo>
                  <a:pt x="1243678" y="2575322"/>
                  <a:pt x="1332512" y="2696766"/>
                  <a:pt x="1371600" y="2536031"/>
                </a:cubicBezTo>
                <a:cubicBezTo>
                  <a:pt x="1371600" y="2528888"/>
                  <a:pt x="1481754" y="2546747"/>
                  <a:pt x="1542161" y="2553891"/>
                </a:cubicBezTo>
                <a:cubicBezTo>
                  <a:pt x="1591908" y="2561035"/>
                  <a:pt x="1652316" y="2593181"/>
                  <a:pt x="1687849" y="2528888"/>
                </a:cubicBezTo>
                <a:cubicBezTo>
                  <a:pt x="1705616" y="2489596"/>
                  <a:pt x="1620335" y="2418159"/>
                  <a:pt x="1545714" y="2411015"/>
                </a:cubicBezTo>
                <a:cubicBezTo>
                  <a:pt x="1478201" y="2403872"/>
                  <a:pt x="1410687" y="2396728"/>
                  <a:pt x="1346726" y="2411015"/>
                </a:cubicBezTo>
                <a:cubicBezTo>
                  <a:pt x="1268552" y="2428875"/>
                  <a:pt x="1225911" y="2400300"/>
                  <a:pt x="1204591" y="2336007"/>
                </a:cubicBezTo>
                <a:cubicBezTo>
                  <a:pt x="1179718" y="2268141"/>
                  <a:pt x="1133524" y="2232422"/>
                  <a:pt x="1069563" y="2200275"/>
                </a:cubicBezTo>
                <a:cubicBezTo>
                  <a:pt x="913215" y="2121694"/>
                  <a:pt x="763974" y="2028825"/>
                  <a:pt x="593412" y="1982390"/>
                </a:cubicBezTo>
                <a:cubicBezTo>
                  <a:pt x="561432" y="1975246"/>
                  <a:pt x="522345" y="1960959"/>
                  <a:pt x="508131" y="1900238"/>
                </a:cubicBezTo>
                <a:cubicBezTo>
                  <a:pt x="970069" y="1993106"/>
                  <a:pt x="1389366" y="2232422"/>
                  <a:pt x="1865518" y="2218135"/>
                </a:cubicBezTo>
                <a:cubicBezTo>
                  <a:pt x="1737596" y="2143125"/>
                  <a:pt x="1584802" y="2139554"/>
                  <a:pt x="1446220" y="2085975"/>
                </a:cubicBezTo>
                <a:cubicBezTo>
                  <a:pt x="1545714" y="2046685"/>
                  <a:pt x="1638102" y="2089547"/>
                  <a:pt x="1730490" y="2110978"/>
                </a:cubicBezTo>
                <a:cubicBezTo>
                  <a:pt x="1808664" y="2128837"/>
                  <a:pt x="1879731" y="2132410"/>
                  <a:pt x="1886838" y="2021681"/>
                </a:cubicBezTo>
                <a:cubicBezTo>
                  <a:pt x="1886838" y="2010965"/>
                  <a:pt x="1886838" y="2003821"/>
                  <a:pt x="1886838" y="1993106"/>
                </a:cubicBezTo>
                <a:cubicBezTo>
                  <a:pt x="1858411" y="1946672"/>
                  <a:pt x="1819324" y="1925240"/>
                  <a:pt x="1769577" y="1910953"/>
                </a:cubicBezTo>
                <a:cubicBezTo>
                  <a:pt x="1741150" y="1903809"/>
                  <a:pt x="1702063" y="1889522"/>
                  <a:pt x="1702063" y="1857375"/>
                </a:cubicBezTo>
                <a:cubicBezTo>
                  <a:pt x="1705616" y="1735931"/>
                  <a:pt x="1609675" y="1700212"/>
                  <a:pt x="1517288" y="1664493"/>
                </a:cubicBezTo>
                <a:cubicBezTo>
                  <a:pt x="1567035" y="1603772"/>
                  <a:pt x="1609675" y="1646635"/>
                  <a:pt x="1648762" y="1643062"/>
                </a:cubicBezTo>
                <a:cubicBezTo>
                  <a:pt x="1673636" y="1639491"/>
                  <a:pt x="1698509" y="1635919"/>
                  <a:pt x="1698509" y="1603772"/>
                </a:cubicBezTo>
                <a:cubicBezTo>
                  <a:pt x="1698509" y="1578769"/>
                  <a:pt x="1687849" y="1546622"/>
                  <a:pt x="1662976" y="1546622"/>
                </a:cubicBezTo>
                <a:cubicBezTo>
                  <a:pt x="1506628" y="1543050"/>
                  <a:pt x="1417793" y="1371600"/>
                  <a:pt x="1254338" y="1371600"/>
                </a:cubicBezTo>
                <a:cubicBezTo>
                  <a:pt x="1154844" y="1371600"/>
                  <a:pt x="1304086" y="1275159"/>
                  <a:pt x="1222358" y="1235869"/>
                </a:cubicBezTo>
                <a:cubicBezTo>
                  <a:pt x="1204591" y="1225153"/>
                  <a:pt x="1272105" y="1210866"/>
                  <a:pt x="1300532" y="1214437"/>
                </a:cubicBezTo>
                <a:cubicBezTo>
                  <a:pt x="1328959" y="1218009"/>
                  <a:pt x="1353833" y="1243013"/>
                  <a:pt x="1389366" y="1225153"/>
                </a:cubicBezTo>
                <a:cubicBezTo>
                  <a:pt x="1407133" y="1160860"/>
                  <a:pt x="1360939" y="1135856"/>
                  <a:pt x="1318299" y="1117997"/>
                </a:cubicBezTo>
                <a:cubicBezTo>
                  <a:pt x="1225911" y="1075135"/>
                  <a:pt x="1133524" y="1025129"/>
                  <a:pt x="1030476" y="1010841"/>
                </a:cubicBezTo>
                <a:cubicBezTo>
                  <a:pt x="994943" y="1007269"/>
                  <a:pt x="973622" y="989409"/>
                  <a:pt x="977176" y="953690"/>
                </a:cubicBezTo>
                <a:cubicBezTo>
                  <a:pt x="984282" y="907256"/>
                  <a:pt x="1019816" y="921544"/>
                  <a:pt x="1048243" y="925115"/>
                </a:cubicBezTo>
                <a:cubicBezTo>
                  <a:pt x="1066010" y="928688"/>
                  <a:pt x="1083777" y="939403"/>
                  <a:pt x="1101544" y="914400"/>
                </a:cubicBezTo>
                <a:cubicBezTo>
                  <a:pt x="685800" y="660797"/>
                  <a:pt x="465491" y="675085"/>
                  <a:pt x="0" y="467915"/>
                </a:cubicBezTo>
                <a:cubicBezTo>
                  <a:pt x="103047" y="428625"/>
                  <a:pt x="177668" y="457200"/>
                  <a:pt x="248735" y="464344"/>
                </a:cubicBezTo>
                <a:cubicBezTo>
                  <a:pt x="426404" y="482203"/>
                  <a:pt x="316249" y="514350"/>
                  <a:pt x="493918" y="535781"/>
                </a:cubicBezTo>
                <a:cubicBezTo>
                  <a:pt x="579199" y="546497"/>
                  <a:pt x="657373" y="582216"/>
                  <a:pt x="753314" y="525066"/>
                </a:cubicBezTo>
                <a:cubicBezTo>
                  <a:pt x="817274" y="485775"/>
                  <a:pt x="920322" y="528637"/>
                  <a:pt x="998496" y="560785"/>
                </a:cubicBezTo>
                <a:cubicBezTo>
                  <a:pt x="1062457" y="589360"/>
                  <a:pt x="1126417" y="596503"/>
                  <a:pt x="1211698" y="560785"/>
                </a:cubicBezTo>
                <a:cubicBezTo>
                  <a:pt x="1133524" y="539354"/>
                  <a:pt x="1073117" y="521494"/>
                  <a:pt x="1012709" y="507206"/>
                </a:cubicBezTo>
                <a:cubicBezTo>
                  <a:pt x="962962" y="496491"/>
                  <a:pt x="934535" y="471488"/>
                  <a:pt x="938089" y="417909"/>
                </a:cubicBezTo>
                <a:cubicBezTo>
                  <a:pt x="938089" y="389334"/>
                  <a:pt x="927429" y="350044"/>
                  <a:pt x="962962" y="335757"/>
                </a:cubicBezTo>
                <a:cubicBezTo>
                  <a:pt x="991389" y="321469"/>
                  <a:pt x="1030476" y="335757"/>
                  <a:pt x="1044690" y="360759"/>
                </a:cubicBezTo>
                <a:cubicBezTo>
                  <a:pt x="1062457" y="407194"/>
                  <a:pt x="1080223" y="450056"/>
                  <a:pt x="1140631" y="453629"/>
                </a:cubicBezTo>
                <a:cubicBezTo>
                  <a:pt x="1222358" y="460771"/>
                  <a:pt x="1176164" y="432197"/>
                  <a:pt x="1161951" y="396478"/>
                </a:cubicBezTo>
                <a:cubicBezTo>
                  <a:pt x="1147737" y="357188"/>
                  <a:pt x="1190378" y="346472"/>
                  <a:pt x="1218805" y="353615"/>
                </a:cubicBezTo>
                <a:cubicBezTo>
                  <a:pt x="1325406" y="385763"/>
                  <a:pt x="1435560" y="328613"/>
                  <a:pt x="1545714" y="375047"/>
                </a:cubicBezTo>
                <a:cubicBezTo>
                  <a:pt x="1517288" y="260747"/>
                  <a:pt x="1456880" y="210741"/>
                  <a:pt x="1328959" y="192881"/>
                </a:cubicBezTo>
                <a:cubicBezTo>
                  <a:pt x="1282765" y="189310"/>
                  <a:pt x="1233018" y="196453"/>
                  <a:pt x="1190378" y="164306"/>
                </a:cubicBezTo>
                <a:cubicBezTo>
                  <a:pt x="1165504" y="146447"/>
                  <a:pt x="1140631" y="125016"/>
                  <a:pt x="1158398" y="89297"/>
                </a:cubicBezTo>
                <a:cubicBezTo>
                  <a:pt x="1169058" y="64294"/>
                  <a:pt x="1197484" y="64294"/>
                  <a:pt x="1222358" y="71437"/>
                </a:cubicBezTo>
                <a:cubicBezTo>
                  <a:pt x="1325406" y="110728"/>
                  <a:pt x="1435560" y="121444"/>
                  <a:pt x="1542161" y="135731"/>
                </a:cubicBezTo>
                <a:cubicBezTo>
                  <a:pt x="1559928" y="139303"/>
                  <a:pt x="1577695" y="146447"/>
                  <a:pt x="1595462" y="110728"/>
                </a:cubicBezTo>
                <a:cubicBezTo>
                  <a:pt x="1471094" y="78581"/>
                  <a:pt x="1350279" y="35719"/>
                  <a:pt x="1225911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 dirty="0"/>
              <a:t>Clique no ícone para adicionar uma imagem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73844"/>
            <a:ext cx="2400300" cy="1577577"/>
          </a:xfrm>
        </p:spPr>
        <p:txBody>
          <a:bodyPr rtlCol="0">
            <a:normAutofit/>
          </a:bodyPr>
          <a:lstStyle>
            <a:lvl1pPr>
              <a:defRPr sz="30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982389"/>
            <a:ext cx="2862072" cy="2646761"/>
          </a:xfrm>
        </p:spPr>
        <p:txBody>
          <a:bodyPr rtlCol="0"/>
          <a:lstStyle>
            <a:lvl1pPr marL="0" indent="0">
              <a:buNone/>
              <a:defRPr sz="1500"/>
            </a:lvl1pPr>
            <a:lvl2pPr marL="171450">
              <a:defRPr/>
            </a:lvl2pPr>
            <a:lvl3pPr marL="342900">
              <a:defRPr/>
            </a:lvl3pPr>
            <a:lvl4pPr marL="514350">
              <a:defRPr/>
            </a:lvl4pPr>
          </a:lstStyle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4767263"/>
            <a:ext cx="3086100" cy="273844"/>
          </a:xfrm>
        </p:spPr>
        <p:txBody>
          <a:bodyPr rtlCol="0"/>
          <a:lstStyle>
            <a:lvl1pPr algn="l">
              <a:defRPr/>
            </a:lvl1pPr>
          </a:lstStyle>
          <a:p>
            <a:pPr algn="l" rtl="0"/>
            <a:r>
              <a:rPr lang="pt-BR" noProof="0" dirty="0"/>
              <a:t>Título da Apresentação</a:t>
            </a:r>
          </a:p>
        </p:txBody>
      </p:sp>
      <p:sp>
        <p:nvSpPr>
          <p:cNvPr id="19" name="Espaço Reservado para Imagem 18">
            <a:extLst>
              <a:ext uri="{FF2B5EF4-FFF2-40B4-BE49-F238E27FC236}">
                <a16:creationId xmlns:a16="http://schemas.microsoft.com/office/drawing/2014/main" id="{EA8AF96E-CB82-45CC-9B91-E499704784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11566" y="0"/>
            <a:ext cx="2332061" cy="2770779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pt-BR" noProof="0" dirty="0"/>
              <a:t>Clique no ícone para adicionar uma imagem</a:t>
            </a:r>
          </a:p>
        </p:txBody>
      </p:sp>
      <p:sp>
        <p:nvSpPr>
          <p:cNvPr id="20" name="Espaço Reservado para Imagem 18">
            <a:extLst>
              <a:ext uri="{FF2B5EF4-FFF2-40B4-BE49-F238E27FC236}">
                <a16:creationId xmlns:a16="http://schemas.microsoft.com/office/drawing/2014/main" id="{6EEC573A-93BD-45DD-B03E-E2F5E00942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11192" y="2852218"/>
            <a:ext cx="2332061" cy="2291283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pt-BR" noProof="0" dirty="0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1916362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3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33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0" name="Google Shape;240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449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2973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4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0" name="Google Shape;250;p4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4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4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6646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3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43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4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4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4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958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4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44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3" name="Google Shape;263;p4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4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4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6180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5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45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69" name="Google Shape;269;p45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0" name="Google Shape;270;p45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71" name="Google Shape;271;p45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4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4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4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9621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yellow">
  <p:cSld name="TITLE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4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4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4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193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47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283" name="Google Shape;283;p47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284" name="Google Shape;284;p4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4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4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0368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48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0" name="Google Shape;290;p48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291" name="Google Shape;291;p4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4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4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05911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49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p4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4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135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0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50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3" name="Google Shape;303;p5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5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5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8446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red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ctrTitle"/>
          </p:nvPr>
        </p:nvSpPr>
        <p:spPr>
          <a:xfrm>
            <a:off x="1557300" y="1640494"/>
            <a:ext cx="6029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557300" y="2668610"/>
            <a:ext cx="6029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blue">
  <p:cSld name="TITLE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ctrTitle"/>
          </p:nvPr>
        </p:nvSpPr>
        <p:spPr>
          <a:xfrm>
            <a:off x="1557300" y="1640494"/>
            <a:ext cx="6029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subTitle" idx="1"/>
          </p:nvPr>
        </p:nvSpPr>
        <p:spPr>
          <a:xfrm>
            <a:off x="1557300" y="2668610"/>
            <a:ext cx="6029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yellow">
  <p:cSld name="TITLE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ctrTitle"/>
          </p:nvPr>
        </p:nvSpPr>
        <p:spPr>
          <a:xfrm>
            <a:off x="1557300" y="1640494"/>
            <a:ext cx="6029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subTitle" idx="1"/>
          </p:nvPr>
        </p:nvSpPr>
        <p:spPr>
          <a:xfrm>
            <a:off x="1557300" y="2668610"/>
            <a:ext cx="6029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yellow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body" idx="1"/>
          </p:nvPr>
        </p:nvSpPr>
        <p:spPr>
          <a:xfrm>
            <a:off x="1104300" y="2276100"/>
            <a:ext cx="6935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9pPr>
          </a:lstStyle>
          <a:p>
            <a:endParaRPr/>
          </a:p>
        </p:txBody>
      </p:sp>
      <p:sp>
        <p:nvSpPr>
          <p:cNvPr id="31" name="Google Shape;31;p8"/>
          <p:cNvSpPr txBox="1"/>
          <p:nvPr/>
        </p:nvSpPr>
        <p:spPr>
          <a:xfrm>
            <a:off x="3593400" y="1283826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</a:t>
            </a:r>
            <a:endParaRPr sz="9600">
              <a:solidFill>
                <a:schemeClr val="accent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2" name="Google Shape;32;p8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red">
  <p:cSld name="TITLE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body" idx="1"/>
          </p:nvPr>
        </p:nvSpPr>
        <p:spPr>
          <a:xfrm>
            <a:off x="1104300" y="2276100"/>
            <a:ext cx="6935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8pPr>
            <a:lvl9pPr marL="4114800" lvl="8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9pPr>
          </a:lstStyle>
          <a:p>
            <a:endParaRPr/>
          </a:p>
        </p:txBody>
      </p:sp>
      <p:sp>
        <p:nvSpPr>
          <p:cNvPr id="35" name="Google Shape;35;p9"/>
          <p:cNvSpPr txBox="1"/>
          <p:nvPr/>
        </p:nvSpPr>
        <p:spPr>
          <a:xfrm>
            <a:off x="3593400" y="992123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</a:t>
            </a:r>
            <a:endParaRPr sz="9600">
              <a:solidFill>
                <a:schemeClr val="accent1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blue">
  <p:cSld name="TITLE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1104300" y="2276100"/>
            <a:ext cx="6935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8pPr>
            <a:lvl9pPr marL="4114800" lvl="8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9pPr>
          </a:lstStyle>
          <a:p>
            <a:endParaRPr/>
          </a:p>
        </p:txBody>
      </p:sp>
      <p:sp>
        <p:nvSpPr>
          <p:cNvPr id="39" name="Google Shape;39;p10"/>
          <p:cNvSpPr txBox="1"/>
          <p:nvPr/>
        </p:nvSpPr>
        <p:spPr>
          <a:xfrm>
            <a:off x="3593400" y="1283826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5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</a:t>
            </a:r>
            <a:endParaRPr sz="9600">
              <a:solidFill>
                <a:schemeClr val="accent5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1"/>
          </p:nvPr>
        </p:nvSpPr>
        <p:spPr>
          <a:xfrm>
            <a:off x="804800" y="1200150"/>
            <a:ext cx="3657000" cy="3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2"/>
          </p:nvPr>
        </p:nvSpPr>
        <p:spPr>
          <a:xfrm>
            <a:off x="4682201" y="1200150"/>
            <a:ext cx="3657000" cy="3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11700" y="1200150"/>
            <a:ext cx="73206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■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0" r:id="rId11"/>
    <p:sldLayoutId id="2147483662" r:id="rId12"/>
    <p:sldLayoutId id="2147483676" r:id="rId1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3" name="Google Shape;233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4" name="Google Shape;234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5" name="Google Shape;235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6" name="Google Shape;236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0119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2C7B95FE-3F16-415C-8D93-6C63A92B5FF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5414"/>
          <a:stretch/>
        </p:blipFill>
        <p:spPr>
          <a:xfrm>
            <a:off x="1383424" y="0"/>
            <a:ext cx="7893971" cy="5183617"/>
          </a:xfrm>
          <a:noFill/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B365B15F-0659-4B3F-8688-AE94D32107F0}"/>
              </a:ext>
            </a:extLst>
          </p:cNvPr>
          <p:cNvSpPr txBox="1">
            <a:spLocks/>
          </p:cNvSpPr>
          <p:nvPr/>
        </p:nvSpPr>
        <p:spPr>
          <a:xfrm>
            <a:off x="3051959" y="2074674"/>
            <a:ext cx="5999805" cy="131194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b="1" i="0" dirty="0">
                <a:solidFill>
                  <a:schemeClr val="bg2">
                    <a:lumMod val="25000"/>
                  </a:schemeClr>
                </a:solidFill>
                <a:latin typeface="Bahnschrift" panose="020B0502040204020203" pitchFamily="34" charset="0"/>
              </a:rPr>
              <a:t>Projeto “Apoio e análise para a implementação das ações na atenção básica da linha de cuidado para sobrepeso e obesidade nos municípios do </a:t>
            </a:r>
          </a:p>
          <a:p>
            <a:pPr algn="ctr"/>
            <a:r>
              <a:rPr lang="pt-BR" sz="2000" b="1" i="0" dirty="0">
                <a:solidFill>
                  <a:schemeClr val="bg2">
                    <a:lumMod val="25000"/>
                  </a:schemeClr>
                </a:solidFill>
                <a:latin typeface="Bahnschrift" panose="020B0502040204020203" pitchFamily="34" charset="0"/>
              </a:rPr>
              <a:t>Grande ABC paulista”</a:t>
            </a:r>
          </a:p>
          <a:p>
            <a:pPr algn="ctr"/>
            <a:r>
              <a:rPr lang="pt-BR" sz="2800" b="1" i="0" dirty="0">
                <a:solidFill>
                  <a:schemeClr val="bg2">
                    <a:lumMod val="25000"/>
                  </a:schemeClr>
                </a:solidFill>
                <a:latin typeface="Bahnschrift" panose="020B0502040204020203" pitchFamily="34" charset="0"/>
              </a:rPr>
              <a:t> </a:t>
            </a:r>
            <a:endParaRPr lang="pt-BR" sz="1800" b="1" dirty="0">
              <a:solidFill>
                <a:schemeClr val="bg2">
                  <a:lumMod val="2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9D9AEBC3-789E-49FE-9DBD-BAA73726C23F}"/>
              </a:ext>
            </a:extLst>
          </p:cNvPr>
          <p:cNvSpPr txBox="1">
            <a:spLocks/>
          </p:cNvSpPr>
          <p:nvPr/>
        </p:nvSpPr>
        <p:spPr>
          <a:xfrm>
            <a:off x="7398327" y="4734159"/>
            <a:ext cx="1745674" cy="45740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cap="none" dirty="0">
                <a:latin typeface="Bahnschrift" panose="020B0502040204020203" pitchFamily="34" charset="0"/>
              </a:rPr>
              <a:t>14 de Setembro, 2021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A7BFFEF3-E8AD-4BF5-9C2F-33CFC7F9328F}"/>
              </a:ext>
            </a:extLst>
          </p:cNvPr>
          <p:cNvSpPr txBox="1">
            <a:spLocks/>
          </p:cNvSpPr>
          <p:nvPr/>
        </p:nvSpPr>
        <p:spPr>
          <a:xfrm>
            <a:off x="4270005" y="2127622"/>
            <a:ext cx="5007391" cy="191100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1050" b="1" dirty="0">
              <a:solidFill>
                <a:schemeClr val="bg2">
                  <a:lumMod val="25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1026" name="Picture 2" descr="Pós-Graduação na Faculdade de Saúde Pública da USP | AGÊNCIA FAPESP">
            <a:extLst>
              <a:ext uri="{FF2B5EF4-FFF2-40B4-BE49-F238E27FC236}">
                <a16:creationId xmlns:a16="http://schemas.microsoft.com/office/drawing/2014/main" id="{71A1DB86-ED25-47A5-ACBB-B614CBF2B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9978"/>
            <a:ext cx="937419" cy="87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780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6B6BBF-6055-48C8-9895-1F69CA5CC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sz="2000" b="1" dirty="0">
                <a:solidFill>
                  <a:schemeClr val="accent2">
                    <a:lumMod val="25000"/>
                  </a:schemeClr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Oficina de </a:t>
            </a:r>
            <a:r>
              <a:rPr lang="pt-BR" sz="2000" b="1" dirty="0">
                <a:solidFill>
                  <a:schemeClr val="accent2">
                    <a:lumMod val="25000"/>
                  </a:schemeClr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Promoção da Alimentação Adequada e saudável e da atividade física e práticas corporais</a:t>
            </a:r>
            <a:endParaRPr lang="pt-BR" sz="2000" dirty="0">
              <a:solidFill>
                <a:schemeClr val="accent2">
                  <a:lumMod val="25000"/>
                </a:scheme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4908B4-6F52-435F-92DE-26415CE1FC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10</a:t>
            </a:fld>
            <a:endParaRPr lang="pt-BR"/>
          </a:p>
        </p:txBody>
      </p:sp>
      <p:pic>
        <p:nvPicPr>
          <p:cNvPr id="4" name="Imagem 3" descr="Grupo de pessoas sentadas em cadeiras&#10;&#10;Descrição gerada automaticamente com confiança média">
            <a:extLst>
              <a:ext uri="{FF2B5EF4-FFF2-40B4-BE49-F238E27FC236}">
                <a16:creationId xmlns:a16="http://schemas.microsoft.com/office/drawing/2014/main" id="{B6281820-1F34-4685-B6AD-2E5BB4392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86" y="834778"/>
            <a:ext cx="4297650" cy="198254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E02C308-4C87-4FFB-A5F6-2DD65EAEA1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75" r="18052"/>
          <a:stretch/>
        </p:blipFill>
        <p:spPr>
          <a:xfrm>
            <a:off x="4565521" y="865779"/>
            <a:ext cx="4475914" cy="2295905"/>
          </a:xfrm>
          <a:prstGeom prst="rect">
            <a:avLst/>
          </a:prstGeom>
        </p:spPr>
      </p:pic>
      <p:pic>
        <p:nvPicPr>
          <p:cNvPr id="7" name="Imagem 6" descr="Multidão de pessoas&#10;&#10;Descrição gerada automaticamente com confiança média">
            <a:extLst>
              <a:ext uri="{FF2B5EF4-FFF2-40B4-BE49-F238E27FC236}">
                <a16:creationId xmlns:a16="http://schemas.microsoft.com/office/drawing/2014/main" id="{81291F35-D4F5-4FBF-9156-169FC4E29E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01" t="27587" r="8842"/>
          <a:stretch/>
        </p:blipFill>
        <p:spPr>
          <a:xfrm>
            <a:off x="96086" y="2877305"/>
            <a:ext cx="4297650" cy="1941338"/>
          </a:xfrm>
          <a:prstGeom prst="rect">
            <a:avLst/>
          </a:prstGeom>
        </p:spPr>
      </p:pic>
      <p:pic>
        <p:nvPicPr>
          <p:cNvPr id="10" name="Imagem 9" descr="Uma imagem contendo chão, no interior, pessoa, quarto&#10;&#10;Descrição gerada automaticamente">
            <a:extLst>
              <a:ext uri="{FF2B5EF4-FFF2-40B4-BE49-F238E27FC236}">
                <a16:creationId xmlns:a16="http://schemas.microsoft.com/office/drawing/2014/main" id="{F3B618D5-03B2-42E5-AB6D-558DC32A33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961" t="8775" r="24039" b="23947"/>
          <a:stretch/>
        </p:blipFill>
        <p:spPr>
          <a:xfrm>
            <a:off x="4565521" y="3236144"/>
            <a:ext cx="4475914" cy="159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6B6BBF-6055-48C8-9895-1F69CA5CC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sz="2000" b="1" dirty="0">
                <a:solidFill>
                  <a:schemeClr val="accent2">
                    <a:lumMod val="25000"/>
                  </a:schemeClr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Oficina de </a:t>
            </a:r>
            <a:r>
              <a:rPr lang="pt-BR" sz="2000" b="1" dirty="0">
                <a:solidFill>
                  <a:schemeClr val="accent2">
                    <a:lumMod val="25000"/>
                  </a:schemeClr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Promoção da Alimentação Adequada e saudável e da atividade física e práticas corporais</a:t>
            </a:r>
            <a:endParaRPr lang="pt-BR" sz="2000" dirty="0">
              <a:solidFill>
                <a:schemeClr val="accent2">
                  <a:lumMod val="25000"/>
                </a:scheme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4908B4-6F52-435F-92DE-26415CE1FC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11</a:t>
            </a:fld>
            <a:endParaRPr lang="pt-BR"/>
          </a:p>
        </p:txBody>
      </p:sp>
      <p:pic>
        <p:nvPicPr>
          <p:cNvPr id="5" name="Imagem 4" descr="Pessoas em uma sala&#10;&#10;Descrição gerada automaticamente com confiança média">
            <a:extLst>
              <a:ext uri="{FF2B5EF4-FFF2-40B4-BE49-F238E27FC236}">
                <a16:creationId xmlns:a16="http://schemas.microsoft.com/office/drawing/2014/main" id="{066A969D-A972-4E88-9DF7-101EDFE1F1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15" r="20650"/>
          <a:stretch/>
        </p:blipFill>
        <p:spPr>
          <a:xfrm>
            <a:off x="284130" y="834778"/>
            <a:ext cx="2121501" cy="2528050"/>
          </a:xfrm>
          <a:prstGeom prst="rect">
            <a:avLst/>
          </a:prstGeom>
        </p:spPr>
      </p:pic>
      <p:pic>
        <p:nvPicPr>
          <p:cNvPr id="11" name="Imagem 10" descr="Uma imagem contendo no interior, homem, em pé, quarto&#10;&#10;Descrição gerada automaticamente">
            <a:extLst>
              <a:ext uri="{FF2B5EF4-FFF2-40B4-BE49-F238E27FC236}">
                <a16:creationId xmlns:a16="http://schemas.microsoft.com/office/drawing/2014/main" id="{C4742094-D6C0-4859-8E41-25BE131290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14" t="10252" r="39221" b="19381"/>
          <a:stretch/>
        </p:blipFill>
        <p:spPr>
          <a:xfrm>
            <a:off x="255528" y="3491112"/>
            <a:ext cx="2065089" cy="1510640"/>
          </a:xfrm>
          <a:prstGeom prst="rect">
            <a:avLst/>
          </a:prstGeom>
        </p:spPr>
      </p:pic>
      <p:pic>
        <p:nvPicPr>
          <p:cNvPr id="13" name="Imagem 12" descr="Uma imagem contendo no interior, mesa, vivendo, mulher&#10;&#10;Descrição gerada automaticamente">
            <a:extLst>
              <a:ext uri="{FF2B5EF4-FFF2-40B4-BE49-F238E27FC236}">
                <a16:creationId xmlns:a16="http://schemas.microsoft.com/office/drawing/2014/main" id="{230C4CF4-2826-4F44-8BBE-ABB21CB7F8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00" r="40779"/>
          <a:stretch/>
        </p:blipFill>
        <p:spPr>
          <a:xfrm>
            <a:off x="4460400" y="809158"/>
            <a:ext cx="4500750" cy="4076314"/>
          </a:xfrm>
          <a:prstGeom prst="rect">
            <a:avLst/>
          </a:prstGeom>
        </p:spPr>
      </p:pic>
      <p:pic>
        <p:nvPicPr>
          <p:cNvPr id="15" name="Imagem 14" descr="Pessoas em cima de mesa&#10;&#10;Descrição gerada automaticamente com confiança média">
            <a:extLst>
              <a:ext uri="{FF2B5EF4-FFF2-40B4-BE49-F238E27FC236}">
                <a16:creationId xmlns:a16="http://schemas.microsoft.com/office/drawing/2014/main" id="{37E6C8DF-146D-4B79-A7CD-D212149335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805" r="27987"/>
          <a:stretch/>
        </p:blipFill>
        <p:spPr>
          <a:xfrm>
            <a:off x="2458228" y="3568986"/>
            <a:ext cx="1839422" cy="1432766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CF6DF322-64E9-4553-A92E-EE885B9EAB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341"/>
          <a:stretch/>
        </p:blipFill>
        <p:spPr>
          <a:xfrm>
            <a:off x="2578701" y="783538"/>
            <a:ext cx="1718949" cy="270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38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Manuais instrutivos das oficinas de </a:t>
            </a:r>
            <a:br>
              <a:rPr lang="pt-BR" dirty="0"/>
            </a:br>
            <a:r>
              <a:rPr lang="pt-BR" dirty="0"/>
              <a:t>QUALIFICAÇÃO PROFISSIONAL da </a:t>
            </a:r>
            <a:r>
              <a:rPr lang="pt-BR" dirty="0" err="1"/>
              <a:t>APs</a:t>
            </a:r>
            <a:endParaRPr dirty="0"/>
          </a:p>
        </p:txBody>
      </p:sp>
      <p:sp>
        <p:nvSpPr>
          <p:cNvPr id="74" name="Google Shape;74;p18"/>
          <p:cNvSpPr txBox="1"/>
          <p:nvPr/>
        </p:nvSpPr>
        <p:spPr>
          <a:xfrm>
            <a:off x="530952" y="1410159"/>
            <a:ext cx="4041048" cy="2323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Série com 3 fascículos:</a:t>
            </a:r>
            <a:endParaRPr lang="pt-BR" sz="16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85750" indent="-285750" algn="just">
              <a:spcBef>
                <a:spcPts val="6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Oficina de Vigilância Alimentar e Nutricional;</a:t>
            </a:r>
          </a:p>
          <a:p>
            <a:pPr marL="285750" lvl="0" indent="-285750" algn="just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Oficinas de Promoção da Alimentação Adequada e Saudável e da Atividade Física</a:t>
            </a:r>
          </a:p>
          <a:p>
            <a:pPr marL="285750" lvl="0" indent="-285750" algn="just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Oficina de Gestão do Cuidado e Abordagem Coletiva no Manejo da Obesidade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7" name="Google Shape;77;p18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C6649F6-6FF8-4786-849E-68258BED5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655" y="1474303"/>
            <a:ext cx="2205589" cy="314712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2DA9968-F206-488E-B0E2-D12907664D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763" r="49630"/>
          <a:stretch/>
        </p:blipFill>
        <p:spPr>
          <a:xfrm>
            <a:off x="7224244" y="1063455"/>
            <a:ext cx="1508165" cy="198441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B46EAE4-2FA3-481B-BAFC-5E21BD669D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397" t="8760"/>
          <a:stretch/>
        </p:blipFill>
        <p:spPr>
          <a:xfrm>
            <a:off x="7576457" y="2628176"/>
            <a:ext cx="1319273" cy="181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36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32DD7E-4509-4286-ADB0-756ADD937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Cronograma do projeto 2021-2022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517E966-2728-498A-BB19-82AF75885D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13</a:t>
            </a:fld>
            <a:endParaRPr lang="pt-BR"/>
          </a:p>
        </p:txBody>
      </p:sp>
      <p:graphicFrame>
        <p:nvGraphicFramePr>
          <p:cNvPr id="6" name="Google Shape;464;p12">
            <a:extLst>
              <a:ext uri="{FF2B5EF4-FFF2-40B4-BE49-F238E27FC236}">
                <a16:creationId xmlns:a16="http://schemas.microsoft.com/office/drawing/2014/main" id="{5F80D175-E369-4A83-B229-50F893E937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6246782"/>
              </p:ext>
            </p:extLst>
          </p:nvPr>
        </p:nvGraphicFramePr>
        <p:xfrm>
          <a:off x="311727" y="1158403"/>
          <a:ext cx="8520545" cy="337782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52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5787">
                  <a:extLst>
                    <a:ext uri="{9D8B030D-6E8A-4147-A177-3AD203B41FA5}">
                      <a16:colId xmlns:a16="http://schemas.microsoft.com/office/drawing/2014/main" val="2078386652"/>
                    </a:ext>
                  </a:extLst>
                </a:gridCol>
                <a:gridCol w="575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7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1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4370">
                  <a:extLst>
                    <a:ext uri="{9D8B030D-6E8A-4147-A177-3AD203B41FA5}">
                      <a16:colId xmlns:a16="http://schemas.microsoft.com/office/drawing/2014/main" val="860403177"/>
                    </a:ext>
                  </a:extLst>
                </a:gridCol>
                <a:gridCol w="631152">
                  <a:extLst>
                    <a:ext uri="{9D8B030D-6E8A-4147-A177-3AD203B41FA5}">
                      <a16:colId xmlns:a16="http://schemas.microsoft.com/office/drawing/2014/main" val="3731279321"/>
                    </a:ext>
                  </a:extLst>
                </a:gridCol>
                <a:gridCol w="570252">
                  <a:extLst>
                    <a:ext uri="{9D8B030D-6E8A-4147-A177-3AD203B41FA5}">
                      <a16:colId xmlns:a16="http://schemas.microsoft.com/office/drawing/2014/main" val="3877500557"/>
                    </a:ext>
                  </a:extLst>
                </a:gridCol>
              </a:tblGrid>
              <a:tr h="52410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pt-BR" sz="1200" b="1" u="none" strike="noStrike" cap="none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ATIVIDADE</a:t>
                      </a:r>
                      <a:endParaRPr sz="1200" b="1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lang="pt-BR" sz="1000" b="1" u="none" strike="noStrike" cap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AGO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00" b="1" u="none" strike="noStrike" cap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SET 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kumimoji="0" lang="pt-BR" sz="1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OUT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00" b="1" u="none" strike="noStrike" cap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NOV</a:t>
                      </a:r>
                      <a:endParaRPr sz="1000" b="1" u="none" strike="noStrike" cap="non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00" b="1" u="none" strike="noStrike" cap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DEZ</a:t>
                      </a:r>
                      <a:endParaRPr sz="1000" b="1" u="none" strike="noStrike" cap="non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00" b="1" u="none" strike="noStrike" cap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JAN</a:t>
                      </a:r>
                      <a:endParaRPr sz="1000" b="1" u="none" strike="noStrike" cap="non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00" b="1" u="none" strike="noStrike" cap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FEV</a:t>
                      </a:r>
                      <a:endParaRPr sz="1000" b="1" u="none" strike="noStrike" cap="non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35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00" b="1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Oficinas presenciais</a:t>
                      </a:r>
                      <a:endParaRPr sz="1000" b="1" u="none" strike="noStrike" cap="none" dirty="0">
                        <a:solidFill>
                          <a:schemeClr val="bg2">
                            <a:lumMod val="50000"/>
                          </a:schemeClr>
                        </a:solidFill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200" b="0" u="none" strike="noStrike" cap="none" dirty="0">
                        <a:solidFill>
                          <a:schemeClr val="tx1">
                            <a:lumMod val="50000"/>
                          </a:schemeClr>
                        </a:solidFill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pt-BR" sz="1200" b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X</a:t>
                      </a:r>
                      <a:endParaRPr sz="1200" b="0" u="none" strike="noStrike" cap="none" dirty="0">
                        <a:solidFill>
                          <a:schemeClr val="tx1">
                            <a:lumMod val="50000"/>
                          </a:schemeClr>
                        </a:solidFill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pt-BR" sz="1200" b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X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pt-BR" sz="1200" b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X</a:t>
                      </a:r>
                      <a:endParaRPr sz="1200" b="0" u="none" strike="noStrike" cap="none" dirty="0">
                        <a:solidFill>
                          <a:schemeClr val="tx1">
                            <a:lumMod val="50000"/>
                          </a:schemeClr>
                        </a:solidFill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endParaRPr lang="pt-BR" sz="1200" b="0" u="none" strike="noStrike" cap="none" dirty="0">
                        <a:solidFill>
                          <a:schemeClr val="tx1">
                            <a:lumMod val="50000"/>
                          </a:schemeClr>
                        </a:solidFill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endParaRPr lang="pt-BR" sz="1200" b="0" u="none" strike="noStrike" cap="none" dirty="0">
                        <a:solidFill>
                          <a:schemeClr val="tx1">
                            <a:lumMod val="50000"/>
                          </a:schemeClr>
                        </a:solidFill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endParaRPr lang="pt-BR" sz="1200" b="0" u="none" strike="noStrike" cap="none" dirty="0">
                        <a:solidFill>
                          <a:schemeClr val="tx1">
                            <a:lumMod val="50000"/>
                          </a:schemeClr>
                        </a:solidFill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38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00" b="1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Oferta EAD Intersetorialidade</a:t>
                      </a:r>
                      <a:endParaRPr sz="1000" b="1" u="none" strike="noStrike" cap="none" dirty="0">
                        <a:solidFill>
                          <a:schemeClr val="bg2">
                            <a:lumMod val="50000"/>
                          </a:schemeClr>
                        </a:solidFill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endParaRPr lang="pt-BR" sz="1200" b="0" u="none" strike="noStrike" cap="none" dirty="0">
                        <a:solidFill>
                          <a:schemeClr val="tx1">
                            <a:lumMod val="50000"/>
                          </a:schemeClr>
                        </a:solidFill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r>
                        <a:rPr lang="pt-BR" sz="1200" b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X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pt-BR" sz="1200" b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X</a:t>
                      </a:r>
                      <a:endParaRPr sz="1200" b="0" u="none" strike="noStrike" cap="none" dirty="0">
                        <a:solidFill>
                          <a:schemeClr val="tx1">
                            <a:lumMod val="50000"/>
                          </a:schemeClr>
                        </a:solidFill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r>
                        <a:rPr lang="pt-BR" sz="1200" b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X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r>
                        <a:rPr lang="pt-BR" sz="1200" b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X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r>
                        <a:rPr lang="pt-BR" sz="1200" b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X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r>
                        <a:rPr lang="pt-BR" sz="1200" b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X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45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00" b="1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Produção e análise  de dados do estudo qualitativo</a:t>
                      </a:r>
                      <a:endParaRPr sz="1000" b="1" u="none" strike="noStrike" cap="none" dirty="0">
                        <a:solidFill>
                          <a:schemeClr val="bg2">
                            <a:lumMod val="50000"/>
                          </a:schemeClr>
                        </a:solidFill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X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X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X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X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pt-BR" sz="1200" b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X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pt-BR" sz="1200" b="0" u="none" strike="noStrike" cap="none" dirty="0">
                        <a:solidFill>
                          <a:schemeClr val="tx1">
                            <a:lumMod val="50000"/>
                          </a:schemeClr>
                        </a:solidFill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pt-BR" sz="1200" b="0" u="none" strike="noStrike" cap="none" dirty="0">
                        <a:solidFill>
                          <a:schemeClr val="tx1">
                            <a:lumMod val="50000"/>
                          </a:schemeClr>
                        </a:solidFill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38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00" b="1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Desenvolvimento EAD Estigma da obesidade</a:t>
                      </a:r>
                      <a:endParaRPr sz="1000" b="1" u="none" strike="noStrike" cap="none" dirty="0">
                        <a:solidFill>
                          <a:schemeClr val="bg2">
                            <a:lumMod val="50000"/>
                          </a:schemeClr>
                        </a:solidFill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endParaRPr kumimoji="0" lang="pt-BR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X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X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X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pt-BR" sz="1200" b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X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pt-BR" sz="1200" b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X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pt-BR" sz="1200" b="0" u="none" strike="noStrike" cap="none" dirty="0">
                        <a:solidFill>
                          <a:schemeClr val="tx1">
                            <a:lumMod val="50000"/>
                          </a:schemeClr>
                        </a:solidFill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2755225"/>
                  </a:ext>
                </a:extLst>
              </a:tr>
              <a:tr h="446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00" b="1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Lançamento da publicação dos manuais instrutivos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endParaRPr kumimoji="0" lang="pt-BR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endParaRPr kumimoji="0" lang="pt-BR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endParaRPr kumimoji="0" lang="pt-BR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endParaRPr kumimoji="0" lang="pt-BR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pt-BR" sz="1200" b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X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pt-BR" sz="1200" b="0" u="none" strike="noStrike" cap="none" dirty="0">
                        <a:solidFill>
                          <a:schemeClr val="tx1">
                            <a:lumMod val="50000"/>
                          </a:schemeClr>
                        </a:solidFill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pt-BR" sz="1200" b="0" u="none" strike="noStrike" cap="none" dirty="0">
                        <a:solidFill>
                          <a:schemeClr val="tx1">
                            <a:lumMod val="50000"/>
                          </a:schemeClr>
                        </a:solidFill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5702778"/>
                  </a:ext>
                </a:extLst>
              </a:tr>
              <a:tr h="36038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00" b="1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Oferta EAD Estigma da obesidade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endParaRPr kumimoji="0" lang="pt-BR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endParaRPr kumimoji="0" lang="pt-BR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endParaRPr kumimoji="0" lang="pt-BR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endParaRPr kumimoji="0" lang="pt-BR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pt-BR" sz="1200" b="0" u="none" strike="noStrike" cap="none" dirty="0">
                        <a:solidFill>
                          <a:schemeClr val="tx1">
                            <a:lumMod val="50000"/>
                          </a:schemeClr>
                        </a:solidFill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pt-BR" sz="1200" b="0" u="none" strike="noStrike" cap="none" dirty="0">
                        <a:solidFill>
                          <a:schemeClr val="tx1">
                            <a:lumMod val="50000"/>
                          </a:schemeClr>
                        </a:solidFill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pt-BR" sz="1200" b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X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9502097"/>
                  </a:ext>
                </a:extLst>
              </a:tr>
              <a:tr h="446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00" b="1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Relatório final (CNPq , CIR Grande ABC e municípios)</a:t>
                      </a:r>
                      <a:endParaRPr sz="1000" b="1" u="none" strike="noStrike" cap="none" dirty="0">
                        <a:solidFill>
                          <a:schemeClr val="bg2">
                            <a:lumMod val="50000"/>
                          </a:schemeClr>
                        </a:solidFill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endParaRPr kumimoji="0" lang="pt-BR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endParaRPr kumimoji="0" lang="pt-BR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endParaRPr kumimoji="0" lang="pt-BR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endParaRPr kumimoji="0" lang="pt-BR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pt-BR" sz="1200" b="0" u="none" strike="noStrike" cap="none" dirty="0">
                        <a:solidFill>
                          <a:schemeClr val="tx1">
                            <a:lumMod val="50000"/>
                          </a:schemeClr>
                        </a:solidFill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endParaRPr lang="pt-BR" sz="1200" b="0" u="none" strike="noStrike" cap="none" dirty="0">
                        <a:solidFill>
                          <a:schemeClr val="tx1">
                            <a:lumMod val="50000"/>
                          </a:schemeClr>
                        </a:solidFill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pt-BR" sz="1200" b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X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9643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1841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 txBox="1">
            <a:spLocks noGrp="1"/>
          </p:cNvSpPr>
          <p:nvPr>
            <p:ph type="body" idx="1"/>
          </p:nvPr>
        </p:nvSpPr>
        <p:spPr>
          <a:xfrm>
            <a:off x="0" y="2241810"/>
            <a:ext cx="931545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None/>
            </a:pPr>
            <a:r>
              <a:rPr lang="pt-BR" b="1" dirty="0"/>
              <a:t>Próximo Fórum Colegiado: </a:t>
            </a:r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?</a:t>
            </a:r>
            <a:endParaRPr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8" name="Google Shape;98;p21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224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9"/>
          <p:cNvSpPr txBox="1">
            <a:spLocks noGrp="1"/>
          </p:cNvSpPr>
          <p:nvPr>
            <p:ph type="subTitle" idx="4294967295"/>
          </p:nvPr>
        </p:nvSpPr>
        <p:spPr>
          <a:xfrm>
            <a:off x="2258821" y="1252175"/>
            <a:ext cx="4626357" cy="27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CURSOS DE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AUTOAPRENDIZAGEM</a:t>
            </a:r>
            <a:endParaRPr sz="1800" b="1" dirty="0">
              <a:solidFill>
                <a:srgbClr val="FFFFFF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84" name="Google Shape;84;p19"/>
          <p:cNvSpPr txBox="1">
            <a:spLocks noGrp="1"/>
          </p:cNvSpPr>
          <p:nvPr>
            <p:ph type="body" idx="4294967295"/>
          </p:nvPr>
        </p:nvSpPr>
        <p:spPr>
          <a:xfrm>
            <a:off x="596025" y="3976175"/>
            <a:ext cx="7952100" cy="11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dirty="0"/>
              <a:t>2021 e 2022</a:t>
            </a:r>
            <a:endParaRPr sz="1800" dirty="0"/>
          </a:p>
        </p:txBody>
      </p:sp>
      <p:sp>
        <p:nvSpPr>
          <p:cNvPr id="85" name="Google Shape;85;p19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9688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0"/>
          <p:cNvSpPr txBox="1">
            <a:spLocks noGrp="1"/>
          </p:cNvSpPr>
          <p:nvPr>
            <p:ph type="ctrTitle" idx="4294967295"/>
          </p:nvPr>
        </p:nvSpPr>
        <p:spPr>
          <a:xfrm>
            <a:off x="1275150" y="1945650"/>
            <a:ext cx="6593700" cy="125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bg1"/>
                </a:solidFill>
              </a:rPr>
              <a:t>Obrigada!</a:t>
            </a:r>
            <a:endParaRPr sz="3600" dirty="0">
              <a:solidFill>
                <a:schemeClr val="bg1"/>
              </a:solidFill>
            </a:endParaRPr>
          </a:p>
        </p:txBody>
      </p:sp>
      <p:sp>
        <p:nvSpPr>
          <p:cNvPr id="288" name="Google Shape;288;p40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"/>
          <p:cNvSpPr/>
          <p:nvPr/>
        </p:nvSpPr>
        <p:spPr>
          <a:xfrm>
            <a:off x="0" y="4563881"/>
            <a:ext cx="9144000" cy="599259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 cap="flat" cmpd="sng">
            <a:solidFill>
              <a:srgbClr val="8B99D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4"/>
          <p:cNvSpPr txBox="1">
            <a:spLocks noGrp="1"/>
          </p:cNvSpPr>
          <p:nvPr>
            <p:ph type="ctrTitle"/>
          </p:nvPr>
        </p:nvSpPr>
        <p:spPr>
          <a:xfrm>
            <a:off x="36974" y="4471072"/>
            <a:ext cx="9107100" cy="6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pt-BR" sz="1800" b="1">
                <a:solidFill>
                  <a:schemeClr val="lt1"/>
                </a:solidFill>
              </a:rPr>
              <a:t>Projeto: Apoio e análise para a implementação das ações na atenção básica da linha de cuidado para sobrepeso e obesidade nos municípios do Grande ABC Paulista</a:t>
            </a:r>
            <a:endParaRPr sz="1800" b="1">
              <a:solidFill>
                <a:schemeClr val="lt1"/>
              </a:solidFill>
            </a:endParaRPr>
          </a:p>
        </p:txBody>
      </p:sp>
      <p:sp>
        <p:nvSpPr>
          <p:cNvPr id="339" name="Google Shape;339;p4"/>
          <p:cNvSpPr/>
          <p:nvPr/>
        </p:nvSpPr>
        <p:spPr>
          <a:xfrm>
            <a:off x="2689047" y="2504946"/>
            <a:ext cx="1729672" cy="1550808"/>
          </a:xfrm>
          <a:custGeom>
            <a:avLst/>
            <a:gdLst/>
            <a:ahLst/>
            <a:cxnLst/>
            <a:rect l="l" t="t" r="r" b="b"/>
            <a:pathLst>
              <a:path w="2088703" h="1910705" extrusionOk="0">
                <a:moveTo>
                  <a:pt x="2088704" y="393754"/>
                </a:moveTo>
                <a:cubicBezTo>
                  <a:pt x="1778677" y="1258164"/>
                  <a:pt x="964037" y="1882192"/>
                  <a:pt x="0" y="1910706"/>
                </a:cubicBezTo>
                <a:lnTo>
                  <a:pt x="0" y="636729"/>
                </a:lnTo>
                <a:cubicBezTo>
                  <a:pt x="177047" y="624892"/>
                  <a:pt x="341651" y="567777"/>
                  <a:pt x="482494" y="476964"/>
                </a:cubicBezTo>
                <a:lnTo>
                  <a:pt x="433933" y="321432"/>
                </a:lnTo>
                <a:lnTo>
                  <a:pt x="569073" y="414492"/>
                </a:lnTo>
                <a:cubicBezTo>
                  <a:pt x="704213" y="305793"/>
                  <a:pt x="811011" y="163395"/>
                  <a:pt x="876680" y="0"/>
                </a:cubicBezTo>
                <a:lnTo>
                  <a:pt x="2088704" y="39375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4"/>
          <p:cNvSpPr/>
          <p:nvPr/>
        </p:nvSpPr>
        <p:spPr>
          <a:xfrm>
            <a:off x="844817" y="2504876"/>
            <a:ext cx="1729744" cy="1550878"/>
          </a:xfrm>
          <a:custGeom>
            <a:avLst/>
            <a:gdLst/>
            <a:ahLst/>
            <a:cxnLst/>
            <a:rect l="l" t="t" r="r" b="b"/>
            <a:pathLst>
              <a:path w="2088789" h="1910792" extrusionOk="0">
                <a:moveTo>
                  <a:pt x="2088790" y="636816"/>
                </a:moveTo>
                <a:lnTo>
                  <a:pt x="2088790" y="1910793"/>
                </a:lnTo>
                <a:cubicBezTo>
                  <a:pt x="1124753" y="1882192"/>
                  <a:pt x="310026" y="1258251"/>
                  <a:pt x="0" y="393841"/>
                </a:cubicBezTo>
                <a:lnTo>
                  <a:pt x="1212024" y="0"/>
                </a:lnTo>
                <a:cubicBezTo>
                  <a:pt x="1277174" y="162185"/>
                  <a:pt x="1382936" y="303805"/>
                  <a:pt x="1516693" y="412159"/>
                </a:cubicBezTo>
                <a:lnTo>
                  <a:pt x="1647599" y="318408"/>
                </a:lnTo>
                <a:lnTo>
                  <a:pt x="1600507" y="473335"/>
                </a:lnTo>
                <a:cubicBezTo>
                  <a:pt x="1742559" y="566308"/>
                  <a:pt x="1909324" y="624805"/>
                  <a:pt x="2088790" y="6368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4"/>
          <p:cNvSpPr/>
          <p:nvPr/>
        </p:nvSpPr>
        <p:spPr>
          <a:xfrm>
            <a:off x="733908" y="725230"/>
            <a:ext cx="1356733" cy="1992634"/>
          </a:xfrm>
          <a:custGeom>
            <a:avLst/>
            <a:gdLst/>
            <a:ahLst/>
            <a:cxnLst/>
            <a:rect l="l" t="t" r="r" b="b"/>
            <a:pathLst>
              <a:path w="1638352" h="2455066" extrusionOk="0">
                <a:moveTo>
                  <a:pt x="1272681" y="1812635"/>
                </a:moveTo>
                <a:cubicBezTo>
                  <a:pt x="1272681" y="1898350"/>
                  <a:pt x="1283309" y="1981646"/>
                  <a:pt x="1303269" y="2061226"/>
                </a:cubicBezTo>
                <a:lnTo>
                  <a:pt x="91159" y="2455067"/>
                </a:lnTo>
                <a:cubicBezTo>
                  <a:pt x="31884" y="2251234"/>
                  <a:pt x="0" y="2035650"/>
                  <a:pt x="0" y="1812635"/>
                </a:cubicBezTo>
                <a:cubicBezTo>
                  <a:pt x="0" y="1075328"/>
                  <a:pt x="348304" y="419244"/>
                  <a:pt x="889382" y="0"/>
                </a:cubicBezTo>
                <a:lnTo>
                  <a:pt x="1638353" y="1030743"/>
                </a:lnTo>
                <a:cubicBezTo>
                  <a:pt x="1504596" y="1142553"/>
                  <a:pt x="1399958" y="1287975"/>
                  <a:pt x="1337572" y="1454134"/>
                </a:cubicBezTo>
                <a:lnTo>
                  <a:pt x="1472021" y="1549700"/>
                </a:lnTo>
                <a:lnTo>
                  <a:pt x="1306379" y="1551687"/>
                </a:lnTo>
                <a:cubicBezTo>
                  <a:pt x="1284346" y="1635069"/>
                  <a:pt x="1272681" y="1722513"/>
                  <a:pt x="1272681" y="181263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4"/>
          <p:cNvSpPr/>
          <p:nvPr/>
        </p:nvSpPr>
        <p:spPr>
          <a:xfrm>
            <a:off x="1562931" y="336353"/>
            <a:ext cx="2137672" cy="1159477"/>
          </a:xfrm>
          <a:custGeom>
            <a:avLst/>
            <a:gdLst/>
            <a:ahLst/>
            <a:cxnLst/>
            <a:rect l="l" t="t" r="r" b="b"/>
            <a:pathLst>
              <a:path w="2581392" h="1428558" extrusionOk="0">
                <a:moveTo>
                  <a:pt x="2581393" y="397729"/>
                </a:moveTo>
                <a:lnTo>
                  <a:pt x="1832508" y="1428558"/>
                </a:lnTo>
                <a:cubicBezTo>
                  <a:pt x="1689333" y="1338436"/>
                  <a:pt x="1522050" y="1282963"/>
                  <a:pt x="1342584" y="1273977"/>
                </a:cubicBezTo>
                <a:lnTo>
                  <a:pt x="1290653" y="1428558"/>
                </a:lnTo>
                <a:lnTo>
                  <a:pt x="1237773" y="1274063"/>
                </a:lnTo>
                <a:cubicBezTo>
                  <a:pt x="1058738" y="1283222"/>
                  <a:pt x="891888" y="1338609"/>
                  <a:pt x="748971" y="1428558"/>
                </a:cubicBezTo>
                <a:lnTo>
                  <a:pt x="0" y="397815"/>
                </a:lnTo>
                <a:cubicBezTo>
                  <a:pt x="367573" y="146805"/>
                  <a:pt x="812048" y="0"/>
                  <a:pt x="1290740" y="0"/>
                </a:cubicBezTo>
                <a:cubicBezTo>
                  <a:pt x="1769432" y="0"/>
                  <a:pt x="2213820" y="146718"/>
                  <a:pt x="2581393" y="39772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4"/>
          <p:cNvSpPr/>
          <p:nvPr/>
        </p:nvSpPr>
        <p:spPr>
          <a:xfrm>
            <a:off x="3173037" y="725230"/>
            <a:ext cx="1356591" cy="1992634"/>
          </a:xfrm>
          <a:custGeom>
            <a:avLst/>
            <a:gdLst/>
            <a:ahLst/>
            <a:cxnLst/>
            <a:rect l="l" t="t" r="r" b="b"/>
            <a:pathLst>
              <a:path w="1638180" h="2455066" extrusionOk="0">
                <a:moveTo>
                  <a:pt x="1638180" y="1812635"/>
                </a:moveTo>
                <a:cubicBezTo>
                  <a:pt x="1638180" y="2035650"/>
                  <a:pt x="1606296" y="2251234"/>
                  <a:pt x="1547021" y="2455067"/>
                </a:cubicBezTo>
                <a:lnTo>
                  <a:pt x="334912" y="2061140"/>
                </a:lnTo>
                <a:cubicBezTo>
                  <a:pt x="354958" y="1981559"/>
                  <a:pt x="365499" y="1898350"/>
                  <a:pt x="365499" y="1812635"/>
                </a:cubicBezTo>
                <a:cubicBezTo>
                  <a:pt x="365499" y="1721908"/>
                  <a:pt x="353662" y="1634033"/>
                  <a:pt x="331455" y="1550305"/>
                </a:cubicBezTo>
                <a:lnTo>
                  <a:pt x="168579" y="1548577"/>
                </a:lnTo>
                <a:lnTo>
                  <a:pt x="299226" y="1450160"/>
                </a:lnTo>
                <a:cubicBezTo>
                  <a:pt x="236581" y="1285728"/>
                  <a:pt x="132634" y="1141689"/>
                  <a:pt x="0" y="1030743"/>
                </a:cubicBezTo>
                <a:lnTo>
                  <a:pt x="748885" y="0"/>
                </a:lnTo>
                <a:cubicBezTo>
                  <a:pt x="1289876" y="419158"/>
                  <a:pt x="1638180" y="1075242"/>
                  <a:pt x="1638180" y="181263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44" name="Google Shape;344;p4"/>
          <p:cNvGrpSpPr/>
          <p:nvPr/>
        </p:nvGrpSpPr>
        <p:grpSpPr>
          <a:xfrm>
            <a:off x="4314594" y="2254087"/>
            <a:ext cx="136711" cy="97636"/>
            <a:chOff x="8127916" y="3653847"/>
            <a:chExt cx="165089" cy="120294"/>
          </a:xfrm>
        </p:grpSpPr>
        <p:sp>
          <p:nvSpPr>
            <p:cNvPr id="345" name="Google Shape;345;p4"/>
            <p:cNvSpPr/>
            <p:nvPr/>
          </p:nvSpPr>
          <p:spPr>
            <a:xfrm>
              <a:off x="8252860" y="3698187"/>
              <a:ext cx="40144" cy="24754"/>
            </a:xfrm>
            <a:custGeom>
              <a:avLst/>
              <a:gdLst/>
              <a:ahLst/>
              <a:cxnLst/>
              <a:rect l="l" t="t" r="r" b="b"/>
              <a:pathLst>
                <a:path w="40144" h="24754" extrusionOk="0">
                  <a:moveTo>
                    <a:pt x="35789" y="419"/>
                  </a:moveTo>
                  <a:lnTo>
                    <a:pt x="1486" y="19256"/>
                  </a:lnTo>
                  <a:cubicBezTo>
                    <a:pt x="103" y="20033"/>
                    <a:pt x="-415" y="21848"/>
                    <a:pt x="362" y="23230"/>
                  </a:cubicBezTo>
                  <a:cubicBezTo>
                    <a:pt x="708" y="23749"/>
                    <a:pt x="1140" y="24181"/>
                    <a:pt x="1659" y="24440"/>
                  </a:cubicBezTo>
                  <a:cubicBezTo>
                    <a:pt x="2523" y="24872"/>
                    <a:pt x="3473" y="24872"/>
                    <a:pt x="4337" y="24354"/>
                  </a:cubicBezTo>
                  <a:lnTo>
                    <a:pt x="38641" y="5517"/>
                  </a:lnTo>
                  <a:cubicBezTo>
                    <a:pt x="40110" y="4740"/>
                    <a:pt x="40542" y="2925"/>
                    <a:pt x="39764" y="1543"/>
                  </a:cubicBezTo>
                  <a:cubicBezTo>
                    <a:pt x="38986" y="74"/>
                    <a:pt x="37258" y="-445"/>
                    <a:pt x="35789" y="4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8234990" y="3653847"/>
              <a:ext cx="22206" cy="55225"/>
            </a:xfrm>
            <a:custGeom>
              <a:avLst/>
              <a:gdLst/>
              <a:ahLst/>
              <a:cxnLst/>
              <a:rect l="l" t="t" r="r" b="b"/>
              <a:pathLst>
                <a:path w="22206" h="55225" extrusionOk="0">
                  <a:moveTo>
                    <a:pt x="2679" y="55128"/>
                  </a:moveTo>
                  <a:cubicBezTo>
                    <a:pt x="4407" y="55560"/>
                    <a:pt x="6222" y="54523"/>
                    <a:pt x="6740" y="52794"/>
                  </a:cubicBezTo>
                  <a:lnTo>
                    <a:pt x="22034" y="4493"/>
                  </a:lnTo>
                  <a:cubicBezTo>
                    <a:pt x="22638" y="2679"/>
                    <a:pt x="21602" y="778"/>
                    <a:pt x="19787" y="173"/>
                  </a:cubicBezTo>
                  <a:cubicBezTo>
                    <a:pt x="17973" y="-432"/>
                    <a:pt x="16071" y="605"/>
                    <a:pt x="15467" y="2420"/>
                  </a:cubicBezTo>
                  <a:lnTo>
                    <a:pt x="173" y="50721"/>
                  </a:lnTo>
                  <a:cubicBezTo>
                    <a:pt x="-432" y="52535"/>
                    <a:pt x="605" y="54436"/>
                    <a:pt x="2420" y="55041"/>
                  </a:cubicBezTo>
                  <a:cubicBezTo>
                    <a:pt x="2592" y="55128"/>
                    <a:pt x="2592" y="55128"/>
                    <a:pt x="2679" y="55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8127916" y="3731095"/>
              <a:ext cx="45814" cy="43046"/>
            </a:xfrm>
            <a:custGeom>
              <a:avLst/>
              <a:gdLst/>
              <a:ahLst/>
              <a:cxnLst/>
              <a:rect l="l" t="t" r="r" b="b"/>
              <a:pathLst>
                <a:path w="45814" h="43046" extrusionOk="0">
                  <a:moveTo>
                    <a:pt x="38899" y="0"/>
                  </a:moveTo>
                  <a:cubicBezTo>
                    <a:pt x="26284" y="259"/>
                    <a:pt x="1831" y="8122"/>
                    <a:pt x="16" y="35859"/>
                  </a:cubicBezTo>
                  <a:cubicBezTo>
                    <a:pt x="-243" y="39574"/>
                    <a:pt x="2609" y="42771"/>
                    <a:pt x="6324" y="43030"/>
                  </a:cubicBezTo>
                  <a:lnTo>
                    <a:pt x="6324" y="43030"/>
                  </a:lnTo>
                  <a:cubicBezTo>
                    <a:pt x="10040" y="43289"/>
                    <a:pt x="13237" y="40438"/>
                    <a:pt x="13496" y="36723"/>
                  </a:cubicBezTo>
                  <a:cubicBezTo>
                    <a:pt x="13582" y="34908"/>
                    <a:pt x="13842" y="33266"/>
                    <a:pt x="14274" y="31538"/>
                  </a:cubicBezTo>
                  <a:cubicBezTo>
                    <a:pt x="17125" y="20392"/>
                    <a:pt x="26111" y="16071"/>
                    <a:pt x="33197" y="14344"/>
                  </a:cubicBezTo>
                  <a:cubicBezTo>
                    <a:pt x="36480" y="13566"/>
                    <a:pt x="38986" y="13479"/>
                    <a:pt x="39245" y="13479"/>
                  </a:cubicBezTo>
                  <a:cubicBezTo>
                    <a:pt x="42961" y="13393"/>
                    <a:pt x="45898" y="10282"/>
                    <a:pt x="45812" y="6567"/>
                  </a:cubicBezTo>
                  <a:cubicBezTo>
                    <a:pt x="45639" y="3024"/>
                    <a:pt x="42701" y="0"/>
                    <a:pt x="388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8" name="Google Shape;348;p4"/>
          <p:cNvSpPr txBox="1"/>
          <p:nvPr/>
        </p:nvSpPr>
        <p:spPr>
          <a:xfrm>
            <a:off x="3266324" y="1546805"/>
            <a:ext cx="1309469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Promoção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4"/>
          <p:cNvSpPr txBox="1"/>
          <p:nvPr/>
        </p:nvSpPr>
        <p:spPr>
          <a:xfrm>
            <a:off x="2026689" y="592400"/>
            <a:ext cx="1225015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Vigilância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4"/>
          <p:cNvSpPr txBox="1"/>
          <p:nvPr/>
        </p:nvSpPr>
        <p:spPr>
          <a:xfrm>
            <a:off x="2894817" y="2961890"/>
            <a:ext cx="1105494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Manejo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4"/>
          <p:cNvSpPr txBox="1"/>
          <p:nvPr/>
        </p:nvSpPr>
        <p:spPr>
          <a:xfrm>
            <a:off x="806759" y="1510843"/>
            <a:ext cx="1040862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Estigma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4"/>
          <p:cNvSpPr txBox="1"/>
          <p:nvPr/>
        </p:nvSpPr>
        <p:spPr>
          <a:xfrm>
            <a:off x="1399756" y="2961890"/>
            <a:ext cx="102624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Gestão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4"/>
          <p:cNvSpPr txBox="1"/>
          <p:nvPr/>
        </p:nvSpPr>
        <p:spPr>
          <a:xfrm>
            <a:off x="1845941" y="1665865"/>
            <a:ext cx="1546992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1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Educação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1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Permanente em Saúde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4"/>
          <p:cNvSpPr/>
          <p:nvPr/>
        </p:nvSpPr>
        <p:spPr>
          <a:xfrm>
            <a:off x="672683" y="4174461"/>
            <a:ext cx="4171800" cy="344100"/>
          </a:xfrm>
          <a:prstGeom prst="ellipse">
            <a:avLst/>
          </a:prstGeom>
          <a:solidFill>
            <a:schemeClr val="dk1">
              <a:alpha val="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5" name="Google Shape;355;p4"/>
          <p:cNvGrpSpPr/>
          <p:nvPr/>
        </p:nvGrpSpPr>
        <p:grpSpPr>
          <a:xfrm>
            <a:off x="6880856" y="1127169"/>
            <a:ext cx="1497747" cy="1364514"/>
            <a:chOff x="7873184" y="3487794"/>
            <a:chExt cx="1996996" cy="1819350"/>
          </a:xfrm>
        </p:grpSpPr>
        <p:sp>
          <p:nvSpPr>
            <p:cNvPr id="356" name="Google Shape;356;p4"/>
            <p:cNvSpPr txBox="1"/>
            <p:nvPr/>
          </p:nvSpPr>
          <p:spPr>
            <a:xfrm>
              <a:off x="7873184" y="3922150"/>
              <a:ext cx="1938290" cy="13849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Promoção da Alimentação Adequada e Saudável e da Atividade Física e Práticas Corporais</a:t>
              </a: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4"/>
            <p:cNvSpPr txBox="1"/>
            <p:nvPr/>
          </p:nvSpPr>
          <p:spPr>
            <a:xfrm>
              <a:off x="7942274" y="3487794"/>
              <a:ext cx="1927906" cy="40010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PROMOÇÃO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9279B680-2229-4A46-88FA-84FD22DE5CDF}"/>
              </a:ext>
            </a:extLst>
          </p:cNvPr>
          <p:cNvGrpSpPr/>
          <p:nvPr/>
        </p:nvGrpSpPr>
        <p:grpSpPr>
          <a:xfrm>
            <a:off x="5108398" y="1808554"/>
            <a:ext cx="1488119" cy="870290"/>
            <a:chOff x="5108398" y="1808554"/>
            <a:chExt cx="1488119" cy="870290"/>
          </a:xfrm>
        </p:grpSpPr>
        <p:sp>
          <p:nvSpPr>
            <p:cNvPr id="360" name="Google Shape;360;p4"/>
            <p:cNvSpPr txBox="1"/>
            <p:nvPr/>
          </p:nvSpPr>
          <p:spPr>
            <a:xfrm>
              <a:off x="5150588" y="1808554"/>
              <a:ext cx="1445929" cy="3000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MANEJO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4"/>
            <p:cNvSpPr txBox="1"/>
            <p:nvPr/>
          </p:nvSpPr>
          <p:spPr>
            <a:xfrm>
              <a:off x="5108398" y="2124887"/>
              <a:ext cx="1453717" cy="553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Gestão do cuidado e abordagem coletiva no manejo da obesidade</a:t>
              </a: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2C1555FE-9C4F-4C28-9F84-48E2424A6096}"/>
              </a:ext>
            </a:extLst>
          </p:cNvPr>
          <p:cNvGrpSpPr/>
          <p:nvPr/>
        </p:nvGrpSpPr>
        <p:grpSpPr>
          <a:xfrm>
            <a:off x="5142800" y="2883400"/>
            <a:ext cx="1453717" cy="865977"/>
            <a:chOff x="5056655" y="2869537"/>
            <a:chExt cx="1453717" cy="865977"/>
          </a:xfrm>
        </p:grpSpPr>
        <p:sp>
          <p:nvSpPr>
            <p:cNvPr id="359" name="Google Shape;359;p4"/>
            <p:cNvSpPr txBox="1"/>
            <p:nvPr/>
          </p:nvSpPr>
          <p:spPr>
            <a:xfrm>
              <a:off x="5056655" y="3196945"/>
              <a:ext cx="1453717" cy="5385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Gestão Local com abordagem intersetorial</a:t>
              </a: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4"/>
            <p:cNvSpPr txBox="1"/>
            <p:nvPr/>
          </p:nvSpPr>
          <p:spPr>
            <a:xfrm>
              <a:off x="5064442" y="2869537"/>
              <a:ext cx="1445930" cy="3000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GESTÃO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4" name="Google Shape;364;p4"/>
          <p:cNvGrpSpPr/>
          <p:nvPr/>
        </p:nvGrpSpPr>
        <p:grpSpPr>
          <a:xfrm>
            <a:off x="5128103" y="932050"/>
            <a:ext cx="1468414" cy="668702"/>
            <a:chOff x="7912294" y="3487794"/>
            <a:chExt cx="1957886" cy="891604"/>
          </a:xfrm>
        </p:grpSpPr>
        <p:sp>
          <p:nvSpPr>
            <p:cNvPr id="365" name="Google Shape;365;p4"/>
            <p:cNvSpPr txBox="1"/>
            <p:nvPr/>
          </p:nvSpPr>
          <p:spPr>
            <a:xfrm>
              <a:off x="7912294" y="3845972"/>
              <a:ext cx="1938290" cy="5334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Vigilância Alimentar e Nutricional</a:t>
              </a: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4"/>
            <p:cNvSpPr txBox="1"/>
            <p:nvPr/>
          </p:nvSpPr>
          <p:spPr>
            <a:xfrm>
              <a:off x="7942274" y="3487794"/>
              <a:ext cx="1927906" cy="40010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VIGILÂNCIA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7" name="Google Shape;367;p4"/>
          <p:cNvGrpSpPr/>
          <p:nvPr/>
        </p:nvGrpSpPr>
        <p:grpSpPr>
          <a:xfrm>
            <a:off x="6932674" y="2496572"/>
            <a:ext cx="1485208" cy="738727"/>
            <a:chOff x="7652828" y="5484696"/>
            <a:chExt cx="1980277" cy="984968"/>
          </a:xfrm>
        </p:grpSpPr>
        <p:sp>
          <p:nvSpPr>
            <p:cNvPr id="368" name="Google Shape;368;p4"/>
            <p:cNvSpPr txBox="1"/>
            <p:nvPr/>
          </p:nvSpPr>
          <p:spPr>
            <a:xfrm>
              <a:off x="7652828" y="5956758"/>
              <a:ext cx="1938290" cy="5129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Estigma da obesidade</a:t>
              </a: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4"/>
            <p:cNvSpPr txBox="1"/>
            <p:nvPr/>
          </p:nvSpPr>
          <p:spPr>
            <a:xfrm>
              <a:off x="7705199" y="5484696"/>
              <a:ext cx="1927906" cy="40010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ESTIGMA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70" name="Google Shape;370;p4" descr="Engrenagen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8501" y="2810673"/>
            <a:ext cx="344012" cy="344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4" descr="Alv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94816" y="1131364"/>
            <a:ext cx="274328" cy="274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4" descr="Brind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63640" y="3703904"/>
            <a:ext cx="258644" cy="258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" descr="Ciclism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80711" y="2304533"/>
            <a:ext cx="303605" cy="303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" descr="Homem gordo Ícone - Download Grátis, PNG e Vetores"/>
          <p:cNvPicPr preferRelativeResize="0"/>
          <p:nvPr/>
        </p:nvPicPr>
        <p:blipFill rotWithShape="1">
          <a:blip r:embed="rId7">
            <a:alphaModFix amt="50000"/>
          </a:blip>
          <a:srcRect/>
          <a:stretch/>
        </p:blipFill>
        <p:spPr>
          <a:xfrm>
            <a:off x="1295875" y="885990"/>
            <a:ext cx="313493" cy="313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" grpId="0" animBg="1"/>
      <p:bldP spid="340" grpId="0" animBg="1"/>
      <p:bldP spid="341" grpId="0" animBg="1"/>
      <p:bldP spid="342" grpId="0" animBg="1"/>
      <p:bldP spid="343" grpId="0" animBg="1"/>
      <p:bldP spid="348" grpId="0"/>
      <p:bldP spid="349" grpId="0"/>
      <p:bldP spid="350" grpId="0"/>
      <p:bldP spid="351" grpId="0"/>
      <p:bldP spid="3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ctrTitle"/>
          </p:nvPr>
        </p:nvSpPr>
        <p:spPr>
          <a:xfrm>
            <a:off x="1557300" y="2311450"/>
            <a:ext cx="6029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INÍCIO</a:t>
            </a:r>
            <a:br>
              <a:rPr lang="pt-BR" dirty="0"/>
            </a:br>
            <a:r>
              <a:rPr lang="pt-BR" dirty="0"/>
              <a:t>O</a:t>
            </a:r>
            <a:r>
              <a:rPr lang="en" dirty="0"/>
              <a:t>ficinas </a:t>
            </a:r>
            <a:br>
              <a:rPr lang="en" dirty="0"/>
            </a:br>
            <a:r>
              <a:rPr lang="en" dirty="0"/>
              <a:t>presenciais</a:t>
            </a:r>
            <a:endParaRPr dirty="0"/>
          </a:p>
        </p:txBody>
      </p:sp>
      <p:sp>
        <p:nvSpPr>
          <p:cNvPr id="91" name="Google Shape;91;p20"/>
          <p:cNvSpPr txBox="1">
            <a:spLocks noGrp="1"/>
          </p:cNvSpPr>
          <p:nvPr>
            <p:ph type="subTitle" idx="1"/>
          </p:nvPr>
        </p:nvSpPr>
        <p:spPr>
          <a:xfrm>
            <a:off x="1671600" y="4216952"/>
            <a:ext cx="6029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setembro 2021</a:t>
            </a:r>
            <a:endParaRPr dirty="0"/>
          </a:p>
        </p:txBody>
      </p:sp>
      <p:sp>
        <p:nvSpPr>
          <p:cNvPr id="92" name="Google Shape;92;p20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4"/>
          <p:cNvSpPr txBox="1">
            <a:spLocks noGrp="1"/>
          </p:cNvSpPr>
          <p:nvPr>
            <p:ph type="body" idx="1"/>
          </p:nvPr>
        </p:nvSpPr>
        <p:spPr>
          <a:xfrm>
            <a:off x="915000" y="1064864"/>
            <a:ext cx="3657000" cy="3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tx2">
                    <a:lumMod val="50000"/>
                  </a:schemeClr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proposta</a:t>
            </a:r>
            <a:endParaRPr sz="3200" b="1" dirty="0">
              <a:solidFill>
                <a:schemeClr val="tx2">
                  <a:lumMod val="50000"/>
                </a:schemeClr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oficinas presenciais</a:t>
            </a:r>
            <a:endParaRPr dirty="0"/>
          </a:p>
        </p:txBody>
      </p:sp>
      <p:sp>
        <p:nvSpPr>
          <p:cNvPr id="121" name="Google Shape;121;p24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1" name="Google Shape;127;p25">
            <a:extLst>
              <a:ext uri="{FF2B5EF4-FFF2-40B4-BE49-F238E27FC236}">
                <a16:creationId xmlns:a16="http://schemas.microsoft.com/office/drawing/2014/main" id="{3E7F9FF0-A5C7-4857-AC16-00461DF98010}"/>
              </a:ext>
            </a:extLst>
          </p:cNvPr>
          <p:cNvSpPr txBox="1">
            <a:spLocks/>
          </p:cNvSpPr>
          <p:nvPr/>
        </p:nvSpPr>
        <p:spPr>
          <a:xfrm>
            <a:off x="583500" y="1615800"/>
            <a:ext cx="2631900" cy="3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▸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●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●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342900" indent="-342900">
              <a:buSzPts val="1200"/>
            </a:pPr>
            <a:r>
              <a:rPr lang="pt-BR" dirty="0"/>
              <a:t>3 oficinas: uma para cada eixo temático</a:t>
            </a:r>
          </a:p>
          <a:p>
            <a:pPr marL="342900" indent="-342900">
              <a:buSzPts val="1200"/>
            </a:pPr>
            <a:r>
              <a:rPr lang="pt-BR" dirty="0"/>
              <a:t>Capacidade  de formação de 30-35 profissionais por oficina</a:t>
            </a:r>
          </a:p>
          <a:p>
            <a:pPr marL="342900" indent="-342900">
              <a:buSzPts val="1200"/>
            </a:pPr>
            <a:r>
              <a:rPr lang="pt-BR" dirty="0"/>
              <a:t>CH: 30h cada</a:t>
            </a:r>
          </a:p>
        </p:txBody>
      </p:sp>
      <p:sp>
        <p:nvSpPr>
          <p:cNvPr id="25" name="Google Shape;118;p24">
            <a:extLst>
              <a:ext uri="{FF2B5EF4-FFF2-40B4-BE49-F238E27FC236}">
                <a16:creationId xmlns:a16="http://schemas.microsoft.com/office/drawing/2014/main" id="{A95B81DE-F17A-43C8-B807-691215EE0264}"/>
              </a:ext>
            </a:extLst>
          </p:cNvPr>
          <p:cNvSpPr txBox="1">
            <a:spLocks/>
          </p:cNvSpPr>
          <p:nvPr/>
        </p:nvSpPr>
        <p:spPr>
          <a:xfrm>
            <a:off x="4355130" y="1064864"/>
            <a:ext cx="3657000" cy="3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▸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●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●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Font typeface="Source Sans Pro"/>
              <a:buNone/>
            </a:pPr>
            <a:r>
              <a:rPr lang="pt-BR" sz="2400" b="1" dirty="0">
                <a:solidFill>
                  <a:schemeClr val="tx2">
                    <a:lumMod val="50000"/>
                  </a:schemeClr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Formar facilitadores</a:t>
            </a:r>
          </a:p>
        </p:txBody>
      </p:sp>
      <p:sp>
        <p:nvSpPr>
          <p:cNvPr id="26" name="Google Shape;127;p25">
            <a:extLst>
              <a:ext uri="{FF2B5EF4-FFF2-40B4-BE49-F238E27FC236}">
                <a16:creationId xmlns:a16="http://schemas.microsoft.com/office/drawing/2014/main" id="{9FEED762-F1B1-4A10-812B-4EDA92DD42D8}"/>
              </a:ext>
            </a:extLst>
          </p:cNvPr>
          <p:cNvSpPr txBox="1">
            <a:spLocks/>
          </p:cNvSpPr>
          <p:nvPr/>
        </p:nvSpPr>
        <p:spPr>
          <a:xfrm>
            <a:off x="4355130" y="1615800"/>
            <a:ext cx="3403875" cy="3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▸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●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●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342900" indent="-342900">
              <a:buSzPts val="1200"/>
            </a:pPr>
            <a:r>
              <a:rPr lang="pt-BR" dirty="0"/>
              <a:t>Oficinas com foco na formação de facilitadores</a:t>
            </a:r>
          </a:p>
          <a:p>
            <a:pPr marL="342900" indent="-342900">
              <a:buSzPts val="1200"/>
            </a:pPr>
            <a:r>
              <a:rPr lang="pt-BR" dirty="0"/>
              <a:t>Replicarão as oficinas com outros profissionais da saúde, ampliando a disseminação das temáticas nos territórios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C8E9625-BAC8-4315-BAE9-B69971C55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34" y="1465896"/>
            <a:ext cx="3181455" cy="2271205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77F1DF8-3005-48A5-B770-EE7AFCB89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3637" y="1471612"/>
            <a:ext cx="2352675" cy="2257425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01EB72A-D909-4623-99A3-DBFEFC42F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4934" y="1452562"/>
            <a:ext cx="2962275" cy="2276475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sp>
        <p:nvSpPr>
          <p:cNvPr id="180" name="Google Shape;180;p30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CALENDÁRIO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2" name="Google Shape;182;p30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36B2AED-5C36-4A2B-951E-921BBFBF4E3D}"/>
              </a:ext>
            </a:extLst>
          </p:cNvPr>
          <p:cNvSpPr/>
          <p:nvPr/>
        </p:nvSpPr>
        <p:spPr>
          <a:xfrm>
            <a:off x="2885011" y="4308298"/>
            <a:ext cx="220980" cy="19431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485BD657-559D-4E67-9664-1493D2287519}"/>
              </a:ext>
            </a:extLst>
          </p:cNvPr>
          <p:cNvSpPr/>
          <p:nvPr/>
        </p:nvSpPr>
        <p:spPr>
          <a:xfrm>
            <a:off x="457200" y="4295234"/>
            <a:ext cx="220980" cy="19431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26910E2-FEEE-4578-9315-711A8442129B}"/>
              </a:ext>
            </a:extLst>
          </p:cNvPr>
          <p:cNvSpPr/>
          <p:nvPr/>
        </p:nvSpPr>
        <p:spPr>
          <a:xfrm>
            <a:off x="5191810" y="4272163"/>
            <a:ext cx="220980" cy="194310"/>
          </a:xfrm>
          <a:prstGeom prst="rect">
            <a:avLst/>
          </a:prstGeom>
          <a:noFill/>
          <a:ln>
            <a:solidFill>
              <a:srgbClr val="E237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5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D6C7946-0AFF-4D77-8E32-977AAD9B3B36}"/>
              </a:ext>
            </a:extLst>
          </p:cNvPr>
          <p:cNvSpPr txBox="1"/>
          <p:nvPr/>
        </p:nvSpPr>
        <p:spPr>
          <a:xfrm>
            <a:off x="779224" y="4203796"/>
            <a:ext cx="1831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Oficina Vigilância</a:t>
            </a:r>
          </a:p>
          <a:p>
            <a:r>
              <a:rPr lang="pt-BR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(6 módulos  - 4h cada</a:t>
            </a:r>
            <a:r>
              <a:rPr lang="pt-BR" sz="11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79582C7-84C0-469A-B648-A76C95539738}"/>
              </a:ext>
            </a:extLst>
          </p:cNvPr>
          <p:cNvSpPr txBox="1"/>
          <p:nvPr/>
        </p:nvSpPr>
        <p:spPr>
          <a:xfrm>
            <a:off x="3176465" y="4203796"/>
            <a:ext cx="1845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Oficina Promoção</a:t>
            </a:r>
          </a:p>
          <a:p>
            <a:r>
              <a:rPr lang="pt-BR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(6 módulos  - 4h cada</a:t>
            </a:r>
            <a:r>
              <a:rPr lang="pt-BR" sz="11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)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BB74E81-729B-44FB-BDFF-B0E17DC9FB0F}"/>
              </a:ext>
            </a:extLst>
          </p:cNvPr>
          <p:cNvSpPr txBox="1"/>
          <p:nvPr/>
        </p:nvSpPr>
        <p:spPr>
          <a:xfrm>
            <a:off x="5516901" y="4203796"/>
            <a:ext cx="1748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Oficina Manejo</a:t>
            </a:r>
          </a:p>
          <a:p>
            <a:r>
              <a:rPr lang="pt-BR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(7 módulos  - 4h cada</a:t>
            </a:r>
            <a:r>
              <a:rPr lang="pt-BR" sz="11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)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71EC14C-2E8D-41F9-8006-39CFFA35C71A}"/>
              </a:ext>
            </a:extLst>
          </p:cNvPr>
          <p:cNvSpPr txBox="1"/>
          <p:nvPr/>
        </p:nvSpPr>
        <p:spPr>
          <a:xfrm>
            <a:off x="2611199" y="615018"/>
            <a:ext cx="3874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(2 módulos em um dia - quinzenal)</a:t>
            </a:r>
            <a:endParaRPr lang="pt-BR" sz="18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17E175A-EB4F-4E6B-BDC6-7CDA3649D5B7}"/>
              </a:ext>
            </a:extLst>
          </p:cNvPr>
          <p:cNvSpPr/>
          <p:nvPr/>
        </p:nvSpPr>
        <p:spPr>
          <a:xfrm>
            <a:off x="1623203" y="2606560"/>
            <a:ext cx="220980" cy="19431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4347E2EB-942F-4325-82A2-004F9C817E55}"/>
              </a:ext>
            </a:extLst>
          </p:cNvPr>
          <p:cNvSpPr/>
          <p:nvPr/>
        </p:nvSpPr>
        <p:spPr>
          <a:xfrm>
            <a:off x="1977999" y="3085845"/>
            <a:ext cx="220980" cy="19431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BA658B4F-72C5-4D6C-B8F2-8CD63DC77E0F}"/>
              </a:ext>
            </a:extLst>
          </p:cNvPr>
          <p:cNvSpPr/>
          <p:nvPr/>
        </p:nvSpPr>
        <p:spPr>
          <a:xfrm>
            <a:off x="1255946" y="2608388"/>
            <a:ext cx="220980" cy="194310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2F930910-A9B0-4600-AB31-73AD25C45515}"/>
              </a:ext>
            </a:extLst>
          </p:cNvPr>
          <p:cNvSpPr/>
          <p:nvPr/>
        </p:nvSpPr>
        <p:spPr>
          <a:xfrm>
            <a:off x="3934376" y="2852228"/>
            <a:ext cx="220980" cy="194310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FAB7B13B-32A9-43E6-AD6E-E5E15505F71E}"/>
              </a:ext>
            </a:extLst>
          </p:cNvPr>
          <p:cNvSpPr/>
          <p:nvPr/>
        </p:nvSpPr>
        <p:spPr>
          <a:xfrm>
            <a:off x="7081436" y="2375978"/>
            <a:ext cx="220980" cy="194310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103B3457-3F5C-4F30-9274-5470A7C1E0C7}"/>
              </a:ext>
            </a:extLst>
          </p:cNvPr>
          <p:cNvSpPr/>
          <p:nvPr/>
        </p:nvSpPr>
        <p:spPr>
          <a:xfrm>
            <a:off x="6662336" y="2916998"/>
            <a:ext cx="220980" cy="194310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EA4B3D2C-4169-41E1-8879-A9D348AA83E9}"/>
              </a:ext>
            </a:extLst>
          </p:cNvPr>
          <p:cNvSpPr/>
          <p:nvPr/>
        </p:nvSpPr>
        <p:spPr>
          <a:xfrm>
            <a:off x="4715426" y="3381818"/>
            <a:ext cx="220980" cy="194310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72BA3F6A-0457-4462-A051-4D4A1FE0CAAC}"/>
              </a:ext>
            </a:extLst>
          </p:cNvPr>
          <p:cNvSpPr/>
          <p:nvPr/>
        </p:nvSpPr>
        <p:spPr>
          <a:xfrm>
            <a:off x="7435581" y="4272163"/>
            <a:ext cx="220980" cy="194310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924B48ED-72D7-4DD0-B445-7186466917A1}"/>
              </a:ext>
            </a:extLst>
          </p:cNvPr>
          <p:cNvSpPr txBox="1"/>
          <p:nvPr/>
        </p:nvSpPr>
        <p:spPr>
          <a:xfrm>
            <a:off x="7656561" y="4223165"/>
            <a:ext cx="1553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Feriados</a:t>
            </a:r>
            <a:endParaRPr lang="pt-BR" sz="11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2FD325C6-0BD3-44F6-9687-B7A154EFD4F7}"/>
              </a:ext>
            </a:extLst>
          </p:cNvPr>
          <p:cNvSpPr/>
          <p:nvPr/>
        </p:nvSpPr>
        <p:spPr>
          <a:xfrm>
            <a:off x="1615583" y="3088614"/>
            <a:ext cx="220980" cy="19431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A9043178-AB3E-407F-9E44-9DA689D0EE89}"/>
              </a:ext>
            </a:extLst>
          </p:cNvPr>
          <p:cNvSpPr/>
          <p:nvPr/>
        </p:nvSpPr>
        <p:spPr>
          <a:xfrm>
            <a:off x="4327260" y="2595784"/>
            <a:ext cx="220980" cy="19431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C3DE3A2F-6768-4F1F-B6F3-65638FD00108}"/>
              </a:ext>
            </a:extLst>
          </p:cNvPr>
          <p:cNvSpPr/>
          <p:nvPr/>
        </p:nvSpPr>
        <p:spPr>
          <a:xfrm>
            <a:off x="4746741" y="2607214"/>
            <a:ext cx="220980" cy="19431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E3022F18-D589-4EA6-ADEA-1BB0414DF9AD}"/>
              </a:ext>
            </a:extLst>
          </p:cNvPr>
          <p:cNvSpPr/>
          <p:nvPr/>
        </p:nvSpPr>
        <p:spPr>
          <a:xfrm>
            <a:off x="4331940" y="2855266"/>
            <a:ext cx="220980" cy="194310"/>
          </a:xfrm>
          <a:prstGeom prst="rect">
            <a:avLst/>
          </a:prstGeom>
          <a:noFill/>
          <a:ln>
            <a:solidFill>
              <a:srgbClr val="E237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5"/>
              </a:solidFill>
            </a:endParaRP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9AAEEF81-65EE-47E6-BA8A-464B630F1F67}"/>
              </a:ext>
            </a:extLst>
          </p:cNvPr>
          <p:cNvSpPr/>
          <p:nvPr/>
        </p:nvSpPr>
        <p:spPr>
          <a:xfrm>
            <a:off x="4315824" y="3381818"/>
            <a:ext cx="220980" cy="194310"/>
          </a:xfrm>
          <a:prstGeom prst="rect">
            <a:avLst/>
          </a:prstGeom>
          <a:noFill/>
          <a:ln>
            <a:solidFill>
              <a:srgbClr val="E237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5"/>
              </a:solidFill>
            </a:endParaRP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D8123942-7BB3-4844-8502-AB297FA61E40}"/>
              </a:ext>
            </a:extLst>
          </p:cNvPr>
          <p:cNvSpPr/>
          <p:nvPr/>
        </p:nvSpPr>
        <p:spPr>
          <a:xfrm>
            <a:off x="7446748" y="2375978"/>
            <a:ext cx="220980" cy="194310"/>
          </a:xfrm>
          <a:prstGeom prst="rect">
            <a:avLst/>
          </a:prstGeom>
          <a:noFill/>
          <a:ln>
            <a:solidFill>
              <a:srgbClr val="E237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5"/>
              </a:solidFill>
            </a:endParaRP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8D685829-E64D-4F3B-92A8-F20D0F061280}"/>
              </a:ext>
            </a:extLst>
          </p:cNvPr>
          <p:cNvSpPr/>
          <p:nvPr/>
        </p:nvSpPr>
        <p:spPr>
          <a:xfrm>
            <a:off x="1981809" y="2609595"/>
            <a:ext cx="220980" cy="19431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DED99CAD-D62F-4F75-8B6A-364EFBF7F084}"/>
              </a:ext>
            </a:extLst>
          </p:cNvPr>
          <p:cNvSpPr/>
          <p:nvPr/>
        </p:nvSpPr>
        <p:spPr>
          <a:xfrm>
            <a:off x="7447011" y="2891535"/>
            <a:ext cx="220980" cy="194310"/>
          </a:xfrm>
          <a:prstGeom prst="rect">
            <a:avLst/>
          </a:prstGeom>
          <a:noFill/>
          <a:ln>
            <a:solidFill>
              <a:srgbClr val="E237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477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32DD7E-4509-4286-ADB0-756ADD937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Distribuição de vagas por município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517E966-2728-498A-BB19-82AF75885D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6</a:t>
            </a:fld>
            <a:endParaRPr lang="pt-BR"/>
          </a:p>
        </p:txBody>
      </p:sp>
      <p:graphicFrame>
        <p:nvGraphicFramePr>
          <p:cNvPr id="6" name="Google Shape;464;p12">
            <a:extLst>
              <a:ext uri="{FF2B5EF4-FFF2-40B4-BE49-F238E27FC236}">
                <a16:creationId xmlns:a16="http://schemas.microsoft.com/office/drawing/2014/main" id="{5F80D175-E369-4A83-B229-50F893E937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1717845"/>
              </p:ext>
            </p:extLst>
          </p:nvPr>
        </p:nvGraphicFramePr>
        <p:xfrm>
          <a:off x="1439886" y="906968"/>
          <a:ext cx="6635337" cy="403540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373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04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03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03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0317">
                  <a:extLst>
                    <a:ext uri="{9D8B030D-6E8A-4147-A177-3AD203B41FA5}">
                      <a16:colId xmlns:a16="http://schemas.microsoft.com/office/drawing/2014/main" val="860403177"/>
                    </a:ext>
                  </a:extLst>
                </a:gridCol>
                <a:gridCol w="1000317">
                  <a:extLst>
                    <a:ext uri="{9D8B030D-6E8A-4147-A177-3AD203B41FA5}">
                      <a16:colId xmlns:a16="http://schemas.microsoft.com/office/drawing/2014/main" val="3731279321"/>
                    </a:ext>
                  </a:extLst>
                </a:gridCol>
              </a:tblGrid>
              <a:tr h="52410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000" b="1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900" b="1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OFICINA DE VIGILÂNCIA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kumimoji="0" lang="pt-BR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OFICINA DE PROMOÇÃO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900" b="1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OFICINA DE MANEJO</a:t>
                      </a:r>
                      <a:endParaRPr sz="900" b="1" u="none" strike="noStrike" cap="none" dirty="0">
                        <a:solidFill>
                          <a:schemeClr val="bg2">
                            <a:lumMod val="50000"/>
                          </a:schemeClr>
                        </a:solidFill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100" b="1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TOTAL DE VAGAS</a:t>
                      </a:r>
                      <a:endParaRPr sz="1100" b="1" u="none" strike="noStrike" cap="none" dirty="0">
                        <a:solidFill>
                          <a:schemeClr val="bg2">
                            <a:lumMod val="50000"/>
                          </a:schemeClr>
                        </a:solidFill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100" b="1" u="none" strike="noStrike" cap="none" dirty="0">
                          <a:solidFill>
                            <a:schemeClr val="accent3"/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TOTAL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100" b="1" u="none" strike="noStrike" cap="none" dirty="0">
                          <a:solidFill>
                            <a:schemeClr val="accent3"/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Vagas preenchidas</a:t>
                      </a:r>
                      <a:endParaRPr sz="1100" b="1" u="none" strike="noStrike" cap="none" dirty="0">
                        <a:solidFill>
                          <a:schemeClr val="accent3"/>
                        </a:solidFill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3166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00" b="1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São Bernardo do Campo</a:t>
                      </a:r>
                      <a:endParaRPr sz="11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1" u="none" strike="noStrike" cap="none" dirty="0">
                        <a:solidFill>
                          <a:schemeClr val="bg2">
                            <a:lumMod val="50000"/>
                          </a:schemeClr>
                        </a:solidFill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pt-BR" sz="1200" b="0" u="none" strike="noStrike" cap="none" dirty="0">
                          <a:solidFill>
                            <a:srgbClr val="7F7F7F"/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9</a:t>
                      </a:r>
                      <a:endParaRPr sz="1200" b="0" u="none" strike="noStrike" cap="none" dirty="0">
                        <a:solidFill>
                          <a:srgbClr val="7F7F7F"/>
                        </a:solidFill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pt-BR" sz="1200" b="0" u="none" strike="noStrike" cap="none" dirty="0">
                          <a:solidFill>
                            <a:srgbClr val="7F7F7F"/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9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pt-BR" sz="1200" b="0" u="none" strike="noStrike" cap="none" dirty="0">
                          <a:solidFill>
                            <a:srgbClr val="7F7F7F"/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9</a:t>
                      </a:r>
                      <a:endParaRPr sz="1200" b="0" u="none" strike="noStrike" cap="none" dirty="0">
                        <a:solidFill>
                          <a:srgbClr val="7F7F7F"/>
                        </a:solidFill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r>
                        <a:rPr lang="pt-BR" sz="1200" b="1" u="none" strike="noStrike" cap="none" dirty="0">
                          <a:solidFill>
                            <a:srgbClr val="7F7F7F"/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27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r>
                        <a:rPr lang="pt-BR" sz="1200" b="1" u="none" strike="noStrike" cap="none" dirty="0">
                          <a:solidFill>
                            <a:srgbClr val="7F7F7F"/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31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384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00" b="1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Santo André</a:t>
                      </a:r>
                      <a:endParaRPr sz="1000" b="1" u="none" strike="noStrike" cap="none" dirty="0">
                        <a:solidFill>
                          <a:schemeClr val="bg2">
                            <a:lumMod val="50000"/>
                          </a:schemeClr>
                        </a:solidFill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r>
                        <a:rPr lang="pt-BR" sz="1200" b="0" u="none" strike="noStrike" cap="none" dirty="0">
                          <a:solidFill>
                            <a:srgbClr val="7F7F7F"/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7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pt-BR" sz="1200" b="0" u="none" strike="noStrike" cap="none" dirty="0">
                          <a:solidFill>
                            <a:srgbClr val="7F7F7F"/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7</a:t>
                      </a:r>
                      <a:endParaRPr sz="1200" b="0" u="none" strike="noStrike" cap="none" dirty="0">
                        <a:solidFill>
                          <a:srgbClr val="7F7F7F"/>
                        </a:solidFill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r>
                        <a:rPr lang="pt-BR" sz="1200" b="0" u="none" strike="noStrike" cap="none" dirty="0">
                          <a:solidFill>
                            <a:srgbClr val="7F7F7F"/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7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r>
                        <a:rPr lang="pt-BR" sz="1200" b="1" u="none" strike="noStrike" cap="none" dirty="0">
                          <a:solidFill>
                            <a:srgbClr val="7F7F7F"/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21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r>
                        <a:rPr lang="pt-BR" sz="1200" b="1" u="none" strike="noStrike" cap="none" dirty="0">
                          <a:solidFill>
                            <a:srgbClr val="7F7F7F"/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16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384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00" b="1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Diadema</a:t>
                      </a:r>
                      <a:endParaRPr sz="1000" b="1" u="none" strike="noStrike" cap="none" dirty="0">
                        <a:solidFill>
                          <a:schemeClr val="bg2">
                            <a:lumMod val="50000"/>
                          </a:schemeClr>
                        </a:solidFill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5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5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5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pt-BR" sz="1200" b="1" u="none" strike="noStrike" cap="none" dirty="0">
                          <a:solidFill>
                            <a:srgbClr val="7F7F7F"/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15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pt-BR" sz="1200" b="1" u="none" strike="noStrike" cap="none" dirty="0">
                          <a:solidFill>
                            <a:srgbClr val="7F7F7F"/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25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384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00" b="1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São Caetano do Sul</a:t>
                      </a:r>
                      <a:endParaRPr sz="1000" b="1" u="none" strike="noStrike" cap="none" dirty="0">
                        <a:solidFill>
                          <a:schemeClr val="bg2">
                            <a:lumMod val="50000"/>
                          </a:schemeClr>
                        </a:solidFill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4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4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4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pt-BR" sz="1200" b="1" u="none" strike="noStrike" cap="none" dirty="0">
                          <a:solidFill>
                            <a:srgbClr val="7F7F7F"/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12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pt-BR" sz="1200" b="1" u="none" strike="noStrike" cap="none" dirty="0">
                          <a:solidFill>
                            <a:srgbClr val="7F7F7F"/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15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2755225"/>
                  </a:ext>
                </a:extLst>
              </a:tr>
              <a:tr h="446879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00" b="1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Mauá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3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3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3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pt-BR" sz="1200" b="1" u="none" strike="noStrike" cap="none" dirty="0">
                          <a:solidFill>
                            <a:srgbClr val="7F7F7F"/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9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pt-BR" sz="1200" b="1" u="none" strike="noStrike" cap="none" dirty="0">
                          <a:solidFill>
                            <a:srgbClr val="7F7F7F"/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11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5702778"/>
                  </a:ext>
                </a:extLst>
              </a:tr>
              <a:tr h="360384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00" b="1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Ribeirão Pires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2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2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2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pt-BR" sz="1200" b="1" u="none" strike="noStrike" cap="none" dirty="0">
                          <a:solidFill>
                            <a:srgbClr val="7F7F7F"/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6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pt-BR" sz="1200" b="1" u="none" strike="noStrike" cap="none" dirty="0">
                          <a:solidFill>
                            <a:srgbClr val="7F7F7F"/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5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9502097"/>
                  </a:ext>
                </a:extLst>
              </a:tr>
              <a:tr h="446879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00" b="1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Rio Grande da Serra</a:t>
                      </a:r>
                      <a:endParaRPr sz="1000" b="1" u="none" strike="noStrike" cap="none" dirty="0">
                        <a:solidFill>
                          <a:schemeClr val="bg2">
                            <a:lumMod val="50000"/>
                          </a:schemeClr>
                        </a:solidFill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1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1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1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pt-BR" sz="1200" b="1" u="none" strike="noStrike" cap="none" dirty="0">
                          <a:solidFill>
                            <a:srgbClr val="7F7F7F"/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3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pt-BR" sz="1200" b="1" u="none" strike="noStrike" cap="none" dirty="0">
                          <a:solidFill>
                            <a:srgbClr val="7F7F7F"/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5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964350"/>
                  </a:ext>
                </a:extLst>
              </a:tr>
              <a:tr h="446879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00" b="1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Vagas extras</a:t>
                      </a:r>
                      <a:endParaRPr sz="1000" b="1" u="none" strike="noStrike" cap="none" dirty="0">
                        <a:solidFill>
                          <a:schemeClr val="bg2">
                            <a:lumMod val="50000"/>
                          </a:schemeClr>
                        </a:solidFill>
                        <a:latin typeface="Barlow Light"/>
                        <a:ea typeface="Barlow Light"/>
                        <a:cs typeface="Barlow Light"/>
                        <a:sym typeface="Barlow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4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4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pt-BR" sz="1200" b="0" u="none" strike="noStrike" cap="none" dirty="0">
                          <a:solidFill>
                            <a:srgbClr val="7F7F7F"/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4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pt-BR" sz="1200" b="1" u="none" strike="noStrike" cap="none" dirty="0">
                          <a:solidFill>
                            <a:srgbClr val="7F7F7F"/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12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pt-BR" sz="1200" b="1" u="none" strike="noStrike" cap="none" dirty="0">
                          <a:solidFill>
                            <a:srgbClr val="7F7F7F"/>
                          </a:solidFill>
                          <a:latin typeface="Barlow Light"/>
                          <a:ea typeface="Barlow Light"/>
                          <a:cs typeface="Barlow Light"/>
                          <a:sym typeface="Barlow Light"/>
                        </a:rPr>
                        <a:t>1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A5B0F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A5B0F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8939978"/>
                  </a:ext>
                </a:extLst>
              </a:tr>
            </a:tbl>
          </a:graphicData>
        </a:graphic>
      </p:graphicFrame>
      <p:grpSp>
        <p:nvGrpSpPr>
          <p:cNvPr id="7" name="Google Shape;173;p29">
            <a:extLst>
              <a:ext uri="{FF2B5EF4-FFF2-40B4-BE49-F238E27FC236}">
                <a16:creationId xmlns:a16="http://schemas.microsoft.com/office/drawing/2014/main" id="{39221F9B-154D-4F30-8EFC-6CC277C69E8B}"/>
              </a:ext>
            </a:extLst>
          </p:cNvPr>
          <p:cNvGrpSpPr/>
          <p:nvPr/>
        </p:nvGrpSpPr>
        <p:grpSpPr>
          <a:xfrm>
            <a:off x="201862" y="3785904"/>
            <a:ext cx="1084119" cy="1008950"/>
            <a:chOff x="644203" y="3718814"/>
            <a:chExt cx="1498800" cy="1498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" name="Google Shape;174;p29">
              <a:extLst>
                <a:ext uri="{FF2B5EF4-FFF2-40B4-BE49-F238E27FC236}">
                  <a16:creationId xmlns:a16="http://schemas.microsoft.com/office/drawing/2014/main" id="{E262544B-D7DC-478E-A7F7-7D3B0F16FE7D}"/>
                </a:ext>
              </a:extLst>
            </p:cNvPr>
            <p:cNvSpPr/>
            <p:nvPr/>
          </p:nvSpPr>
          <p:spPr>
            <a:xfrm>
              <a:off x="644203" y="3718814"/>
              <a:ext cx="1498800" cy="1498800"/>
            </a:xfrm>
            <a:prstGeom prst="ellipse">
              <a:avLst/>
            </a:prstGeom>
            <a:grpFill/>
            <a:ln>
              <a:solidFill>
                <a:schemeClr val="tx1"/>
              </a:solidFill>
              <a:prstDash val="lgDash"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0" name="Google Shape;175;p29">
              <a:extLst>
                <a:ext uri="{FF2B5EF4-FFF2-40B4-BE49-F238E27FC236}">
                  <a16:creationId xmlns:a16="http://schemas.microsoft.com/office/drawing/2014/main" id="{67F4EF5B-7F27-4331-BDC3-2C52C5CBFBEA}"/>
                </a:ext>
              </a:extLst>
            </p:cNvPr>
            <p:cNvSpPr txBox="1"/>
            <p:nvPr/>
          </p:nvSpPr>
          <p:spPr>
            <a:xfrm>
              <a:off x="856977" y="3995864"/>
              <a:ext cx="1051390" cy="944699"/>
            </a:xfrm>
            <a:prstGeom prst="rect">
              <a:avLst/>
            </a:prstGeom>
            <a:grpFill/>
            <a:ln>
              <a:noFill/>
              <a:prstDash val="lg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chemeClr val="tx1">
                      <a:lumMod val="75000"/>
                    </a:schemeClr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35</a:t>
              </a:r>
              <a:r>
                <a:rPr lang="en" sz="1000" b="1" dirty="0">
                  <a:solidFill>
                    <a:schemeClr val="tx1">
                      <a:lumMod val="75000"/>
                    </a:schemeClr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vagas/ oficina</a:t>
              </a:r>
              <a:endParaRPr sz="1000" b="1" dirty="0">
                <a:solidFill>
                  <a:schemeClr val="tx1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7390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locais</a:t>
            </a:r>
            <a:endParaRPr dirty="0"/>
          </a:p>
        </p:txBody>
      </p:sp>
      <p:sp>
        <p:nvSpPr>
          <p:cNvPr id="74" name="Google Shape;74;p18"/>
          <p:cNvSpPr txBox="1"/>
          <p:nvPr/>
        </p:nvSpPr>
        <p:spPr>
          <a:xfrm>
            <a:off x="457200" y="916350"/>
            <a:ext cx="3776700" cy="16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Definir município(s) sede(s)</a:t>
            </a:r>
            <a:endParaRPr sz="16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Oficina de vigilância alimentar e nutricional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Oficina de gestão do cuidado e abordagem coletiva no manejo da obesidade</a:t>
            </a:r>
          </a:p>
          <a:p>
            <a:pPr marL="285750" indent="-285750">
              <a:spcBef>
                <a:spcPts val="6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Oficina de promoção da alimentação adequada e saudável e da atividade física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sz="16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7" name="Google Shape;77;p18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2050" name="Picture 2" descr="Sobre o ABC | UFABC - Relações Socias">
            <a:extLst>
              <a:ext uri="{FF2B5EF4-FFF2-40B4-BE49-F238E27FC236}">
                <a16:creationId xmlns:a16="http://schemas.microsoft.com/office/drawing/2014/main" id="{5D58AE1F-5C1B-4DCC-9B4D-94FFFDD7D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480" y="1386252"/>
            <a:ext cx="4287031" cy="304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74;p18">
            <a:extLst>
              <a:ext uri="{FF2B5EF4-FFF2-40B4-BE49-F238E27FC236}">
                <a16:creationId xmlns:a16="http://schemas.microsoft.com/office/drawing/2014/main" id="{80C8DC4C-B6A8-44E0-885D-FA3F7C6840EA}"/>
              </a:ext>
            </a:extLst>
          </p:cNvPr>
          <p:cNvSpPr txBox="1"/>
          <p:nvPr/>
        </p:nvSpPr>
        <p:spPr>
          <a:xfrm>
            <a:off x="457200" y="3817248"/>
            <a:ext cx="6409351" cy="16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Protocolo de segurança (COVID-19)</a:t>
            </a:r>
            <a:endParaRPr sz="16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9695D192-AF6A-435A-A203-E36B1686109E}"/>
              </a:ext>
            </a:extLst>
          </p:cNvPr>
          <p:cNvSpPr/>
          <p:nvPr/>
        </p:nvSpPr>
        <p:spPr>
          <a:xfrm>
            <a:off x="5967663" y="1985211"/>
            <a:ext cx="1118937" cy="324852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B147029D-0EF9-4BAB-A5CB-90D36956C7D1}"/>
              </a:ext>
            </a:extLst>
          </p:cNvPr>
          <p:cNvSpPr/>
          <p:nvPr/>
        </p:nvSpPr>
        <p:spPr>
          <a:xfrm>
            <a:off x="7347284" y="3052011"/>
            <a:ext cx="1118937" cy="324852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AF0DA4C3-CC9C-4450-8C8E-0837C0570046}"/>
              </a:ext>
            </a:extLst>
          </p:cNvPr>
          <p:cNvCxnSpPr/>
          <p:nvPr/>
        </p:nvCxnSpPr>
        <p:spPr>
          <a:xfrm>
            <a:off x="2992582" y="3289465"/>
            <a:ext cx="41919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D4644515-7DE4-41D1-ADC9-B316FA451496}"/>
              </a:ext>
            </a:extLst>
          </p:cNvPr>
          <p:cNvCxnSpPr>
            <a:cxnSpLocks/>
          </p:cNvCxnSpPr>
          <p:nvPr/>
        </p:nvCxnSpPr>
        <p:spPr>
          <a:xfrm>
            <a:off x="3336966" y="1686296"/>
            <a:ext cx="2481943" cy="4393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449441D7-2B8B-415E-8CF1-41DA4F9C9C9F}"/>
              </a:ext>
            </a:extLst>
          </p:cNvPr>
          <p:cNvCxnSpPr>
            <a:cxnSpLocks/>
          </p:cNvCxnSpPr>
          <p:nvPr/>
        </p:nvCxnSpPr>
        <p:spPr>
          <a:xfrm>
            <a:off x="3661875" y="2185648"/>
            <a:ext cx="2305788" cy="692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6B6BBF-6055-48C8-9895-1F69CA5CC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b="1" dirty="0">
                <a:solidFill>
                  <a:srgbClr val="447C49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Oficina de </a:t>
            </a:r>
            <a:r>
              <a:rPr lang="pt-BR" b="1" dirty="0">
                <a:solidFill>
                  <a:srgbClr val="447C49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vigilância alimentar e nutricional</a:t>
            </a:r>
            <a:endParaRPr lang="pt-BR" dirty="0">
              <a:solidFill>
                <a:srgbClr val="447C49"/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4908B4-6F52-435F-92DE-26415CE1FC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8</a:t>
            </a:fld>
            <a:endParaRPr lang="pt-BR"/>
          </a:p>
        </p:txBody>
      </p:sp>
      <p:pic>
        <p:nvPicPr>
          <p:cNvPr id="15" name="Imagem 14" descr="Lousa com texto preto sobre fundo branco&#10;&#10;Descrição gerada automaticamente">
            <a:extLst>
              <a:ext uri="{FF2B5EF4-FFF2-40B4-BE49-F238E27FC236}">
                <a16:creationId xmlns:a16="http://schemas.microsoft.com/office/drawing/2014/main" id="{0BACAFC3-5A11-4910-B117-6EAAFB4DB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40" y="834778"/>
            <a:ext cx="4312190" cy="3234142"/>
          </a:xfrm>
          <a:prstGeom prst="rect">
            <a:avLst/>
          </a:prstGeom>
        </p:spPr>
      </p:pic>
      <p:pic>
        <p:nvPicPr>
          <p:cNvPr id="19" name="Imagem 18" descr="Uma imagem contendo mulher, mesa, quarto, em pé&#10;&#10;Descrição gerada automaticamente">
            <a:extLst>
              <a:ext uri="{FF2B5EF4-FFF2-40B4-BE49-F238E27FC236}">
                <a16:creationId xmlns:a16="http://schemas.microsoft.com/office/drawing/2014/main" id="{09EFABC9-87D2-4652-8A9E-A39FCA45E9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43" r="2857"/>
          <a:stretch/>
        </p:blipFill>
        <p:spPr>
          <a:xfrm>
            <a:off x="3904912" y="1625710"/>
            <a:ext cx="5174627" cy="323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68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6B6BBF-6055-48C8-9895-1F69CA5CC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b="1" dirty="0">
                <a:solidFill>
                  <a:srgbClr val="447C49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Oficina de </a:t>
            </a:r>
            <a:r>
              <a:rPr lang="pt-BR" b="1" dirty="0">
                <a:solidFill>
                  <a:srgbClr val="447C49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vigilância alimentar e nutricional</a:t>
            </a:r>
            <a:endParaRPr lang="pt-BR" dirty="0">
              <a:solidFill>
                <a:srgbClr val="447C49"/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4908B4-6F52-435F-92DE-26415CE1FC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9</a:t>
            </a:fld>
            <a:endParaRPr lang="pt-BR"/>
          </a:p>
        </p:txBody>
      </p:sp>
      <p:pic>
        <p:nvPicPr>
          <p:cNvPr id="4" name="Imagem 3" descr="Grupo de pessoas sentadas ao redor de uma mesa&#10;&#10;Descrição gerada automaticamente">
            <a:extLst>
              <a:ext uri="{FF2B5EF4-FFF2-40B4-BE49-F238E27FC236}">
                <a16:creationId xmlns:a16="http://schemas.microsoft.com/office/drawing/2014/main" id="{24FDFE23-1CFB-4801-9115-568FBFEE95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708"/>
          <a:stretch/>
        </p:blipFill>
        <p:spPr>
          <a:xfrm>
            <a:off x="133597" y="834779"/>
            <a:ext cx="3809011" cy="1893788"/>
          </a:xfrm>
          <a:prstGeom prst="rect">
            <a:avLst/>
          </a:prstGeom>
        </p:spPr>
      </p:pic>
      <p:pic>
        <p:nvPicPr>
          <p:cNvPr id="7" name="Imagem 6" descr="Pessoas em uma sala&#10;&#10;Descrição gerada automaticamente com confiança média">
            <a:extLst>
              <a:ext uri="{FF2B5EF4-FFF2-40B4-BE49-F238E27FC236}">
                <a16:creationId xmlns:a16="http://schemas.microsoft.com/office/drawing/2014/main" id="{33D797ED-DADD-4796-83CA-40A4FBACCB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364" b="25656"/>
          <a:stretch/>
        </p:blipFill>
        <p:spPr>
          <a:xfrm>
            <a:off x="4046518" y="1330778"/>
            <a:ext cx="4963885" cy="2481943"/>
          </a:xfrm>
          <a:prstGeom prst="rect">
            <a:avLst/>
          </a:prstGeom>
        </p:spPr>
      </p:pic>
      <p:pic>
        <p:nvPicPr>
          <p:cNvPr id="9" name="Imagem 8" descr="Pessoas sentadas em cadeira de escritório&#10;&#10;Descrição gerada automaticamente">
            <a:extLst>
              <a:ext uri="{FF2B5EF4-FFF2-40B4-BE49-F238E27FC236}">
                <a16:creationId xmlns:a16="http://schemas.microsoft.com/office/drawing/2014/main" id="{498E02FC-4980-4A9E-B221-346D8EFFA0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246" r="27662"/>
          <a:stretch/>
        </p:blipFill>
        <p:spPr>
          <a:xfrm>
            <a:off x="1151907" y="2876069"/>
            <a:ext cx="3918926" cy="212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09242"/>
      </p:ext>
    </p:extLst>
  </p:cSld>
  <p:clrMapOvr>
    <a:masterClrMapping/>
  </p:clrMapOvr>
</p:sld>
</file>

<file path=ppt/theme/theme1.xml><?xml version="1.0" encoding="utf-8"?>
<a:theme xmlns:a="http://schemas.openxmlformats.org/drawingml/2006/main" name="Timon template">
  <a:themeElements>
    <a:clrScheme name="Custom 347">
      <a:dk1>
        <a:srgbClr val="2C343B"/>
      </a:dk1>
      <a:lt1>
        <a:srgbClr val="FFFFFF"/>
      </a:lt1>
      <a:dk2>
        <a:srgbClr val="859CB1"/>
      </a:dk2>
      <a:lt2>
        <a:srgbClr val="F0F3F5"/>
      </a:lt2>
      <a:accent1>
        <a:srgbClr val="0198AD"/>
      </a:accent1>
      <a:accent2>
        <a:srgbClr val="BDE4EA"/>
      </a:accent2>
      <a:accent3>
        <a:srgbClr val="FE344D"/>
      </a:accent3>
      <a:accent4>
        <a:srgbClr val="FE7F8F"/>
      </a:accent4>
      <a:accent5>
        <a:srgbClr val="F5A500"/>
      </a:accent5>
      <a:accent6>
        <a:srgbClr val="2C343B"/>
      </a:accent6>
      <a:hlink>
        <a:srgbClr val="2C343B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ustom 11">
      <a:dk1>
        <a:srgbClr val="000000"/>
      </a:dk1>
      <a:lt1>
        <a:srgbClr val="FFFFFF"/>
      </a:lt1>
      <a:dk2>
        <a:srgbClr val="7358B1"/>
      </a:dk2>
      <a:lt2>
        <a:srgbClr val="E7E6E6"/>
      </a:lt2>
      <a:accent1>
        <a:srgbClr val="CD3333"/>
      </a:accent1>
      <a:accent2>
        <a:srgbClr val="FE6D4B"/>
      </a:accent2>
      <a:accent3>
        <a:srgbClr val="A5A5A5"/>
      </a:accent3>
      <a:accent4>
        <a:srgbClr val="EEBA4A"/>
      </a:accent4>
      <a:accent5>
        <a:srgbClr val="4ABDEC"/>
      </a:accent5>
      <a:accent6>
        <a:srgbClr val="90C14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1074</TotalTime>
  <Words>620</Words>
  <Application>Microsoft Office PowerPoint</Application>
  <PresentationFormat>Apresentação na tela (16:9)</PresentationFormat>
  <Paragraphs>178</Paragraphs>
  <Slides>16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16</vt:i4>
      </vt:variant>
    </vt:vector>
  </HeadingPairs>
  <TitlesOfParts>
    <vt:vector size="24" baseType="lpstr">
      <vt:lpstr>Permanent Marker</vt:lpstr>
      <vt:lpstr>Arial</vt:lpstr>
      <vt:lpstr>Source Sans Pro</vt:lpstr>
      <vt:lpstr>Bahnschrift</vt:lpstr>
      <vt:lpstr>Barlow Light</vt:lpstr>
      <vt:lpstr>Calibri</vt:lpstr>
      <vt:lpstr>Timon template</vt:lpstr>
      <vt:lpstr>Office Theme</vt:lpstr>
      <vt:lpstr>Apresentação do PowerPoint</vt:lpstr>
      <vt:lpstr>Projeto: Apoio e análise para a implementação das ações na atenção básica da linha de cuidado para sobrepeso e obesidade nos municípios do Grande ABC Paulista</vt:lpstr>
      <vt:lpstr>INÍCIO Oficinas  presenciais</vt:lpstr>
      <vt:lpstr>oficinas presenciais</vt:lpstr>
      <vt:lpstr>CALENDÁRIO</vt:lpstr>
      <vt:lpstr>Distribuição de vagas por município</vt:lpstr>
      <vt:lpstr>locais</vt:lpstr>
      <vt:lpstr>Oficina de vigilância alimentar e nutricional</vt:lpstr>
      <vt:lpstr>Oficina de vigilância alimentar e nutricional</vt:lpstr>
      <vt:lpstr>Oficina de Promoção da Alimentação Adequada e saudável e da atividade física e práticas corporais</vt:lpstr>
      <vt:lpstr>Oficina de Promoção da Alimentação Adequada e saudável e da atividade física e práticas corporais</vt:lpstr>
      <vt:lpstr>Manuais instrutivos das oficinas de  QUALIFICAÇÃO PROFISSIONAL da APs</vt:lpstr>
      <vt:lpstr>Cronograma do projeto 2021-2022</vt:lpstr>
      <vt:lpstr>Apresentação do PowerPoint</vt:lpstr>
      <vt:lpstr>Apresentação do PowerPoint</vt:lpstr>
      <vt:lpstr>Obrigada!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FÓRUM COLEGIADO</dc:title>
  <cp:lastModifiedBy>Débora</cp:lastModifiedBy>
  <cp:revision>220</cp:revision>
  <dcterms:modified xsi:type="dcterms:W3CDTF">2021-09-14T17:53:30Z</dcterms:modified>
</cp:coreProperties>
</file>