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Libre Franklin Thin"/>
      <p:regular r:id="rId32"/>
      <p:bold r:id="rId33"/>
      <p:italic r:id="rId34"/>
      <p:boldItalic r:id="rId35"/>
    </p:embeddedFont>
    <p:embeddedFont>
      <p:font typeface="Century Gothic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LibreFranklinThin-bold.fntdata"/><Relationship Id="rId10" Type="http://schemas.openxmlformats.org/officeDocument/2006/relationships/slide" Target="slides/slide4.xml"/><Relationship Id="rId32" Type="http://schemas.openxmlformats.org/officeDocument/2006/relationships/font" Target="fonts/LibreFranklinThin-regular.fntdata"/><Relationship Id="rId13" Type="http://schemas.openxmlformats.org/officeDocument/2006/relationships/slide" Target="slides/slide7.xml"/><Relationship Id="rId35" Type="http://schemas.openxmlformats.org/officeDocument/2006/relationships/font" Target="fonts/LibreFranklinThin-boldItalic.fntdata"/><Relationship Id="rId12" Type="http://schemas.openxmlformats.org/officeDocument/2006/relationships/slide" Target="slides/slide6.xml"/><Relationship Id="rId34" Type="http://schemas.openxmlformats.org/officeDocument/2006/relationships/font" Target="fonts/LibreFranklinThin-italic.fntdata"/><Relationship Id="rId15" Type="http://schemas.openxmlformats.org/officeDocument/2006/relationships/slide" Target="slides/slide9.xml"/><Relationship Id="rId37" Type="http://schemas.openxmlformats.org/officeDocument/2006/relationships/font" Target="fonts/CenturyGothic-bold.fntdata"/><Relationship Id="rId14" Type="http://schemas.openxmlformats.org/officeDocument/2006/relationships/slide" Target="slides/slide8.xml"/><Relationship Id="rId36" Type="http://schemas.openxmlformats.org/officeDocument/2006/relationships/font" Target="fonts/CenturyGothic-regular.fntdata"/><Relationship Id="rId17" Type="http://schemas.openxmlformats.org/officeDocument/2006/relationships/slide" Target="slides/slide11.xml"/><Relationship Id="rId39" Type="http://schemas.openxmlformats.org/officeDocument/2006/relationships/font" Target="fonts/CenturyGothic-boldItalic.fntdata"/><Relationship Id="rId16" Type="http://schemas.openxmlformats.org/officeDocument/2006/relationships/slide" Target="slides/slide10.xml"/><Relationship Id="rId38" Type="http://schemas.openxmlformats.org/officeDocument/2006/relationships/font" Target="fonts/CenturyGothic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isaps.saude.gov.br/sisvan/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e8acdea938_2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e8acdea938_2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Essas mudanças no cenário alimentar colaboraram para a chamada “Transição nutricional”, que são as </a:t>
            </a:r>
            <a:r>
              <a:rPr lang="pt-B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mudanças seculares em padrões nutricionais que resultam de modificações na estrutura da dieta dos indivíduos e que se correlacionam com mudanças econômicas, sociais, demográficas e relacionadas à saúde, tais como: a urbanização,  crescimento econômico, mudanças no trabalho, lazer e processamento dos alimentos, mídia, entre outros.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8acdea938_2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8acdea938_2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Atualmente, quais são as tendências do consumo alimentar no Brasil?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partir das mudanças anteriormente discutidas, os padrões alimentares da população estão mudando: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REDUÇÃO DE CONSUMO DE ALIMENTOS BÁSICOS (QUE FAZEM PARTE DA DIETA TRADICIONAL) E AUMENTO DE ALIMENTOS CONSIDERADOS NÃO SAUDÁVEIS.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e8acdea938_2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e8acdea938_2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Alguns exemplos na queda de aquisição de alimentos tradicionais e aumento de aquisição de alimentos não saudáveis (comparação entre estudos da POF de 2002/2003 e 2017/2018)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POF: Pesquisa de Orçamento Familiar (IBGE)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8acdea938_2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e8acdea938_2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Representação gráfica da queda da aquisição de alguns alimentos, como cereais, leguminosas e hortaliças,  a partir da comparação entre 3 períodos de estudo da POF.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Estudo que mostra </a:t>
            </a: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participação</a:t>
            </a: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crescente de alimentos não saudáveis na dieta dos brasileiros (ultraprocessados).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eb1b4eb25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eb1b4eb2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Além da mudança do cenário alimentar no Brasil também houve uma </a:t>
            </a:r>
            <a:r>
              <a:rPr b="1"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transição nutricional:</a:t>
            </a: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queda da desnutrição e aumento do excesso de peso na população.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Apesar da intensa redução da desnutrição em crianças, as deficiências de micronutrientes e a desnutrição crônica ainda são prevalentes em grupos vulneráveis da população, </a:t>
            </a:r>
            <a:r>
              <a:rPr b="1"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 em indígenas, quilombolas e crianças e mulheres que vivem em áreas vulnerávei</a:t>
            </a: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s. Simultaneamente, o Brasil vem enfrentando aumento expressivo do sobrepeso e da obesidade em todas as faixas etárias, e </a:t>
            </a: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às</a:t>
            </a: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doenças crônicas são a principal causa de morte entre adultos.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eb1b4eb25d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eb1b4eb25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Alguns estudos que mostram relação entre aumento de consumo de alimentos não saudáveis (ultraprocessados) e aumento de excesso de peso e obesidade.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eb1b4eb25d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eb1b4eb25d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Alguns dados sobre excesso de peso, no mundo e no </a:t>
            </a: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Brasil.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Destaque que em 26 comorbidades a obesidade aparece como fator de risco.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eb1b4eb25d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eb1b4eb25d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Representação gráfica da evolução de excesso de peso e obesidade no Brasil, nos últimos anos.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Dados do VIGITEL, pesquisa feita anualmente. Aponta que nos últimos 14 anos houve </a:t>
            </a:r>
            <a:r>
              <a:rPr b="1"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AUMENTO DE 86% </a:t>
            </a: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 OBESIDADE na população!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VIGITEL: Vigilância de Doenças Crônicas por Inquérito Telefônico – VIGITEL - Pesquisa realizada somente Adultos (&gt;18 anos) das 26 capitais + DF  (peso e altura AUTOREFERIDOS)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eb1b4eb25d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eb1b4eb25d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Representação gráfica da frequência da obesidade nas capitais brasileiras, entre os homens.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São Paulo em relação às outras capitais do Brasil </a:t>
            </a:r>
            <a:r>
              <a:rPr b="1"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ocupa a 22° posição, em termos de obesidade em homens.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eb1b4eb25d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eb1b4eb25d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Representação gráfica da frequência da obesidade nas capitais brasileiras, entre as mulheres.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São Paulo em relação às outras capitais do Brasil </a:t>
            </a:r>
            <a:r>
              <a:rPr b="1"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ocupa a 11° posição, em termos de obesidade em mulheres.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e5b401cee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e5b401cee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eb1b4eb25d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eb1b4eb25d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região apresentou alta prevalência de sobrepeso e obesidade, indo ao encontro dos dados de pesquisas nacionais (Não é uma amostra representativa).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SISVAN: </a:t>
            </a:r>
            <a:r>
              <a:rPr lang="pt-BR" sz="12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Sistema de Vigilância Alimentar e Nutricional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eecd8f672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eecd8f672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Dados coletados a partir do SISAB (</a:t>
            </a: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informação em saúde para a atenção básica), indicam quanto a obesidade ao longo dos anos possui certa invisibilidade na APS. Ao comparamos a estimativa de </a:t>
            </a: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prevalência</a:t>
            </a: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Diabetes (DM) e Hipertensão (HAS) entre os brasileiros (segundo o VIGITEL) e o quanto estão sendo identificados/avaliados na APS, verifica-se certa sincronia/proximidade nos dados. Porém, o mesmo não ocorre em relação a obesidade. Verifica-se que a obesidade é pouco avaliada na APS, em torno dos 2-3%, enquanto sabemos que a </a:t>
            </a: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prevalência</a:t>
            </a: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obesidade é maior que 20% no país (VIGITEL, 2019).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eb1b4eb25d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eb1b4eb25d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21212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Fortes evidências mostram que a inatividade física aumenta o risco de muitas condições adversas de saúde, incluindo as principais doenças não transmissíveis, como doença cardíaca coronária, diabetes tipo 2 e câncer de mama e cólon, e encurta a expectativa de vida. 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21212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No mundo, estima-se que a inatividade física  causa 6% da carga de doença coronariana, 7% de diabetes tipo 2, 10%  de câncer de mama e 10% de câncer de cólon. A inatividade causa 9% da mortalidade prematura, ou mais de 5,3 milhões dos 57 milhões de mortes que ocorreram em todo o mundo em 2008.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21212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 inatividade física tem um grande efeito na saúde em todo o mundo. A redução ou remoção desse comportamento prejudicial pode melhorar a saúde substancialmente.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eb1b4eb25d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eb1b4eb25d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21212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Dados relacionados com a inatividade física.</a:t>
            </a:r>
            <a:endParaRPr sz="1200">
              <a:solidFill>
                <a:srgbClr val="21212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eb1b4eb25d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eb1b4eb25d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Dados sobre a atividade física, no cenário brasileiro, com base nos dados do VIGITEL 2019.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b3adabe79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b3adabe79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b8127d5d3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b8127d5d3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cartografia do território apoiará a </a:t>
            </a:r>
            <a:r>
              <a:rPr lang="pt-B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reflexão</a:t>
            </a:r>
            <a:r>
              <a:rPr lang="pt-B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discussão sobre a atual situação de saúde no campo da nutrição e a da atividade física na sua cidade ou território de abrangência em questão.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e513e0dee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e513e0dee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latin typeface="Times New Roman"/>
                <a:ea typeface="Times New Roman"/>
                <a:cs typeface="Times New Roman"/>
                <a:sym typeface="Times New Roman"/>
              </a:rPr>
              <a:t>Perguntas norteadoras para apoiar a reflexão e discussão sobre o tema.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e8acdea938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e8acdea93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e8acdea938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e8acdea938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O </a:t>
            </a: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relator de cada grupo apresentará a proposta elaborada em grande grupo (5 minutos por grupo). 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8acdea938_2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e8acdea938_2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8acdea93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e8acdea93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Falar sobre as origens da culinária brasileira: colorida, nutritiva, variada. Ao longo dos anos as sociedades foram fazendo uma seleção natural dos alimentos e das combinações de alimentos que comporiam seu padrão alimentar saudável (nosso tradicional arroz com feijão, por exemplo)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e8acdea938_2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e8acdea938_2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Contudo, principalmente nas últimas décadas destaca-se o papel da indústria na alimentação. Que foi muito importante para a sociedade após a  urbanização, para que os alimentos pudessem sair do campo e chegar em nossas mesas e para que a durabilidade dos alimentos básicos fosse maior. O grande problema: quando a indústria passou a produzir e comercializar não só esses alimentos básicos, como sal, óleos, arroz, feijão, farinhas, entre outros, mas quando começou a fazer os alimentos não saudáveis que passaram a substituir a dieta tradicional.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que temos hoje? Grandes empresas (transnacionais) controlando a produção da maioria dos alimentos industrializados.  Gera uma “padronização” da alimentação nos diversos países e impacto nas culturas tradicionais (posso comer a mesma comida no Brasil e nos EUA). Baixa diversidade de alimentos, porque os principais ingredientes utilizado para a maioria dos produtos fabricados são a base de soja, milho e trigo.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15.png"/><Relationship Id="rId6" Type="http://schemas.openxmlformats.org/officeDocument/2006/relationships/image" Target="../media/image1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200" y="4625700"/>
            <a:ext cx="1014525" cy="4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/>
          <p:nvPr/>
        </p:nvSpPr>
        <p:spPr>
          <a:xfrm>
            <a:off x="2400775" y="4694200"/>
            <a:ext cx="62610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FFFFFF"/>
                </a:solidFill>
              </a:rPr>
              <a:t>Promoção da Saúde na Linha de Cuidado para Sobrepeso e Obesidade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17" name="Google Shape;1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3425" y="97325"/>
            <a:ext cx="673950" cy="65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7950" y="105650"/>
            <a:ext cx="627750" cy="63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3100" y="119800"/>
            <a:ext cx="723525" cy="65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  <p:pic>
        <p:nvPicPr>
          <p:cNvPr id="22" name="Google Shape;2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  <p:pic>
        <p:nvPicPr>
          <p:cNvPr id="24" name="Google Shape;2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3425" y="97325"/>
            <a:ext cx="673950" cy="65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7950" y="105650"/>
            <a:ext cx="627750" cy="63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3100" y="119800"/>
            <a:ext cx="723525" cy="65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0" name="Google Shape;80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1" name="Google Shape;8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82" name="Google Shape;8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0200" y="4625700"/>
            <a:ext cx="1014525" cy="4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4"/>
          <p:cNvSpPr txBox="1"/>
          <p:nvPr/>
        </p:nvSpPr>
        <p:spPr>
          <a:xfrm>
            <a:off x="2400775" y="4694200"/>
            <a:ext cx="62610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Promoção da Saúde na Linha de Cuidado para Sobrepeso e Obesidade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43425" y="97325"/>
            <a:ext cx="673950" cy="65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47950" y="105650"/>
            <a:ext cx="627750" cy="63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13100" y="119800"/>
            <a:ext cx="723525" cy="65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1" name="Google Shape;9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4" name="Google Shape;9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5" name="Google Shape;9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8" name="Google Shape;98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9" name="Google Shape;99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0" name="Google Shape;10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3" name="Google Shape;10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7" name="Google Shape;10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0" name="Google Shape;11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4" name="Google Shape;114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5" name="Google Shape;115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6" name="Google Shape;11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9" name="Google Shape;2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43425" y="97325"/>
            <a:ext cx="673950" cy="65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7950" y="105650"/>
            <a:ext cx="627750" cy="63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3100" y="119800"/>
            <a:ext cx="723525" cy="65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3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9" name="Google Shape;11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2" name="Google Shape;122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3" name="Google Shape;12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" name="Google Shape;38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39" name="Google Shape;3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  <p:pic>
        <p:nvPicPr>
          <p:cNvPr id="41" name="Google Shape;4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3425" y="97325"/>
            <a:ext cx="673950" cy="65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7950" y="105650"/>
            <a:ext cx="627750" cy="63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3100" y="119800"/>
            <a:ext cx="723525" cy="65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7" name="Google Shape;4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8" name="Google Shape;4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" name="Google Shape;5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4" name="Google Shape;5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2" name="Google Shape;62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3" name="Google Shape;63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Relationship Id="rId4" Type="http://schemas.openxmlformats.org/officeDocument/2006/relationships/image" Target="../media/image31.jpg"/><Relationship Id="rId5" Type="http://schemas.openxmlformats.org/officeDocument/2006/relationships/image" Target="../media/image28.jpg"/><Relationship Id="rId6" Type="http://schemas.openxmlformats.org/officeDocument/2006/relationships/image" Target="../media/image34.jpg"/><Relationship Id="rId7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Relationship Id="rId4" Type="http://schemas.openxmlformats.org/officeDocument/2006/relationships/image" Target="../media/image46.png"/><Relationship Id="rId5" Type="http://schemas.openxmlformats.org/officeDocument/2006/relationships/image" Target="../media/image49.png"/><Relationship Id="rId6" Type="http://schemas.openxmlformats.org/officeDocument/2006/relationships/image" Target="../media/image32.png"/><Relationship Id="rId7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png"/><Relationship Id="rId4" Type="http://schemas.openxmlformats.org/officeDocument/2006/relationships/image" Target="../media/image41.png"/><Relationship Id="rId5" Type="http://schemas.openxmlformats.org/officeDocument/2006/relationships/hyperlink" Target="https://www.sciencedirect.com/topics/medicine-and-dentistry/caloric-intake" TargetMode="External"/><Relationship Id="rId6" Type="http://schemas.openxmlformats.org/officeDocument/2006/relationships/hyperlink" Target="https://www.sciencedirect.com/topics/medicine-and-dentistry/caloric-intake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image" Target="../media/image52.png"/><Relationship Id="rId10" Type="http://schemas.openxmlformats.org/officeDocument/2006/relationships/image" Target="../media/image54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56.png"/><Relationship Id="rId5" Type="http://schemas.openxmlformats.org/officeDocument/2006/relationships/image" Target="../media/image58.png"/><Relationship Id="rId6" Type="http://schemas.openxmlformats.org/officeDocument/2006/relationships/image" Target="../media/image57.png"/><Relationship Id="rId7" Type="http://schemas.openxmlformats.org/officeDocument/2006/relationships/image" Target="../media/image51.png"/><Relationship Id="rId8" Type="http://schemas.openxmlformats.org/officeDocument/2006/relationships/image" Target="../media/image5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7" Type="http://schemas.openxmlformats.org/officeDocument/2006/relationships/image" Target="../media/image2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7" Type="http://schemas.openxmlformats.org/officeDocument/2006/relationships/image" Target="../media/image16.png"/><Relationship Id="rId8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image" Target="../media/image27.png"/><Relationship Id="rId13" Type="http://schemas.openxmlformats.org/officeDocument/2006/relationships/image" Target="../media/image26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21.png"/><Relationship Id="rId15" Type="http://schemas.openxmlformats.org/officeDocument/2006/relationships/image" Target="../media/image36.png"/><Relationship Id="rId14" Type="http://schemas.openxmlformats.org/officeDocument/2006/relationships/image" Target="../media/image24.png"/><Relationship Id="rId5" Type="http://schemas.openxmlformats.org/officeDocument/2006/relationships/image" Target="../media/image19.png"/><Relationship Id="rId6" Type="http://schemas.openxmlformats.org/officeDocument/2006/relationships/image" Target="../media/image22.png"/><Relationship Id="rId7" Type="http://schemas.openxmlformats.org/officeDocument/2006/relationships/image" Target="../media/image18.png"/><Relationship Id="rId8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100" y="3698751"/>
            <a:ext cx="5003049" cy="69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7825" y="3808350"/>
            <a:ext cx="899238" cy="58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0325" y="3808350"/>
            <a:ext cx="842350" cy="65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5"/>
          <p:cNvSpPr txBox="1"/>
          <p:nvPr/>
        </p:nvSpPr>
        <p:spPr>
          <a:xfrm>
            <a:off x="1111500" y="941625"/>
            <a:ext cx="6921000" cy="25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400">
                <a:solidFill>
                  <a:srgbClr val="44546A"/>
                </a:solidFill>
              </a:rPr>
              <a:t>Oficina de Promoção da Alimentação Adequada e Saudável e da Atividade Física e Práticas Corporais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/>
          <p:nvPr/>
        </p:nvSpPr>
        <p:spPr>
          <a:xfrm>
            <a:off x="0" y="97325"/>
            <a:ext cx="88398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30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Transição Nutricional</a:t>
            </a:r>
            <a:endParaRPr sz="3000">
              <a:solidFill>
                <a:schemeClr val="dk1"/>
              </a:solidFill>
            </a:endParaRPr>
          </a:p>
          <a:p>
            <a:pPr indent="-177800" lvl="0" marL="177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2400">
              <a:solidFill>
                <a:srgbClr val="08080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7800" lvl="0" marL="1778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300">
                <a:solidFill>
                  <a:srgbClr val="44546A"/>
                </a:solidFill>
              </a:rPr>
              <a:t>“mudanças seculares em padrões nutricionais que resultam de modificações na estrutura da dieta dos indivíduos e que se correlacionam com mudanças econômicas, sociais, demográficas e relacionadas à saúde.” </a:t>
            </a:r>
            <a:endParaRPr b="1" sz="29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9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16" name="Google Shape;216;p34"/>
          <p:cNvSpPr/>
          <p:nvPr/>
        </p:nvSpPr>
        <p:spPr>
          <a:xfrm>
            <a:off x="1181450" y="3038124"/>
            <a:ext cx="6619200" cy="1289100"/>
          </a:xfrm>
          <a:prstGeom prst="leftRightArrow">
            <a:avLst>
              <a:gd fmla="val 50000" name="adj1"/>
              <a:gd fmla="val 45745" name="adj2"/>
            </a:avLst>
          </a:prstGeom>
          <a:solidFill>
            <a:srgbClr val="6AA84F"/>
          </a:solidFill>
          <a:ln cap="flat" cmpd="sng" w="12700">
            <a:solidFill>
              <a:srgbClr val="EEFF4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pt-B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Urbanização,  crescimento econômico, mudanças no trabalho, lazer e processamento dos alimentos, mídia</a:t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/>
          <p:nvPr/>
        </p:nvSpPr>
        <p:spPr>
          <a:xfrm>
            <a:off x="0" y="97325"/>
            <a:ext cx="70743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30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Cenário Alimentar no Brasil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9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grpSp>
        <p:nvGrpSpPr>
          <p:cNvPr id="222" name="Google Shape;222;p35"/>
          <p:cNvGrpSpPr/>
          <p:nvPr/>
        </p:nvGrpSpPr>
        <p:grpSpPr>
          <a:xfrm>
            <a:off x="933854" y="1102927"/>
            <a:ext cx="8139557" cy="3389082"/>
            <a:chOff x="648837" y="1970496"/>
            <a:chExt cx="10142750" cy="3877224"/>
          </a:xfrm>
        </p:grpSpPr>
        <p:pic>
          <p:nvPicPr>
            <p:cNvPr id="223" name="Google Shape;223;p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48837" y="1970496"/>
              <a:ext cx="7989547" cy="20335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Nd9GcTolV9EIddNYiv8ACbalRqcmZQjQbVDZ_THQIasYmGFOuV-jaIYOA" id="224" name="Google Shape;224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122291" y="4107283"/>
              <a:ext cx="1313259" cy="10417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Nd9GcRhl0NBKfPekg-TqGXgd_qD_o70G4uyafsaMWcbt_0-1NgSVuJQF9rh2d4" id="225" name="Google Shape;225;p3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289523" y="4866102"/>
              <a:ext cx="1493044" cy="5072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Nd9GcRq2PS6ov3eiDXFv6FE31JqoFke6PIoLPqDvPfOEjGXjr-yNMDC" id="226" name="Google Shape;226;p3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414019" y="4057648"/>
              <a:ext cx="1107281" cy="553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35"/>
            <p:cNvSpPr/>
            <p:nvPr/>
          </p:nvSpPr>
          <p:spPr>
            <a:xfrm>
              <a:off x="3691279" y="4057651"/>
              <a:ext cx="1285848" cy="1018008"/>
            </a:xfrm>
            <a:custGeom>
              <a:rect b="b" l="l" r="r" t="t"/>
              <a:pathLst>
                <a:path extrusionOk="0" h="21600" w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extrusionOk="0" h="21600" w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extrusionOk="0" h="21600" w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D9959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35"/>
            <p:cNvSpPr txBox="1"/>
            <p:nvPr/>
          </p:nvSpPr>
          <p:spPr>
            <a:xfrm>
              <a:off x="8286887" y="5584920"/>
              <a:ext cx="25047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pt-BR" sz="900" u="none" cap="none" strike="noStrik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POF 2002 – 2003 e 2008-2009</a:t>
              </a:r>
              <a:br>
                <a:rPr b="1" i="0" lang="pt-BR" sz="900" u="none" cap="none" strike="noStrik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endParaRPr b="0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9" name="Google Shape;229;p35"/>
            <p:cNvPicPr preferRelativeResize="0"/>
            <p:nvPr/>
          </p:nvPicPr>
          <p:blipFill rotWithShape="1">
            <a:blip r:embed="rId7">
              <a:alphaModFix/>
            </a:blip>
            <a:srcRect b="0" l="0" r="54138" t="0"/>
            <a:stretch/>
          </p:blipFill>
          <p:spPr>
            <a:xfrm>
              <a:off x="5232844" y="4057650"/>
              <a:ext cx="974929" cy="14145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p35"/>
          <p:cNvSpPr txBox="1"/>
          <p:nvPr/>
        </p:nvSpPr>
        <p:spPr>
          <a:xfrm>
            <a:off x="402625" y="625025"/>
            <a:ext cx="6826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90500" lvl="0" marL="1905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Tendências de consumo alimentar no Brasil</a:t>
            </a:r>
            <a:endParaRPr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1850" y="1242600"/>
            <a:ext cx="3937350" cy="307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6"/>
          <p:cNvSpPr txBox="1"/>
          <p:nvPr/>
        </p:nvSpPr>
        <p:spPr>
          <a:xfrm>
            <a:off x="0" y="97325"/>
            <a:ext cx="70743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30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Cenário Alimentar no Brasil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9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37" name="Google Shape;237;p36"/>
          <p:cNvSpPr txBox="1"/>
          <p:nvPr/>
        </p:nvSpPr>
        <p:spPr>
          <a:xfrm>
            <a:off x="402625" y="625025"/>
            <a:ext cx="6826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90500" lvl="0" marL="1905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Tendências no Brasil</a:t>
            </a:r>
            <a:endParaRPr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925" y="1242600"/>
            <a:ext cx="3937350" cy="30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8375" y="3403900"/>
            <a:ext cx="543775" cy="69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6"/>
          <p:cNvPicPr preferRelativeResize="0"/>
          <p:nvPr/>
        </p:nvPicPr>
        <p:blipFill rotWithShape="1">
          <a:blip r:embed="rId5">
            <a:alphaModFix/>
          </a:blip>
          <a:srcRect b="30699" l="0" r="0" t="0"/>
          <a:stretch/>
        </p:blipFill>
        <p:spPr>
          <a:xfrm>
            <a:off x="2339200" y="3169750"/>
            <a:ext cx="1299461" cy="106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6"/>
          <p:cNvSpPr txBox="1"/>
          <p:nvPr/>
        </p:nvSpPr>
        <p:spPr>
          <a:xfrm>
            <a:off x="656050" y="1280525"/>
            <a:ext cx="3731100" cy="16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3B3838"/>
                </a:solidFill>
              </a:rPr>
              <a:t>Queda na aquisição per capita média de alimentos tradicionais como:</a:t>
            </a:r>
            <a:endParaRPr sz="1600">
              <a:solidFill>
                <a:srgbClr val="3B3838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3B3838"/>
                </a:solidFill>
              </a:rPr>
              <a:t>Arroz (↓37%),</a:t>
            </a:r>
            <a:endParaRPr sz="1600">
              <a:solidFill>
                <a:srgbClr val="3B3838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3B3838"/>
                </a:solidFill>
              </a:rPr>
              <a:t>Feijão (↓52%)</a:t>
            </a:r>
            <a:endParaRPr sz="1600">
              <a:solidFill>
                <a:srgbClr val="3B3838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3B3838"/>
                </a:solidFill>
              </a:rPr>
              <a:t>Farinha de mandioca(↓70%)</a:t>
            </a:r>
            <a:endParaRPr sz="1600">
              <a:solidFill>
                <a:srgbClr val="3B3838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3B3838"/>
                </a:solidFill>
              </a:rPr>
              <a:t>Leite (↓42%)</a:t>
            </a:r>
            <a:endParaRPr sz="1600">
              <a:solidFill>
                <a:srgbClr val="3B3838"/>
              </a:solidFill>
            </a:endParaRPr>
          </a:p>
        </p:txBody>
      </p:sp>
      <p:pic>
        <p:nvPicPr>
          <p:cNvPr id="242" name="Google Shape;242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35626" y="1465437"/>
            <a:ext cx="543775" cy="711133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6"/>
          <p:cNvSpPr txBox="1"/>
          <p:nvPr/>
        </p:nvSpPr>
        <p:spPr>
          <a:xfrm>
            <a:off x="4939300" y="2175488"/>
            <a:ext cx="3789900" cy="19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3B3838"/>
                </a:solidFill>
              </a:rPr>
              <a:t>Participação relativa no % Kcal da dieta:</a:t>
            </a:r>
            <a:endParaRPr>
              <a:solidFill>
                <a:srgbClr val="3B3838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3B3838"/>
                </a:solidFill>
              </a:rPr>
              <a:t>Pães UPP (de 0,6% para 1,3%)</a:t>
            </a:r>
            <a:endParaRPr>
              <a:solidFill>
                <a:srgbClr val="3B3838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3B3838"/>
                </a:solidFill>
              </a:rPr>
              <a:t>Frios e embutidos (de 1,7% para 2,5%)</a:t>
            </a:r>
            <a:endParaRPr>
              <a:solidFill>
                <a:srgbClr val="3B3838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3B3838"/>
                </a:solidFill>
              </a:rPr>
              <a:t>Biscoitos doces (de 1,8% para 2,1%)</a:t>
            </a:r>
            <a:endParaRPr>
              <a:solidFill>
                <a:srgbClr val="3B3838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3B3838"/>
                </a:solidFill>
              </a:rPr>
              <a:t>Biscoitos salgados  (de 1,3% para 1,8%)</a:t>
            </a:r>
            <a:endParaRPr>
              <a:solidFill>
                <a:srgbClr val="3B3838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3B3838"/>
                </a:solidFill>
              </a:rPr>
              <a:t>Refeições prontas (de 0,2% para 0,7%).</a:t>
            </a:r>
            <a:endParaRPr>
              <a:solidFill>
                <a:srgbClr val="3B3838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3B3838"/>
                </a:solidFill>
              </a:rPr>
              <a:t>Bebidas adoçadas não carbonatadas</a:t>
            </a:r>
            <a:endParaRPr>
              <a:solidFill>
                <a:srgbClr val="3B3838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3B3838"/>
                </a:solidFill>
              </a:rPr>
              <a:t>(de 0,2% para 0,5%) </a:t>
            </a:r>
            <a:endParaRPr>
              <a:solidFill>
                <a:srgbClr val="3B3838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B3838"/>
              </a:solidFill>
            </a:endParaRPr>
          </a:p>
        </p:txBody>
      </p:sp>
      <p:pic>
        <p:nvPicPr>
          <p:cNvPr id="244" name="Google Shape;244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42613" y="1366238"/>
            <a:ext cx="2418787" cy="83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6"/>
          <p:cNvSpPr txBox="1"/>
          <p:nvPr/>
        </p:nvSpPr>
        <p:spPr>
          <a:xfrm>
            <a:off x="6607513" y="4239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(POF 2002 – 2003 e 2017-2018)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7"/>
          <p:cNvSpPr txBox="1"/>
          <p:nvPr/>
        </p:nvSpPr>
        <p:spPr>
          <a:xfrm>
            <a:off x="0" y="97325"/>
            <a:ext cx="70743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30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Cenário Alimentar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9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51" name="Google Shape;251;p37"/>
          <p:cNvSpPr txBox="1"/>
          <p:nvPr/>
        </p:nvSpPr>
        <p:spPr>
          <a:xfrm>
            <a:off x="7619951" y="4339258"/>
            <a:ext cx="12732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pt-BR" sz="1200" u="none" cap="none" strike="noStrike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(POF 2017-2018)</a:t>
            </a:r>
            <a:endParaRPr b="0" i="0" sz="1200" u="none" cap="none" strike="noStrike">
              <a:solidFill>
                <a:srgbClr val="08080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8080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0600" y="242400"/>
            <a:ext cx="4030125" cy="41671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" name="Google Shape;253;p37"/>
          <p:cNvGrpSpPr/>
          <p:nvPr/>
        </p:nvGrpSpPr>
        <p:grpSpPr>
          <a:xfrm>
            <a:off x="170125" y="1421550"/>
            <a:ext cx="3136500" cy="2684700"/>
            <a:chOff x="170125" y="1421550"/>
            <a:chExt cx="3136500" cy="2684700"/>
          </a:xfrm>
        </p:grpSpPr>
        <p:sp>
          <p:nvSpPr>
            <p:cNvPr id="254" name="Google Shape;254;p37"/>
            <p:cNvSpPr txBox="1"/>
            <p:nvPr/>
          </p:nvSpPr>
          <p:spPr>
            <a:xfrm>
              <a:off x="170125" y="1421550"/>
              <a:ext cx="3136500" cy="2684700"/>
            </a:xfrm>
            <a:prstGeom prst="rect">
              <a:avLst/>
            </a:prstGeom>
            <a:noFill/>
            <a:ln cap="flat" cmpd="sng" w="28575">
              <a:solidFill>
                <a:srgbClr val="4F66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-1651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endParaRPr>
            </a:p>
            <a:p>
              <a:pPr indent="-1651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endParaRPr>
            </a:p>
            <a:p>
              <a:pPr indent="-1651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endParaRPr>
            </a:p>
            <a:p>
              <a:pPr indent="-1651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endParaRPr>
            </a:p>
            <a:p>
              <a:pPr indent="-1651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endParaRPr>
            </a:p>
            <a:p>
              <a:pPr indent="-2540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Char char="●"/>
              </a:pPr>
              <a:r>
                <a:rPr b="0" i="0" lang="pt-BR" sz="1400" u="none" cap="none" strike="noStrike">
                  <a:solidFill>
                    <a:srgbClr val="000000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Aumento de produtos pronto para consumo: </a:t>
              </a:r>
              <a:r>
                <a:rPr b="1" i="0" lang="pt-BR" sz="1400" u="none" cap="none" strike="noStrike">
                  <a:solidFill>
                    <a:srgbClr val="000000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20,3% para 32,1%</a:t>
              </a:r>
              <a:r>
                <a:rPr b="0" i="0" lang="pt-BR" sz="1400" u="none" cap="none" strike="noStrike">
                  <a:solidFill>
                    <a:srgbClr val="000000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(20 anos)</a:t>
              </a:r>
              <a:endParaRPr b="0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endParaRPr>
            </a:p>
            <a:p>
              <a:pPr indent="-2540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Char char="●"/>
              </a:pPr>
              <a:r>
                <a:rPr b="0" i="0" lang="pt-BR" sz="1400" u="none" cap="none" strike="noStrike">
                  <a:solidFill>
                    <a:srgbClr val="000000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Elevação dos produtos ultraprocessados: </a:t>
              </a:r>
              <a:endParaRPr b="0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endParaRPr>
            </a:p>
            <a:p>
              <a:pPr indent="34290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1" i="0" lang="pt-BR" sz="1400" u="none" cap="none" strike="noStrike">
                  <a:solidFill>
                    <a:srgbClr val="000000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18,7% para 29,6%</a:t>
              </a:r>
              <a:endParaRPr b="1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b="1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5" name="Google Shape;255;p37"/>
            <p:cNvPicPr preferRelativeResize="0"/>
            <p:nvPr/>
          </p:nvPicPr>
          <p:blipFill rotWithShape="1">
            <a:blip r:embed="rId4">
              <a:alphaModFix/>
            </a:blip>
            <a:srcRect b="54216" l="23838" r="31191" t="25233"/>
            <a:stretch/>
          </p:blipFill>
          <p:spPr>
            <a:xfrm>
              <a:off x="242898" y="1454573"/>
              <a:ext cx="2984751" cy="7668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8"/>
          <p:cNvSpPr txBox="1"/>
          <p:nvPr/>
        </p:nvSpPr>
        <p:spPr>
          <a:xfrm>
            <a:off x="0" y="97325"/>
            <a:ext cx="70743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30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Cenário </a:t>
            </a:r>
            <a:r>
              <a:rPr b="1" lang="pt-BR" sz="30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Nutricional</a:t>
            </a:r>
            <a:r>
              <a:rPr b="1" lang="pt-BR" sz="30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 no Brasil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9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grpSp>
        <p:nvGrpSpPr>
          <p:cNvPr id="261" name="Google Shape;261;p38"/>
          <p:cNvGrpSpPr/>
          <p:nvPr/>
        </p:nvGrpSpPr>
        <p:grpSpPr>
          <a:xfrm>
            <a:off x="2257594" y="1250346"/>
            <a:ext cx="4396899" cy="2345623"/>
            <a:chOff x="-1" y="71767"/>
            <a:chExt cx="4860600" cy="2525978"/>
          </a:xfrm>
        </p:grpSpPr>
        <p:sp>
          <p:nvSpPr>
            <p:cNvPr id="262" name="Google Shape;262;p38"/>
            <p:cNvSpPr/>
            <p:nvPr/>
          </p:nvSpPr>
          <p:spPr>
            <a:xfrm rot="-299914">
              <a:off x="14964" y="1010300"/>
              <a:ext cx="4830672" cy="553213"/>
            </a:xfrm>
            <a:prstGeom prst="mathMinus">
              <a:avLst>
                <a:gd fmla="val 23520" name="adj1"/>
              </a:avLst>
            </a:prstGeom>
            <a:solidFill>
              <a:srgbClr val="B3CAE7"/>
            </a:solidFill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8"/>
            <p:cNvSpPr/>
            <p:nvPr/>
          </p:nvSpPr>
          <p:spPr>
            <a:xfrm>
              <a:off x="0" y="249407"/>
              <a:ext cx="1458300" cy="10392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FFC000"/>
            </a:solidFill>
            <a:ln cap="flat" cmpd="sng" w="12700">
              <a:solidFill>
                <a:srgbClr val="FFC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8"/>
            <p:cNvSpPr/>
            <p:nvPr/>
          </p:nvSpPr>
          <p:spPr>
            <a:xfrm>
              <a:off x="3014654" y="71767"/>
              <a:ext cx="1555500" cy="109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8"/>
            <p:cNvSpPr txBox="1"/>
            <p:nvPr/>
          </p:nvSpPr>
          <p:spPr>
            <a:xfrm>
              <a:off x="3014654" y="71767"/>
              <a:ext cx="1555500" cy="109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0675" lIns="90675" spcFirstLastPara="1" rIns="90675" wrap="square" tIns="90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pt-BR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EXCESSO DE PESO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38"/>
            <p:cNvSpPr/>
            <p:nvPr/>
          </p:nvSpPr>
          <p:spPr>
            <a:xfrm>
              <a:off x="3078149" y="1288473"/>
              <a:ext cx="1458300" cy="10392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8"/>
            <p:cNvSpPr/>
            <p:nvPr/>
          </p:nvSpPr>
          <p:spPr>
            <a:xfrm>
              <a:off x="0" y="1506645"/>
              <a:ext cx="1555500" cy="109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8"/>
            <p:cNvSpPr txBox="1"/>
            <p:nvPr/>
          </p:nvSpPr>
          <p:spPr>
            <a:xfrm>
              <a:off x="-1" y="1506645"/>
              <a:ext cx="1803000" cy="109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0675" lIns="90675" spcFirstLastPara="1" rIns="90675" wrap="square" tIns="90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pt-BR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DESNUTRIÇÃO</a:t>
              </a:r>
              <a:endParaRPr b="0" i="0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9" name="Google Shape;269;p38"/>
          <p:cNvSpPr/>
          <p:nvPr/>
        </p:nvSpPr>
        <p:spPr>
          <a:xfrm rot="-1693351">
            <a:off x="6213263" y="1548248"/>
            <a:ext cx="1934248" cy="833915"/>
          </a:xfrm>
          <a:prstGeom prst="rect">
            <a:avLst/>
          </a:prstGeom>
          <a:solidFill>
            <a:srgbClr val="212121"/>
          </a:solidFill>
          <a:ln cap="flat" cmpd="sng" w="12700">
            <a:solidFill>
              <a:srgbClr val="21212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TRANSIÇÃO NUTRICIONAL</a:t>
            </a:r>
            <a:endParaRPr b="1" i="0" sz="10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9"/>
          <p:cNvSpPr txBox="1"/>
          <p:nvPr/>
        </p:nvSpPr>
        <p:spPr>
          <a:xfrm>
            <a:off x="0" y="97325"/>
            <a:ext cx="70743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30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Cenário Nutricional no Brasil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9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grpSp>
        <p:nvGrpSpPr>
          <p:cNvPr id="275" name="Google Shape;275;p39"/>
          <p:cNvGrpSpPr/>
          <p:nvPr/>
        </p:nvGrpSpPr>
        <p:grpSpPr>
          <a:xfrm>
            <a:off x="2253300" y="623526"/>
            <a:ext cx="4314375" cy="2324925"/>
            <a:chOff x="1815275" y="949513"/>
            <a:chExt cx="5752500" cy="3099900"/>
          </a:xfrm>
        </p:grpSpPr>
        <p:pic>
          <p:nvPicPr>
            <p:cNvPr id="276" name="Google Shape;276;p39"/>
            <p:cNvPicPr preferRelativeResize="0"/>
            <p:nvPr/>
          </p:nvPicPr>
          <p:blipFill rotWithShape="1">
            <a:blip r:embed="rId3">
              <a:alphaModFix/>
            </a:blip>
            <a:srcRect b="40111" l="12725" r="32159" t="37761"/>
            <a:stretch/>
          </p:blipFill>
          <p:spPr>
            <a:xfrm>
              <a:off x="2136225" y="1050813"/>
              <a:ext cx="4871549" cy="10996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7" name="Google Shape;277;p39"/>
            <p:cNvSpPr txBox="1"/>
            <p:nvPr/>
          </p:nvSpPr>
          <p:spPr>
            <a:xfrm>
              <a:off x="1815275" y="2096600"/>
              <a:ext cx="5752500" cy="183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-2540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1400"/>
                <a:buFont typeface="Calibri"/>
                <a:buChar char="●"/>
              </a:pPr>
              <a:r>
                <a:rPr b="0" i="0" lang="pt-BR" sz="1400" u="none" cap="none" strike="noStrike">
                  <a:solidFill>
                    <a:srgbClr val="202020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Consumo doméstico de produtos ultraprocessados: </a:t>
              </a:r>
              <a:r>
                <a:rPr b="1" i="0" lang="pt-BR" sz="1400" u="none" cap="none" strike="noStrike">
                  <a:solidFill>
                    <a:srgbClr val="202020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37% mais chances de serem obesas</a:t>
              </a:r>
              <a:r>
                <a:rPr b="0" i="0" lang="pt-BR" sz="1400" u="none" cap="none" strike="noStrike">
                  <a:solidFill>
                    <a:srgbClr val="202020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b="0" i="0" sz="1400" u="none" cap="none" strike="noStrike">
                <a:solidFill>
                  <a:srgbClr val="20202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endParaRPr>
            </a:p>
            <a:p>
              <a:pPr indent="-2540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1400"/>
                <a:buFont typeface="Calibri"/>
                <a:buChar char="●"/>
              </a:pPr>
              <a:r>
                <a:rPr b="0" i="0" lang="pt-BR" sz="1400" u="none" cap="none" strike="noStrike">
                  <a:solidFill>
                    <a:srgbClr val="202020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Disponibilidade domiciliar de alimentos ultraprocessados:  associada a </a:t>
              </a:r>
              <a:r>
                <a:rPr b="1" i="0" lang="pt-BR" sz="1400" u="none" cap="none" strike="noStrike">
                  <a:solidFill>
                    <a:srgbClr val="202020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maior prevalência de excesso de peso e obesidade </a:t>
              </a:r>
              <a:r>
                <a:rPr b="0" i="0" lang="pt-BR" sz="1400" u="none" cap="none" strike="noStrike">
                  <a:solidFill>
                    <a:srgbClr val="202020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em todas as faixas etárias deste estudo.</a:t>
              </a:r>
              <a:endParaRPr b="0" i="0" sz="1400" u="none" cap="none" strike="noStrike">
                <a:solidFill>
                  <a:srgbClr val="20202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39"/>
            <p:cNvSpPr/>
            <p:nvPr/>
          </p:nvSpPr>
          <p:spPr>
            <a:xfrm>
              <a:off x="1815275" y="949513"/>
              <a:ext cx="5752500" cy="3099900"/>
            </a:xfrm>
            <a:prstGeom prst="rect">
              <a:avLst/>
            </a:prstGeom>
            <a:noFill/>
            <a:ln cap="flat" cmpd="sng" w="9525">
              <a:solidFill>
                <a:srgbClr val="0097A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39"/>
          <p:cNvGrpSpPr/>
          <p:nvPr/>
        </p:nvGrpSpPr>
        <p:grpSpPr>
          <a:xfrm>
            <a:off x="1179709" y="3018600"/>
            <a:ext cx="6726360" cy="1522854"/>
            <a:chOff x="264300" y="4209225"/>
            <a:chExt cx="8769700" cy="1939200"/>
          </a:xfrm>
        </p:grpSpPr>
        <p:pic>
          <p:nvPicPr>
            <p:cNvPr id="280" name="Google Shape;280;p39"/>
            <p:cNvPicPr preferRelativeResize="0"/>
            <p:nvPr/>
          </p:nvPicPr>
          <p:blipFill rotWithShape="1">
            <a:blip r:embed="rId4">
              <a:alphaModFix/>
            </a:blip>
            <a:srcRect b="34873" l="25644" r="27594" t="32856"/>
            <a:stretch/>
          </p:blipFill>
          <p:spPr>
            <a:xfrm>
              <a:off x="266275" y="4480492"/>
              <a:ext cx="3599775" cy="13966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1" name="Google Shape;281;p39"/>
            <p:cNvSpPr txBox="1"/>
            <p:nvPr/>
          </p:nvSpPr>
          <p:spPr>
            <a:xfrm>
              <a:off x="3665800" y="4209225"/>
              <a:ext cx="5368200" cy="193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-2540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1400"/>
                <a:buFont typeface="Calibri"/>
                <a:buChar char="●"/>
              </a:pPr>
              <a:r>
                <a:rPr b="0" i="0" lang="pt-BR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Os alimentos ultraprocessados: 30% da </a:t>
              </a:r>
              <a:r>
                <a:rPr b="0" i="0" lang="pt-BR" sz="1400" u="none" cap="none" strike="noStrike">
                  <a:solidFill>
                    <a:srgbClr val="000000"/>
                  </a:solidFill>
                  <a:uFill>
                    <a:noFill/>
                  </a:u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ingestão</a:t>
              </a:r>
              <a:r>
                <a:rPr b="0" i="0" lang="pt-BR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total de </a:t>
              </a:r>
              <a:r>
                <a:rPr b="0" i="0" lang="pt-BR" sz="1400" u="none" cap="none" strike="noStrike">
                  <a:solidFill>
                    <a:srgbClr val="000000"/>
                  </a:solidFill>
                  <a:uFill>
                    <a:noFill/>
                  </a:uFill>
                  <a:latin typeface="Calibri"/>
                  <a:ea typeface="Calibri"/>
                  <a:cs typeface="Calibri"/>
                  <a:sym typeface="Calibri"/>
                  <a:hlinkClick r:id="rId6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energia</a:t>
              </a:r>
              <a:r>
                <a:rPr b="0" i="0" lang="pt-BR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. 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540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1400"/>
                <a:buFont typeface="Calibri"/>
                <a:buChar char="●"/>
              </a:pPr>
              <a:r>
                <a:rPr b="0" i="0" lang="pt-BR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</a:t>
              </a:r>
              <a:r>
                <a:rPr b="0" i="0" lang="pt-BR" sz="1400" u="none" cap="none" strike="noStrike">
                  <a:solidFill>
                    <a:srgbClr val="2E2E2E"/>
                  </a:solidFill>
                  <a:latin typeface="Calibri"/>
                  <a:ea typeface="Calibri"/>
                  <a:cs typeface="Calibri"/>
                  <a:sym typeface="Calibri"/>
                </a:rPr>
                <a:t>ais alto de consumo de alimentos ultraprocessados ​​</a:t>
              </a:r>
              <a:r>
                <a:rPr b="1" i="0" lang="pt-BR" sz="1400" u="none" cap="none" strike="noStrike">
                  <a:solidFill>
                    <a:srgbClr val="2E2E2E"/>
                  </a:solidFill>
                  <a:latin typeface="Calibri"/>
                  <a:ea typeface="Calibri"/>
                  <a:cs typeface="Calibri"/>
                  <a:sym typeface="Calibri"/>
                </a:rPr>
                <a:t>apresentaram índice de massa corporal significativamente mais alto e maior chance de obesidade e excesso de peso</a:t>
              </a:r>
              <a:r>
                <a:rPr b="0" i="0" lang="pt-BR" sz="1400" u="none" cap="none" strike="noStrike">
                  <a:solidFill>
                    <a:srgbClr val="2E2E2E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b="0" i="0" sz="1400" u="none" cap="none" strike="noStrike">
                <a:solidFill>
                  <a:srgbClr val="20202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39"/>
            <p:cNvSpPr/>
            <p:nvPr/>
          </p:nvSpPr>
          <p:spPr>
            <a:xfrm>
              <a:off x="264300" y="4209250"/>
              <a:ext cx="8615400" cy="1835400"/>
            </a:xfrm>
            <a:prstGeom prst="rect">
              <a:avLst/>
            </a:prstGeom>
            <a:noFill/>
            <a:ln cap="flat" cmpd="sng" w="9525">
              <a:solidFill>
                <a:srgbClr val="0097A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"/>
          <p:cNvSpPr txBox="1"/>
          <p:nvPr/>
        </p:nvSpPr>
        <p:spPr>
          <a:xfrm>
            <a:off x="0" y="97325"/>
            <a:ext cx="70743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30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Cenário epidemiológico no Mundo e Brasil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9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288" name="Google Shape;28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300" y="767725"/>
            <a:ext cx="6029525" cy="36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0"/>
          <p:cNvSpPr txBox="1"/>
          <p:nvPr/>
        </p:nvSpPr>
        <p:spPr>
          <a:xfrm>
            <a:off x="7382750" y="4270675"/>
            <a:ext cx="1907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3A3838"/>
                </a:solidFill>
              </a:rPr>
              <a:t>(Instituto Cordial, 2021)</a:t>
            </a:r>
            <a:endParaRPr sz="1000">
              <a:solidFill>
                <a:srgbClr val="3A3838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1"/>
          <p:cNvPicPr preferRelativeResize="0"/>
          <p:nvPr/>
        </p:nvPicPr>
        <p:blipFill rotWithShape="1">
          <a:blip r:embed="rId3">
            <a:alphaModFix/>
          </a:blip>
          <a:srcRect b="18121" l="0" r="1477" t="22580"/>
          <a:stretch/>
        </p:blipFill>
        <p:spPr>
          <a:xfrm>
            <a:off x="151300" y="1296300"/>
            <a:ext cx="8710999" cy="294777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1"/>
          <p:cNvSpPr/>
          <p:nvPr/>
        </p:nvSpPr>
        <p:spPr>
          <a:xfrm>
            <a:off x="5958300" y="1340400"/>
            <a:ext cx="2904000" cy="902400"/>
          </a:xfrm>
          <a:prstGeom prst="rect">
            <a:avLst/>
          </a:prstGeom>
          <a:noFill/>
          <a:ln cap="flat" cmpd="sng" w="9525">
            <a:solidFill>
              <a:srgbClr val="0097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41"/>
          <p:cNvSpPr txBox="1"/>
          <p:nvPr/>
        </p:nvSpPr>
        <p:spPr>
          <a:xfrm>
            <a:off x="0" y="97325"/>
            <a:ext cx="70743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30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Cenário Nutricional no Brasil - </a:t>
            </a:r>
            <a:r>
              <a:rPr b="1" lang="pt-BR" sz="28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Adultos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9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97" name="Google Shape;297;p41"/>
          <p:cNvSpPr txBox="1"/>
          <p:nvPr/>
        </p:nvSpPr>
        <p:spPr>
          <a:xfrm>
            <a:off x="687001" y="775925"/>
            <a:ext cx="7148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254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40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="1" lang="pt-BR" sz="180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volução do Excesso de Peso e Obesidade em Adultos, 2006-2019</a:t>
            </a:r>
            <a:endParaRPr b="1" i="1"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41"/>
          <p:cNvSpPr txBox="1"/>
          <p:nvPr/>
        </p:nvSpPr>
        <p:spPr>
          <a:xfrm>
            <a:off x="5910300" y="1296300"/>
            <a:ext cx="30000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Nos últimos 14 anos houve </a:t>
            </a:r>
            <a:r>
              <a:rPr b="1" lang="pt-BR" sz="15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AUMENTO DE 86% </a:t>
            </a:r>
            <a:r>
              <a:rPr lang="pt-BR" sz="15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da OBESIDADE na população</a:t>
            </a:r>
            <a:endParaRPr sz="15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41"/>
          <p:cNvSpPr txBox="1"/>
          <p:nvPr/>
        </p:nvSpPr>
        <p:spPr>
          <a:xfrm>
            <a:off x="7891089" y="4276373"/>
            <a:ext cx="1111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(VIGITEL, 201</a:t>
            </a:r>
            <a:r>
              <a:rPr lang="pt-BR" sz="1100"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9150" y="994849"/>
            <a:ext cx="5534351" cy="33888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5" name="Google Shape;305;p42"/>
          <p:cNvSpPr txBox="1"/>
          <p:nvPr/>
        </p:nvSpPr>
        <p:spPr>
          <a:xfrm>
            <a:off x="0" y="97325"/>
            <a:ext cx="70743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30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Cenário Nutricional no Brasil - </a:t>
            </a:r>
            <a:r>
              <a:rPr b="1" lang="pt-BR" sz="28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Adultos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9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306" name="Google Shape;306;p42"/>
          <p:cNvSpPr txBox="1"/>
          <p:nvPr/>
        </p:nvSpPr>
        <p:spPr>
          <a:xfrm>
            <a:off x="1053138" y="694856"/>
            <a:ext cx="6558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1" lang="pt-BR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Frequência de Obesidade em Homens – São Paulo</a:t>
            </a:r>
            <a:endParaRPr b="1" i="1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42"/>
          <p:cNvSpPr/>
          <p:nvPr/>
        </p:nvSpPr>
        <p:spPr>
          <a:xfrm>
            <a:off x="2784691" y="1970857"/>
            <a:ext cx="254700" cy="25848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42"/>
          <p:cNvSpPr txBox="1"/>
          <p:nvPr/>
        </p:nvSpPr>
        <p:spPr>
          <a:xfrm>
            <a:off x="7891089" y="4276373"/>
            <a:ext cx="1111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(VIGITEL, 201</a:t>
            </a:r>
            <a:r>
              <a:rPr lang="pt-BR" sz="1100"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42"/>
          <p:cNvSpPr txBox="1"/>
          <p:nvPr/>
        </p:nvSpPr>
        <p:spPr>
          <a:xfrm>
            <a:off x="2580472" y="1589850"/>
            <a:ext cx="1347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pt-BR" sz="16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22° posição</a:t>
            </a:r>
            <a:endParaRPr b="1" i="0" sz="1600" u="none" cap="none" strike="noStrike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3"/>
          <p:cNvSpPr txBox="1"/>
          <p:nvPr/>
        </p:nvSpPr>
        <p:spPr>
          <a:xfrm>
            <a:off x="0" y="97325"/>
            <a:ext cx="70743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30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Cenário Nutricional no Brasil - </a:t>
            </a:r>
            <a:r>
              <a:rPr b="1" lang="pt-BR" sz="28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Adultos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9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315" name="Google Shape;315;p43"/>
          <p:cNvSpPr txBox="1"/>
          <p:nvPr/>
        </p:nvSpPr>
        <p:spPr>
          <a:xfrm>
            <a:off x="1053138" y="694856"/>
            <a:ext cx="6558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1" lang="pt-BR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Frequência de Obesidade em </a:t>
            </a:r>
            <a:r>
              <a:rPr b="1" i="1" lang="pt-BR" sz="1500">
                <a:latin typeface="Calibri"/>
                <a:ea typeface="Calibri"/>
                <a:cs typeface="Calibri"/>
                <a:sym typeface="Calibri"/>
              </a:rPr>
              <a:t>Mulheres</a:t>
            </a:r>
            <a:r>
              <a:rPr b="1" i="1" lang="pt-BR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São Paulo</a:t>
            </a:r>
            <a:endParaRPr b="1" i="1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1731" y="994850"/>
            <a:ext cx="4941445" cy="3307500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7" name="Google Shape;317;p43"/>
          <p:cNvSpPr/>
          <p:nvPr/>
        </p:nvSpPr>
        <p:spPr>
          <a:xfrm>
            <a:off x="4808366" y="1822032"/>
            <a:ext cx="254700" cy="25848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43"/>
          <p:cNvSpPr txBox="1"/>
          <p:nvPr/>
        </p:nvSpPr>
        <p:spPr>
          <a:xfrm>
            <a:off x="7891089" y="4276373"/>
            <a:ext cx="1111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(VIGITEL, 201</a:t>
            </a:r>
            <a:r>
              <a:rPr lang="pt-BR" sz="1100"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43"/>
          <p:cNvSpPr txBox="1"/>
          <p:nvPr/>
        </p:nvSpPr>
        <p:spPr>
          <a:xfrm>
            <a:off x="4706221" y="1441025"/>
            <a:ext cx="15225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pt-BR" sz="16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11° posição</a:t>
            </a:r>
            <a:endParaRPr b="1" i="0" sz="1600" u="none" cap="none" strike="noStrike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/>
          <p:nvPr/>
        </p:nvSpPr>
        <p:spPr>
          <a:xfrm>
            <a:off x="1263900" y="1059025"/>
            <a:ext cx="6921000" cy="25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400">
                <a:solidFill>
                  <a:srgbClr val="44546A"/>
                </a:solidFill>
              </a:rPr>
              <a:t>Atividade 1.5 - Cartografia do perfil alimentar e nutricional, de de atividade física  e epidemiológico do território</a:t>
            </a:r>
            <a:endParaRPr b="1" sz="36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4"/>
          <p:cNvSpPr/>
          <p:nvPr/>
        </p:nvSpPr>
        <p:spPr>
          <a:xfrm>
            <a:off x="185750" y="2127750"/>
            <a:ext cx="4031400" cy="1246200"/>
          </a:xfrm>
          <a:prstGeom prst="rect">
            <a:avLst/>
          </a:prstGeom>
          <a:noFill/>
          <a:ln cap="flat" cmpd="sng" w="9525">
            <a:solidFill>
              <a:srgbClr val="0097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44"/>
          <p:cNvSpPr txBox="1"/>
          <p:nvPr/>
        </p:nvSpPr>
        <p:spPr>
          <a:xfrm>
            <a:off x="0" y="97325"/>
            <a:ext cx="74280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30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Região do Grande ABC Paulista</a:t>
            </a:r>
            <a:r>
              <a:rPr b="1" lang="pt-BR" sz="30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 - </a:t>
            </a:r>
            <a:r>
              <a:rPr b="1" lang="pt-BR" sz="24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Adultos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9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326" name="Google Shape;326;p44"/>
          <p:cNvSpPr txBox="1"/>
          <p:nvPr/>
        </p:nvSpPr>
        <p:spPr>
          <a:xfrm>
            <a:off x="185750" y="1301700"/>
            <a:ext cx="8417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00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  <a:t>Dados de excesso de peso na região do </a:t>
            </a:r>
            <a:r>
              <a:rPr b="1" i="1" lang="pt-BR" sz="210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  <a:t>Grande ABC Paulista</a:t>
            </a:r>
            <a:r>
              <a:rPr b="1" i="1" lang="pt-BR" sz="200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1" sz="1600">
              <a:solidFill>
                <a:srgbClr val="3B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44"/>
          <p:cNvSpPr txBox="1"/>
          <p:nvPr/>
        </p:nvSpPr>
        <p:spPr>
          <a:xfrm>
            <a:off x="444350" y="2335350"/>
            <a:ext cx="35142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rgbClr val="0097A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67,1%</a:t>
            </a:r>
            <a:endParaRPr b="1" sz="2600">
              <a:solidFill>
                <a:srgbClr val="0097A7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20202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000">
                <a:solidFill>
                  <a:srgbClr val="20202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indivíduos</a:t>
            </a:r>
            <a:r>
              <a:rPr lang="pt-BR" sz="2000">
                <a:solidFill>
                  <a:srgbClr val="20202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com excesso de peso</a:t>
            </a:r>
            <a:endParaRPr sz="2000">
              <a:solidFill>
                <a:srgbClr val="20202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0202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44"/>
          <p:cNvSpPr txBox="1"/>
          <p:nvPr/>
        </p:nvSpPr>
        <p:spPr>
          <a:xfrm>
            <a:off x="299100" y="3920675"/>
            <a:ext cx="85458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Região do Grande ABC Paulista, dados extraídos do SISVAN, ano de 2019 (n=154.273)</a:t>
            </a:r>
            <a:endParaRPr b="1" sz="120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Dados sobre excesso de peso/obesidade: população adulta (n=31.020)</a:t>
            </a:r>
            <a:endParaRPr>
              <a:solidFill>
                <a:srgbClr val="20202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44"/>
          <p:cNvSpPr/>
          <p:nvPr/>
        </p:nvSpPr>
        <p:spPr>
          <a:xfrm>
            <a:off x="4572000" y="2127750"/>
            <a:ext cx="4031400" cy="1246200"/>
          </a:xfrm>
          <a:prstGeom prst="rect">
            <a:avLst/>
          </a:prstGeom>
          <a:noFill/>
          <a:ln cap="flat" cmpd="sng" w="9525">
            <a:solidFill>
              <a:srgbClr val="0097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4"/>
          <p:cNvSpPr txBox="1"/>
          <p:nvPr/>
        </p:nvSpPr>
        <p:spPr>
          <a:xfrm>
            <a:off x="4830600" y="2335350"/>
            <a:ext cx="35142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rgbClr val="0097A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32,5</a:t>
            </a:r>
            <a:r>
              <a:rPr b="1" lang="pt-BR" sz="2600">
                <a:solidFill>
                  <a:srgbClr val="0097A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%</a:t>
            </a:r>
            <a:endParaRPr b="1" sz="2600">
              <a:solidFill>
                <a:srgbClr val="0097A7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20202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   indivíduos com obesidade</a:t>
            </a:r>
            <a:endParaRPr sz="2000">
              <a:solidFill>
                <a:srgbClr val="20202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0202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5"/>
          <p:cNvSpPr txBox="1"/>
          <p:nvPr/>
        </p:nvSpPr>
        <p:spPr>
          <a:xfrm>
            <a:off x="0" y="97325"/>
            <a:ext cx="70743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30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Cenário Obesidade e APS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9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336" name="Google Shape;336;p45"/>
          <p:cNvSpPr txBox="1"/>
          <p:nvPr/>
        </p:nvSpPr>
        <p:spPr>
          <a:xfrm>
            <a:off x="1127963" y="687106"/>
            <a:ext cx="6558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1" lang="pt-BR" sz="1600">
                <a:latin typeface="Calibri"/>
                <a:ea typeface="Calibri"/>
                <a:cs typeface="Calibri"/>
                <a:sym typeface="Calibri"/>
              </a:rPr>
              <a:t>Invisibilidade da obesidade na APS</a:t>
            </a:r>
            <a:endParaRPr b="1" i="1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45"/>
          <p:cNvSpPr txBox="1"/>
          <p:nvPr/>
        </p:nvSpPr>
        <p:spPr>
          <a:xfrm>
            <a:off x="5941933" y="2900738"/>
            <a:ext cx="19281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100">
                <a:latin typeface="Calibri"/>
                <a:ea typeface="Calibri"/>
                <a:cs typeface="Calibri"/>
                <a:sym typeface="Calibri"/>
              </a:rPr>
              <a:t>(VIGITEL e SISAB,  2014-</a:t>
            </a: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201</a:t>
            </a:r>
            <a:r>
              <a:rPr lang="pt-BR" sz="1100"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8" name="Google Shape;338;p45"/>
          <p:cNvPicPr preferRelativeResize="0"/>
          <p:nvPr/>
        </p:nvPicPr>
        <p:blipFill rotWithShape="1">
          <a:blip r:embed="rId3">
            <a:alphaModFix/>
          </a:blip>
          <a:srcRect b="26367" l="8995" r="11119" t="33638"/>
          <a:stretch/>
        </p:blipFill>
        <p:spPr>
          <a:xfrm>
            <a:off x="1127975" y="1063239"/>
            <a:ext cx="6558600" cy="1846212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39" name="Google Shape;339;p45"/>
          <p:cNvGrpSpPr/>
          <p:nvPr/>
        </p:nvGrpSpPr>
        <p:grpSpPr>
          <a:xfrm>
            <a:off x="150900" y="3272975"/>
            <a:ext cx="8842205" cy="1412000"/>
            <a:chOff x="150900" y="3272975"/>
            <a:chExt cx="8842205" cy="1412000"/>
          </a:xfrm>
        </p:grpSpPr>
        <p:sp>
          <p:nvSpPr>
            <p:cNvPr id="340" name="Google Shape;340;p45"/>
            <p:cNvSpPr txBox="1"/>
            <p:nvPr/>
          </p:nvSpPr>
          <p:spPr>
            <a:xfrm>
              <a:off x="150900" y="3272975"/>
              <a:ext cx="8842200" cy="10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-304800" lvl="0" marL="45720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040"/>
                </a:buClr>
                <a:buSzPts val="1200"/>
                <a:buFont typeface="Century Gothic"/>
                <a:buChar char="●"/>
              </a:pPr>
              <a:r>
                <a:rPr b="1" lang="pt-BR" sz="120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Aconselhamento para as pessoas com obesidade na APS é raro e, quando ocorre,</a:t>
              </a:r>
              <a:r>
                <a:rPr b="1" lang="pt-BR" sz="120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geralmente</a:t>
              </a:r>
              <a:r>
                <a:rPr b="1" lang="pt-BR" sz="120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é insuficiente;</a:t>
              </a:r>
              <a:endParaRPr b="1" sz="12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-304800" lvl="0" marL="45720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040"/>
                </a:buClr>
                <a:buSzPts val="1200"/>
                <a:buFont typeface="Century Gothic"/>
                <a:buChar char="●"/>
              </a:pPr>
              <a:r>
                <a:rPr b="1" lang="pt-BR" sz="120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Este cenário pode estar correlacionado com a sobrecarga de trabalho dos profissionais e falta de prioridade, preconceitos e atitudes em relação a obesidade;</a:t>
              </a:r>
              <a:endParaRPr b="1" sz="12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-304800" lvl="0" marL="45720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040"/>
                </a:buClr>
                <a:buSzPts val="1200"/>
                <a:buFont typeface="Century Gothic"/>
                <a:buChar char="●"/>
              </a:pPr>
              <a:r>
                <a:rPr b="1" lang="pt-BR" sz="120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 </a:t>
              </a:r>
              <a:r>
                <a:rPr b="1" lang="pt-BR" sz="120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aconselhamento</a:t>
              </a:r>
              <a:r>
                <a:rPr b="1" lang="pt-BR" sz="120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na APS está positivamente associado à mudança de comportamento autorreferida em pessoas usuários do serviço com obesidade.</a:t>
              </a:r>
              <a:endParaRPr b="1" sz="12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1" name="Google Shape;341;p45"/>
            <p:cNvSpPr txBox="1"/>
            <p:nvPr/>
          </p:nvSpPr>
          <p:spPr>
            <a:xfrm>
              <a:off x="8058605" y="4303975"/>
              <a:ext cx="9345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100">
                  <a:latin typeface="Calibri"/>
                  <a:ea typeface="Calibri"/>
                  <a:cs typeface="Calibri"/>
                  <a:sym typeface="Calibri"/>
                </a:rPr>
                <a:t>(Torti, 2017)</a:t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2" name="Google Shape;342;p45"/>
          <p:cNvSpPr/>
          <p:nvPr/>
        </p:nvSpPr>
        <p:spPr>
          <a:xfrm>
            <a:off x="280825" y="2647950"/>
            <a:ext cx="934500" cy="30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06666"/>
          </a:solidFill>
          <a:ln cap="flat" cmpd="sng" w="9525">
            <a:solidFill>
              <a:srgbClr val="CC41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6"/>
          <p:cNvSpPr/>
          <p:nvPr/>
        </p:nvSpPr>
        <p:spPr>
          <a:xfrm>
            <a:off x="2300325" y="1268525"/>
            <a:ext cx="4121100" cy="2984100"/>
          </a:xfrm>
          <a:prstGeom prst="rect">
            <a:avLst/>
          </a:prstGeom>
          <a:noFill/>
          <a:ln cap="flat" cmpd="sng" w="19050">
            <a:solidFill>
              <a:srgbClr val="0097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46"/>
          <p:cNvSpPr txBox="1"/>
          <p:nvPr/>
        </p:nvSpPr>
        <p:spPr>
          <a:xfrm>
            <a:off x="0" y="97325"/>
            <a:ext cx="75555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30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Inatividade</a:t>
            </a:r>
            <a:r>
              <a:rPr b="1" lang="pt-BR" sz="30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 Física no Mundo </a:t>
            </a:r>
            <a:endParaRPr b="1" sz="3000">
              <a:solidFill>
                <a:srgbClr val="4F6685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9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349" name="Google Shape;349;p46"/>
          <p:cNvSpPr txBox="1"/>
          <p:nvPr/>
        </p:nvSpPr>
        <p:spPr>
          <a:xfrm>
            <a:off x="2354625" y="1471925"/>
            <a:ext cx="4012500" cy="25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Doença coronariana - 6%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Diabetes tipo 2 – 7%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Câncer de cólon – 10%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Câncer de mama – 10%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Morte prematura – 9%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097A7"/>
                </a:solidFill>
                <a:latin typeface="Calibri"/>
                <a:ea typeface="Calibri"/>
                <a:cs typeface="Calibri"/>
                <a:sym typeface="Calibri"/>
              </a:rPr>
              <a:t>5,3 Milhões das 57 milhões de mortes</a:t>
            </a:r>
            <a:endParaRPr b="1" sz="1800">
              <a:solidFill>
                <a:srgbClr val="0097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0202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46"/>
          <p:cNvSpPr txBox="1"/>
          <p:nvPr/>
        </p:nvSpPr>
        <p:spPr>
          <a:xfrm>
            <a:off x="6597225" y="4252700"/>
            <a:ext cx="2236200" cy="3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(Lee et al – July 2012, THE LANCET)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3B38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0202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46"/>
          <p:cNvSpPr txBox="1"/>
          <p:nvPr/>
        </p:nvSpPr>
        <p:spPr>
          <a:xfrm>
            <a:off x="1038000" y="775925"/>
            <a:ext cx="6517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00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  <a:t>Inatividade física está relacionado com:</a:t>
            </a:r>
            <a:endParaRPr b="1" i="1" sz="1600">
              <a:solidFill>
                <a:srgbClr val="3B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7"/>
          <p:cNvSpPr txBox="1"/>
          <p:nvPr/>
        </p:nvSpPr>
        <p:spPr>
          <a:xfrm>
            <a:off x="0" y="97325"/>
            <a:ext cx="75555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30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Cenário  Global - Inatividade física</a:t>
            </a:r>
            <a:endParaRPr b="1" sz="3000">
              <a:solidFill>
                <a:srgbClr val="4F6685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9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357" name="Google Shape;357;p47"/>
          <p:cNvSpPr txBox="1"/>
          <p:nvPr/>
        </p:nvSpPr>
        <p:spPr>
          <a:xfrm>
            <a:off x="119125" y="837188"/>
            <a:ext cx="65175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9% das causas de morte</a:t>
            </a:r>
            <a:endParaRPr b="1" i="1" sz="2000">
              <a:solidFill>
                <a:srgbClr val="3B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47"/>
          <p:cNvSpPr txBox="1"/>
          <p:nvPr/>
        </p:nvSpPr>
        <p:spPr>
          <a:xfrm>
            <a:off x="119125" y="1803563"/>
            <a:ext cx="65175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1,3 milhões de mortes seriam evitadas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47"/>
          <p:cNvSpPr txBox="1"/>
          <p:nvPr/>
        </p:nvSpPr>
        <p:spPr>
          <a:xfrm>
            <a:off x="119125" y="2727988"/>
            <a:ext cx="6517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53,8 bilhões gastos em saúde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47"/>
          <p:cNvSpPr txBox="1"/>
          <p:nvPr/>
        </p:nvSpPr>
        <p:spPr>
          <a:xfrm>
            <a:off x="119125" y="3698625"/>
            <a:ext cx="8073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13,2% das mortes, 1,6 milhões gastos em saúde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47"/>
          <p:cNvSpPr txBox="1"/>
          <p:nvPr/>
        </p:nvSpPr>
        <p:spPr>
          <a:xfrm>
            <a:off x="119125" y="1158575"/>
            <a:ext cx="223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000">
                <a:solidFill>
                  <a:srgbClr val="0097A7"/>
                </a:solidFill>
                <a:latin typeface="Calibri"/>
                <a:ea typeface="Calibri"/>
                <a:cs typeface="Calibri"/>
                <a:sym typeface="Calibri"/>
              </a:rPr>
              <a:t>No mundo</a:t>
            </a:r>
            <a:endParaRPr b="1" i="1" sz="1600">
              <a:solidFill>
                <a:srgbClr val="0097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7"/>
          <p:cNvSpPr txBox="1"/>
          <p:nvPr/>
        </p:nvSpPr>
        <p:spPr>
          <a:xfrm>
            <a:off x="197825" y="2155350"/>
            <a:ext cx="223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000">
                <a:solidFill>
                  <a:srgbClr val="0097A7"/>
                </a:solidFill>
                <a:latin typeface="Calibri"/>
                <a:ea typeface="Calibri"/>
                <a:cs typeface="Calibri"/>
                <a:sym typeface="Calibri"/>
              </a:rPr>
              <a:t>No mundo</a:t>
            </a:r>
            <a:endParaRPr b="1" i="1" sz="1600">
              <a:solidFill>
                <a:srgbClr val="0097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7"/>
          <p:cNvSpPr txBox="1"/>
          <p:nvPr/>
        </p:nvSpPr>
        <p:spPr>
          <a:xfrm>
            <a:off x="261825" y="3061000"/>
            <a:ext cx="223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000">
                <a:solidFill>
                  <a:srgbClr val="0097A7"/>
                </a:solidFill>
                <a:latin typeface="Calibri"/>
                <a:ea typeface="Calibri"/>
                <a:cs typeface="Calibri"/>
                <a:sym typeface="Calibri"/>
              </a:rPr>
              <a:t>No mundo</a:t>
            </a:r>
            <a:endParaRPr b="1" i="1" sz="1600">
              <a:solidFill>
                <a:srgbClr val="0097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47"/>
          <p:cNvSpPr txBox="1"/>
          <p:nvPr/>
        </p:nvSpPr>
        <p:spPr>
          <a:xfrm>
            <a:off x="197825" y="4027375"/>
            <a:ext cx="223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000">
                <a:solidFill>
                  <a:srgbClr val="0097A7"/>
                </a:solidFill>
                <a:latin typeface="Calibri"/>
                <a:ea typeface="Calibri"/>
                <a:cs typeface="Calibri"/>
                <a:sym typeface="Calibri"/>
              </a:rPr>
              <a:t>No Brasil</a:t>
            </a:r>
            <a:endParaRPr b="1" i="1" sz="1600">
              <a:solidFill>
                <a:srgbClr val="0097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47"/>
          <p:cNvSpPr txBox="1"/>
          <p:nvPr/>
        </p:nvSpPr>
        <p:spPr>
          <a:xfrm>
            <a:off x="6749625" y="4123225"/>
            <a:ext cx="2236200" cy="3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(Lee et al – July 2012, THE LANCET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pt-B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Ding et al. Lancet, 2016</a:t>
            </a:r>
            <a:r>
              <a:rPr b="1" lang="pt-B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3B38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0202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8"/>
          <p:cNvSpPr/>
          <p:nvPr/>
        </p:nvSpPr>
        <p:spPr>
          <a:xfrm>
            <a:off x="185750" y="1289550"/>
            <a:ext cx="4031400" cy="2002200"/>
          </a:xfrm>
          <a:prstGeom prst="rect">
            <a:avLst/>
          </a:prstGeom>
          <a:noFill/>
          <a:ln cap="flat" cmpd="sng" w="9525">
            <a:solidFill>
              <a:srgbClr val="0097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8"/>
          <p:cNvSpPr txBox="1"/>
          <p:nvPr/>
        </p:nvSpPr>
        <p:spPr>
          <a:xfrm>
            <a:off x="0" y="97325"/>
            <a:ext cx="75555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30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Cenário no Brasil - Atividade Física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3000">
              <a:solidFill>
                <a:srgbClr val="4F6685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9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372" name="Google Shape;372;p48"/>
          <p:cNvSpPr txBox="1"/>
          <p:nvPr/>
        </p:nvSpPr>
        <p:spPr>
          <a:xfrm>
            <a:off x="364475" y="1449150"/>
            <a:ext cx="35142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rgbClr val="0097A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44,8</a:t>
            </a:r>
            <a:r>
              <a:rPr b="1" lang="pt-BR" sz="2600">
                <a:solidFill>
                  <a:srgbClr val="0097A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%</a:t>
            </a:r>
            <a:endParaRPr b="1" sz="2600">
              <a:solidFill>
                <a:srgbClr val="0097A7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b="1" lang="pt-BR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da população brasileira adulta não alcança um nível suficiente de prática de atividade física.</a:t>
            </a:r>
            <a:endParaRPr sz="2000">
              <a:solidFill>
                <a:schemeClr val="dk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0202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8"/>
          <p:cNvSpPr/>
          <p:nvPr/>
        </p:nvSpPr>
        <p:spPr>
          <a:xfrm>
            <a:off x="4572000" y="1289550"/>
            <a:ext cx="4031400" cy="2002200"/>
          </a:xfrm>
          <a:prstGeom prst="rect">
            <a:avLst/>
          </a:prstGeom>
          <a:noFill/>
          <a:ln cap="flat" cmpd="sng" w="9525">
            <a:solidFill>
              <a:srgbClr val="0097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48"/>
          <p:cNvSpPr txBox="1"/>
          <p:nvPr/>
        </p:nvSpPr>
        <p:spPr>
          <a:xfrm>
            <a:off x="7891089" y="4276373"/>
            <a:ext cx="1111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(VIGITEL, 201</a:t>
            </a:r>
            <a:r>
              <a:rPr lang="pt-BR" sz="1100"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b="0" i="0" lang="pt-BR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48"/>
          <p:cNvSpPr txBox="1"/>
          <p:nvPr/>
        </p:nvSpPr>
        <p:spPr>
          <a:xfrm>
            <a:off x="4830600" y="1449150"/>
            <a:ext cx="35142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Sendo este percentual maior </a:t>
            </a:r>
            <a:r>
              <a:rPr b="1" lang="pt-BR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entre as mulheres </a:t>
            </a:r>
            <a:r>
              <a:rPr b="1" lang="pt-BR" sz="2600">
                <a:solidFill>
                  <a:srgbClr val="0097A7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(52,2%)</a:t>
            </a:r>
            <a:r>
              <a:rPr b="1" lang="pt-BR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do que entre os homens </a:t>
            </a:r>
            <a:r>
              <a:rPr b="1" lang="pt-BR" sz="2600">
                <a:solidFill>
                  <a:srgbClr val="0097A7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(36,1%)</a:t>
            </a:r>
            <a:endParaRPr sz="2000">
              <a:solidFill>
                <a:schemeClr val="dk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0202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48"/>
          <p:cNvSpPr/>
          <p:nvPr/>
        </p:nvSpPr>
        <p:spPr>
          <a:xfrm>
            <a:off x="4089375" y="2141500"/>
            <a:ext cx="670800" cy="54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48"/>
          <p:cNvSpPr txBox="1"/>
          <p:nvPr/>
        </p:nvSpPr>
        <p:spPr>
          <a:xfrm>
            <a:off x="910625" y="3597775"/>
            <a:ext cx="71082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rPr>
              <a:t>Em ambos os sexos, a frequência dessa condição tendeu a aumentar com a idade e a diminuir com o nível de escolaridade.</a:t>
            </a:r>
            <a:endParaRPr sz="1500">
              <a:solidFill>
                <a:srgbClr val="3B3838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0202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2157" y="1638885"/>
            <a:ext cx="1275818" cy="83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19674" y="1714747"/>
            <a:ext cx="1084302" cy="8185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S Logo – Sistema Único de Saúde Logo - PNG e Vetor - Download de Logo" id="384" name="Google Shape;384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0680" y="3186480"/>
            <a:ext cx="1305362" cy="6746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cadêmico – Rede Acqua" id="385" name="Google Shape;385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80161" y="3274702"/>
            <a:ext cx="1660725" cy="4982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nistério da Saúde vai integrar o armazenamento e a distribuição de  medicamentos no SUS" id="386" name="Google Shape;386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17402" y="2971995"/>
            <a:ext cx="2094559" cy="11776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ós-Graduação na Faculdade de Saúde Pública da USP | AGÊNCIA FAPESP" id="387" name="Google Shape;387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11504" y="1649112"/>
            <a:ext cx="989394" cy="92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12420" y="1649112"/>
            <a:ext cx="1661880" cy="9348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paf -" id="389" name="Google Shape;389;p4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740175" y="1780322"/>
            <a:ext cx="2002705" cy="6962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nsórcio Intermunicipal Grande ABC" id="390" name="Google Shape;390;p4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310695" y="3160215"/>
            <a:ext cx="2094559" cy="651457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9"/>
          <p:cNvSpPr txBox="1"/>
          <p:nvPr/>
        </p:nvSpPr>
        <p:spPr>
          <a:xfrm>
            <a:off x="0" y="97325"/>
            <a:ext cx="69210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900">
                <a:solidFill>
                  <a:srgbClr val="44546A"/>
                </a:solidFill>
              </a:rPr>
              <a:t>Agradecimentos</a:t>
            </a:r>
            <a:endParaRPr b="1" sz="24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3425" y="97325"/>
            <a:ext cx="673950" cy="65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7950" y="105650"/>
            <a:ext cx="627750" cy="63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3100" y="119800"/>
            <a:ext cx="723525" cy="65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7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  <p:sp>
        <p:nvSpPr>
          <p:cNvPr id="148" name="Google Shape;148;p27"/>
          <p:cNvSpPr txBox="1"/>
          <p:nvPr/>
        </p:nvSpPr>
        <p:spPr>
          <a:xfrm>
            <a:off x="735250" y="1461700"/>
            <a:ext cx="69210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3800">
                <a:solidFill>
                  <a:srgbClr val="595959"/>
                </a:solidFill>
              </a:rPr>
              <a:t>Cartografia do território</a:t>
            </a:r>
            <a:endParaRPr sz="13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9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descr="Resultado de imagem para cartografia vetor" id="149" name="Google Shape;149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21934" y="2140304"/>
            <a:ext cx="3214688" cy="2271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/>
          <p:nvPr/>
        </p:nvSpPr>
        <p:spPr>
          <a:xfrm>
            <a:off x="0" y="97325"/>
            <a:ext cx="69210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900">
                <a:solidFill>
                  <a:srgbClr val="44546A"/>
                </a:solidFill>
              </a:rPr>
              <a:t>Perguntas norteadoras</a:t>
            </a:r>
            <a:endParaRPr b="1" sz="24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55" name="Google Shape;155;p28"/>
          <p:cNvSpPr txBox="1"/>
          <p:nvPr/>
        </p:nvSpPr>
        <p:spPr>
          <a:xfrm>
            <a:off x="212550" y="1080675"/>
            <a:ext cx="8718900" cy="3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200"/>
              <a:buChar char="●"/>
            </a:pPr>
            <a:r>
              <a:rPr i="1" lang="pt-BR" sz="2200">
                <a:solidFill>
                  <a:srgbClr val="44546A"/>
                </a:solidFill>
              </a:rPr>
              <a:t>O que chama a atenção do grupo em relação à alimentação e à atividade física no seu território de atuação?</a:t>
            </a:r>
            <a:endParaRPr i="1" sz="2200">
              <a:solidFill>
                <a:srgbClr val="44546A"/>
              </a:solidFill>
            </a:endParaRPr>
          </a:p>
          <a:p>
            <a:pPr indent="-368300" lvl="0" marL="45720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4546A"/>
              </a:buClr>
              <a:buSzPts val="2200"/>
              <a:buChar char="●"/>
            </a:pPr>
            <a:r>
              <a:rPr i="1" lang="pt-BR" sz="2200">
                <a:solidFill>
                  <a:srgbClr val="44546A"/>
                </a:solidFill>
              </a:rPr>
              <a:t>Quais aspectos do território influenciam a alimentação e a prática de atividade física?</a:t>
            </a:r>
            <a:endParaRPr i="1" sz="2200">
              <a:solidFill>
                <a:srgbClr val="44546A"/>
              </a:solidFill>
            </a:endParaRPr>
          </a:p>
          <a:p>
            <a:pPr indent="-368300" lvl="0" marL="45720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44546A"/>
              </a:buClr>
              <a:buSzPts val="2200"/>
              <a:buChar char="●"/>
            </a:pPr>
            <a:r>
              <a:rPr i="1" lang="pt-BR" sz="2200">
                <a:solidFill>
                  <a:srgbClr val="44546A"/>
                </a:solidFill>
              </a:rPr>
              <a:t>Quais mudanças ocorreram no território com a pandemia de COVID-19 em relação à alimentação e a prática de atividade física? A renda dos usuários foi impactada?</a:t>
            </a:r>
            <a:endParaRPr i="1" sz="2200">
              <a:solidFill>
                <a:srgbClr val="44546A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/>
          <p:nvPr/>
        </p:nvSpPr>
        <p:spPr>
          <a:xfrm>
            <a:off x="0" y="97325"/>
            <a:ext cx="69210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900">
                <a:solidFill>
                  <a:srgbClr val="44546A"/>
                </a:solidFill>
              </a:rPr>
              <a:t>Construção coletiva</a:t>
            </a:r>
            <a:endParaRPr b="1" sz="24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61" name="Google Shape;161;p29"/>
          <p:cNvSpPr txBox="1"/>
          <p:nvPr/>
        </p:nvSpPr>
        <p:spPr>
          <a:xfrm>
            <a:off x="-89975" y="1029800"/>
            <a:ext cx="8931600" cy="37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i="1" lang="pt-BR" sz="2600">
                <a:solidFill>
                  <a:srgbClr val="44546A"/>
                </a:solidFill>
              </a:rPr>
              <a:t>As respostas das questões anteriormente apresentadas devem ser construídas por meio de uma </a:t>
            </a:r>
            <a:r>
              <a:rPr b="1" i="1" lang="pt-BR" sz="2600">
                <a:solidFill>
                  <a:schemeClr val="accent5"/>
                </a:solidFill>
              </a:rPr>
              <a:t>representação </a:t>
            </a:r>
            <a:r>
              <a:rPr i="1" lang="pt-BR" sz="2600">
                <a:solidFill>
                  <a:srgbClr val="44546A"/>
                </a:solidFill>
              </a:rPr>
              <a:t>(gráfica, desenho, esquemas, mapa, etc.)</a:t>
            </a:r>
            <a:endParaRPr i="1" sz="2600">
              <a:solidFill>
                <a:srgbClr val="44546A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i="1" lang="pt-BR" sz="2600">
                <a:solidFill>
                  <a:srgbClr val="44546A"/>
                </a:solidFill>
              </a:rPr>
              <a:t>Utilizem os materiais disponibilizados!</a:t>
            </a:r>
            <a:endParaRPr i="1" sz="2600">
              <a:solidFill>
                <a:srgbClr val="44546A"/>
              </a:solidFill>
            </a:endParaRPr>
          </a:p>
          <a:p>
            <a:pPr indent="457200" lvl="0" marL="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i="1" lang="pt-BR" sz="2600">
                <a:solidFill>
                  <a:srgbClr val="44546A"/>
                </a:solidFill>
              </a:rPr>
              <a:t>Tempo: 60 min</a:t>
            </a:r>
            <a:endParaRPr i="1" sz="26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44546A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44546A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3425" y="97325"/>
            <a:ext cx="673950" cy="65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7950" y="105650"/>
            <a:ext cx="627750" cy="63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3100" y="119800"/>
            <a:ext cx="723525" cy="65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0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  <p:sp>
        <p:nvSpPr>
          <p:cNvPr id="171" name="Google Shape;171;p30"/>
          <p:cNvSpPr txBox="1"/>
          <p:nvPr/>
        </p:nvSpPr>
        <p:spPr>
          <a:xfrm>
            <a:off x="0" y="97325"/>
            <a:ext cx="69210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900">
                <a:solidFill>
                  <a:srgbClr val="44546A"/>
                </a:solidFill>
              </a:rPr>
              <a:t>Construção coletiva</a:t>
            </a:r>
            <a:endParaRPr b="1" sz="24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72" name="Google Shape;172;p30"/>
          <p:cNvSpPr txBox="1"/>
          <p:nvPr/>
        </p:nvSpPr>
        <p:spPr>
          <a:xfrm>
            <a:off x="396025" y="1469550"/>
            <a:ext cx="50214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i="1" lang="pt-BR" sz="2400">
                <a:solidFill>
                  <a:srgbClr val="44546A"/>
                </a:solidFill>
              </a:rPr>
              <a:t>Relator de cada grupo apresentará a construção coletiva </a:t>
            </a:r>
            <a:endParaRPr i="1" sz="24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i="1" lang="pt-BR" sz="2400">
                <a:solidFill>
                  <a:srgbClr val="44546A"/>
                </a:solidFill>
              </a:rPr>
              <a:t>Tempo por grupo: 5 min</a:t>
            </a:r>
            <a:endParaRPr/>
          </a:p>
        </p:txBody>
      </p:sp>
      <p:pic>
        <p:nvPicPr>
          <p:cNvPr id="173" name="Google Shape;173;p30"/>
          <p:cNvPicPr preferRelativeResize="0"/>
          <p:nvPr/>
        </p:nvPicPr>
        <p:blipFill rotWithShape="1">
          <a:blip r:embed="rId7">
            <a:alphaModFix/>
          </a:blip>
          <a:srcRect b="0" l="66836" r="0" t="0"/>
          <a:stretch/>
        </p:blipFill>
        <p:spPr>
          <a:xfrm>
            <a:off x="5754862" y="402538"/>
            <a:ext cx="1841238" cy="409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0"/>
          <p:cNvPicPr preferRelativeResize="0"/>
          <p:nvPr/>
        </p:nvPicPr>
        <p:blipFill rotWithShape="1">
          <a:blip r:embed="rId8">
            <a:alphaModFix/>
          </a:blip>
          <a:srcRect b="5047" l="8247" r="6282" t="5145"/>
          <a:stretch/>
        </p:blipFill>
        <p:spPr>
          <a:xfrm>
            <a:off x="6071600" y="1942925"/>
            <a:ext cx="1161150" cy="83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537677"/>
            <a:ext cx="8839201" cy="6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3425" y="97325"/>
            <a:ext cx="673950" cy="65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7950" y="105650"/>
            <a:ext cx="627750" cy="63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3100" y="119800"/>
            <a:ext cx="723525" cy="65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1"/>
          <p:cNvSpPr txBox="1"/>
          <p:nvPr/>
        </p:nvSpPr>
        <p:spPr>
          <a:xfrm>
            <a:off x="306600" y="4640488"/>
            <a:ext cx="8530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FFFFFF"/>
                </a:solidFill>
              </a:rPr>
              <a:t>Promoção da Alimentação Adequada e Saudável e da Atividade Física e Práticas Corporais</a:t>
            </a:r>
            <a:endParaRPr b="1" sz="1500">
              <a:solidFill>
                <a:srgbClr val="FFFFFF"/>
              </a:solidFill>
            </a:endParaRPr>
          </a:p>
        </p:txBody>
      </p:sp>
      <p:sp>
        <p:nvSpPr>
          <p:cNvPr id="184" name="Google Shape;184;p31"/>
          <p:cNvSpPr txBox="1"/>
          <p:nvPr/>
        </p:nvSpPr>
        <p:spPr>
          <a:xfrm>
            <a:off x="735250" y="1461700"/>
            <a:ext cx="76779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3200">
                <a:solidFill>
                  <a:schemeClr val="dk2"/>
                </a:solidFill>
              </a:rPr>
              <a:t>CENÁRIO NUTRICIONAL, ALIMENTAR E ATIVIDADE FÍSICA NO BRASIL</a:t>
            </a:r>
            <a:endParaRPr b="1" sz="3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3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/>
          <p:nvPr/>
        </p:nvSpPr>
        <p:spPr>
          <a:xfrm>
            <a:off x="0" y="97325"/>
            <a:ext cx="69210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30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Cenário Alimentar no Brasil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9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90" name="Google Shape;190;p32"/>
          <p:cNvSpPr txBox="1"/>
          <p:nvPr/>
        </p:nvSpPr>
        <p:spPr>
          <a:xfrm>
            <a:off x="212550" y="775050"/>
            <a:ext cx="8718900" cy="37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rgbClr val="44546A"/>
                </a:solidFill>
              </a:rPr>
              <a:t>Nossas origens...</a:t>
            </a:r>
            <a:endParaRPr sz="2100">
              <a:solidFill>
                <a:srgbClr val="44546A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44546A"/>
              </a:solidFill>
            </a:endParaRPr>
          </a:p>
        </p:txBody>
      </p:sp>
      <p:grpSp>
        <p:nvGrpSpPr>
          <p:cNvPr id="191" name="Google Shape;191;p32"/>
          <p:cNvGrpSpPr/>
          <p:nvPr/>
        </p:nvGrpSpPr>
        <p:grpSpPr>
          <a:xfrm>
            <a:off x="522478" y="1383730"/>
            <a:ext cx="3763069" cy="3048769"/>
            <a:chOff x="307399" y="1867548"/>
            <a:chExt cx="5017426" cy="4065025"/>
          </a:xfrm>
        </p:grpSpPr>
        <p:pic>
          <p:nvPicPr>
            <p:cNvPr id="192" name="Google Shape;192;p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963381" y="4582028"/>
              <a:ext cx="2032072" cy="13505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35141" y="1867562"/>
              <a:ext cx="1295247" cy="743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07399" y="1867548"/>
              <a:ext cx="1391740" cy="70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884602" y="3640016"/>
              <a:ext cx="1181689" cy="8140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205171" y="3648796"/>
              <a:ext cx="1102839" cy="814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596008" y="3642219"/>
              <a:ext cx="1102840" cy="8141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835141" y="2676412"/>
              <a:ext cx="1295246" cy="8140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07410" y="3618713"/>
              <a:ext cx="1102838" cy="861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32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07410" y="2676413"/>
              <a:ext cx="1391720" cy="8164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32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266397" y="1867557"/>
              <a:ext cx="2032069" cy="16445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32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307410" y="4605718"/>
              <a:ext cx="1507869" cy="13268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32"/>
            <p:cNvPicPr preferRelativeResize="0"/>
            <p:nvPr/>
          </p:nvPicPr>
          <p:blipFill rotWithShape="1">
            <a:blip r:embed="rId14">
              <a:alphaModFix/>
            </a:blip>
            <a:srcRect b="0" l="25777" r="28639" t="0"/>
            <a:stretch/>
          </p:blipFill>
          <p:spPr>
            <a:xfrm>
              <a:off x="4102247" y="4599567"/>
              <a:ext cx="1222578" cy="13268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4" name="Google Shape;204;p3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070499" y="1080675"/>
            <a:ext cx="3087775" cy="31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 txBox="1"/>
          <p:nvPr/>
        </p:nvSpPr>
        <p:spPr>
          <a:xfrm>
            <a:off x="0" y="97325"/>
            <a:ext cx="70743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3000">
                <a:solidFill>
                  <a:srgbClr val="4F6685"/>
                </a:solidFill>
                <a:latin typeface="Libre Franklin Thin"/>
                <a:ea typeface="Libre Franklin Thin"/>
                <a:cs typeface="Libre Franklin Thin"/>
                <a:sym typeface="Libre Franklin Thin"/>
              </a:rPr>
              <a:t>Cenário Alimentar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9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rgbClr val="44546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210" name="Google Shape;21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8649" y="758913"/>
            <a:ext cx="5783800" cy="362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