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Libre Franklin Thin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hI5jebWO8ibbOXhTUi5VuLFVk5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Thin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LibreFranklinThin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LibreFranklinThin-bold.fntdata"/><Relationship Id="rId6" Type="http://schemas.openxmlformats.org/officeDocument/2006/relationships/slide" Target="slides/slide1.xml"/><Relationship Id="rId18" Type="http://schemas.openxmlformats.org/officeDocument/2006/relationships/font" Target="fonts/LibreFranklinThin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Página 8 do Guia, definição de alimentação adequada e saudável. Conceito já introduzido desde a publicação da POLÍTICA NACIONAL DE ALIMENTAÇÃO E NUTRIÇÃO (PNAN).</a:t>
            </a:r>
            <a:endParaRPr/>
          </a:p>
        </p:txBody>
      </p:sp>
      <p:sp>
        <p:nvSpPr>
          <p:cNvPr id="170" name="Google Shape;17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Cinco </a:t>
            </a:r>
            <a:r>
              <a:rPr lang="pt-BR"/>
              <a:t>princípios</a:t>
            </a:r>
            <a:r>
              <a:rPr lang="pt-BR"/>
              <a:t> que orientam o Guia Alimentar.</a:t>
            </a:r>
            <a:endParaRPr/>
          </a:p>
        </p:txBody>
      </p:sp>
      <p:sp>
        <p:nvSpPr>
          <p:cNvPr id="180" name="Google Shape;18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e54f0f596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e54f0f596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2c37b8a3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2c37b8a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A pirâmide é o modelo antigo de classificação dos alimentos, de acordo com seus nutrientes.</a:t>
            </a:r>
            <a:endParaRPr/>
          </a:p>
        </p:txBody>
      </p:sp>
      <p:sp>
        <p:nvSpPr>
          <p:cNvPr id="84" name="Google Shape;8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/>
              <a:t>A visão simplificada de alimentos os resume a seu nutriente principal que já é conhecido. Dessa forma, é comum chamarem o pão de carboidrato, a carne de proteína, reduzindo toda a combinação de nutrientes e significados que eles carregam. Além disso, coloca como iguais alimentos muito diferentes em composição e forma de consumo, como se consumir uma batata fosse equivalente a um biscoito ou cereal matinal, tendo como base apenas o nutriente em maior quantidade (neste caso o carboidrato).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t-BR"/>
              <a:t>O alimento, em toda sua complexidade, é uma unidade mais fundamental do que qualquer nutriente individual. Ou seja, não é possível definir um alimento apenas a partir de um nutriente, já que ele é a soma e interação de diversos componentes.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ciência da nutrição surge com a</a:t>
            </a:r>
            <a:r>
              <a:rPr b="1" i="0" lang="pt-BR" sz="1200" u="none" cap="none" strike="noStrike">
                <a:solidFill>
                  <a:schemeClr val="dk1"/>
                </a:solidFill>
              </a:rPr>
              <a:t> identificação e isolamento de nutrientes presentes nos alimentos</a:t>
            </a:r>
            <a:r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com os estudos do efeito de nutrientes individuais sobre a incidência de determinadas doenças. Entretanto, o efeito de nutrientes</a:t>
            </a:r>
            <a:r>
              <a:rPr b="1" i="0" lang="pt-BR" sz="1200" u="none" cap="none" strike="noStrike">
                <a:solidFill>
                  <a:schemeClr val="dk1"/>
                </a:solidFill>
              </a:rPr>
              <a:t> individuais foi se mostrando insuficiente</a:t>
            </a:r>
            <a:r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explicar a relação entre alimentação e saúde. Vários estudos mostram, por exemplo, que a proteção que o </a:t>
            </a:r>
            <a:r>
              <a:rPr b="1" i="0" lang="pt-BR" sz="1200" u="none" cap="none" strike="noStrike">
                <a:solidFill>
                  <a:schemeClr val="dk1"/>
                </a:solidFill>
              </a:rPr>
              <a:t>consu</a:t>
            </a:r>
            <a:r>
              <a:rPr b="1" i="0" lang="pt-BR" sz="1200" u="none" cap="none" strike="noStrike">
                <a:solidFill>
                  <a:schemeClr val="dk1"/>
                </a:solidFill>
              </a:rPr>
              <a:t>mo de frutas ou de legumes e verduras</a:t>
            </a:r>
            <a:r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confere contra doenças do coração e certos tipos de câncer não se repete com intervenções baseadas no fornecimento de medicamentos ou suplementos que contêm os nutrientes individuais presentes naqueles alimentos. Esses estudos indicam que o </a:t>
            </a:r>
            <a:r>
              <a:rPr b="1" i="0" lang="pt-BR" sz="1200" u="none" cap="none" strike="noStrike">
                <a:solidFill>
                  <a:schemeClr val="dk1"/>
                </a:solidFill>
              </a:rPr>
              <a:t>e</a:t>
            </a:r>
            <a:r>
              <a:rPr b="1" i="0" lang="pt-BR" sz="1200" u="none" cap="none" strike="noStrike">
                <a:solidFill>
                  <a:schemeClr val="dk1"/>
                </a:solidFill>
              </a:rPr>
              <a:t>feito benéfico sobre a prevenção de doenças advém do alimento em si e das</a:t>
            </a:r>
            <a:r>
              <a:rPr b="1" lang="pt-BR"/>
              <a:t> </a:t>
            </a:r>
            <a:r>
              <a:rPr b="1" i="0" lang="pt-BR" sz="1200" u="none" cap="none" strike="noStrike">
                <a:solidFill>
                  <a:schemeClr val="dk1"/>
                </a:solidFill>
              </a:rPr>
              <a:t>combinações de nutrientes e outros compostos químicos que fazem parte da matriz do alimento, mais do que de nutrientes isolados.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Além disso a alimentação envolve mais que o alimento. Ela considera também as combinações dos alimentos e os modos de comer. Certamente comer em família/amigos, compartilhando um momento agradável é diferente de consumir uma refeição com pressa, sozinho ou enquanto realiza outra atividade.</a:t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 o trabalho realizado na descoberta de inspiração a composição química de alguns nutrientes e a existência de doenças de deficiência tratáveis, o princípio unificador para a nutrição tem sido o nutriente. A crença era que os estudos de nutrientes </a:t>
            </a:r>
            <a:r>
              <a:rPr i="0" lang="pt-BR" sz="1200" u="none" cap="none" strike="noStrike">
                <a:solidFill>
                  <a:schemeClr val="dk1"/>
                </a:solidFill>
              </a:rPr>
              <a:t>exporia a ação simples que descreve como a dieta funciona em saúde. Esta estratégia funciona para condições de deficiência. No entanto, não parece funcionar bem para a doença cr</a:t>
            </a:r>
            <a:r>
              <a:rPr lang="pt-BR"/>
              <a:t>ô</a:t>
            </a:r>
            <a:r>
              <a:rPr i="0" lang="pt-BR" sz="1200" u="none" cap="none" strike="noStrike">
                <a:solidFill>
                  <a:schemeClr val="dk1"/>
                </a:solidFill>
              </a:rPr>
              <a:t>nica, no estado não-deficiente, </a:t>
            </a:r>
            <a:r>
              <a:rPr lang="pt-BR"/>
              <a:t>nas</a:t>
            </a:r>
            <a:r>
              <a:rPr i="0" lang="pt-BR" sz="1200" u="none" cap="none" strike="noStrike">
                <a:solidFill>
                  <a:schemeClr val="dk1"/>
                </a:solidFill>
              </a:rPr>
              <a:t> populações em geral, bem nutridas. Alimentos e padrão de dieta parecem ser conceitos mais duradouros relacionados com o desenvolvimento de doenças crônicas.</a:t>
            </a:r>
            <a:r>
              <a:rPr lang="pt-BR"/>
              <a:t> </a:t>
            </a:r>
            <a:r>
              <a:rPr i="0" lang="pt-BR" sz="1200" u="none" cap="none" strike="noStrike">
                <a:solidFill>
                  <a:schemeClr val="dk1"/>
                </a:solidFill>
              </a:rPr>
              <a:t>Propomos que a investigação em nutrientes e compostos bioativos dos alimentos devem apoiar a investigação sobre alimentos e não dominá-la. N</a:t>
            </a:r>
            <a:r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ovas estratégias para comunicar sobre os nutrientes de uma população, a saúde e a perspectiva de prevenção de doenças crônicas devem ser concebidos.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O Guia Alimentar para População Brasileira publicado em 2014 amplia a abordagem da alimentação. Considera que a comida deve ser alimento para o corpo (a fim de prevenir doenças, aumentar qualidade de vida, manter um peso saudável); para a alma ao contribuir para o prazer, autonomia e pertencimento e para o planeta que deve ser respeitado nos processos de produção dos alimentos.</a:t>
            </a:r>
            <a:endParaRPr/>
          </a:p>
        </p:txBody>
      </p:sp>
      <p:sp>
        <p:nvSpPr>
          <p:cNvPr id="161" name="Google Shape;16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735c2642e0_0_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g735c2642e0_0_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g735c2642e0_0_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7" name="Google Shape;17;g735c2642e0_0_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g735c2642e0_0_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g735c2642e0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200" y="4625700"/>
            <a:ext cx="1014525" cy="4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g735c2642e0_0_4"/>
          <p:cNvSpPr txBox="1"/>
          <p:nvPr/>
        </p:nvSpPr>
        <p:spPr>
          <a:xfrm>
            <a:off x="2400775" y="4694200"/>
            <a:ext cx="62610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Promoção da Saúde na Linha de Cuidado para Sobrepeso e Obesidade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g735c2642e0_0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3425" y="97325"/>
            <a:ext cx="673950" cy="6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g735c2642e0_0_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7950" y="105650"/>
            <a:ext cx="627750" cy="63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g735c2642e0_0_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13100" y="119800"/>
            <a:ext cx="723525" cy="65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35c2642e0_0_4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g735c2642e0_0_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g735c2642e0_0_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35c2642e0_0_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735c2642e0_0_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" name="Google Shape;26;g735c2642e0_0_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735c2642e0_0_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g735c2642e0_0_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g735c2642e0_0_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735c2642e0_0_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g735c2642e0_0_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g735c2642e0_0_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g735c2642e0_0_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735c2642e0_0_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g735c2642e0_0_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735c2642e0_0_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g735c2642e0_0_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g735c2642e0_0_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735c2642e0_0_3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" name="Google Shape;45;g735c2642e0_0_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735c2642e0_0_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g735c2642e0_0_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g735c2642e0_0_3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g735c2642e0_0_3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g735c2642e0_0_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735c2642e0_0_4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4" name="Google Shape;54;g735c2642e0_0_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735c2642e0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735c2642e0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735c2642e0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9.jpg"/><Relationship Id="rId6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Relationship Id="rId4" Type="http://schemas.openxmlformats.org/officeDocument/2006/relationships/image" Target="../media/image29.png"/><Relationship Id="rId11" Type="http://schemas.openxmlformats.org/officeDocument/2006/relationships/image" Target="../media/image39.png"/><Relationship Id="rId10" Type="http://schemas.openxmlformats.org/officeDocument/2006/relationships/image" Target="../media/image35.jpg"/><Relationship Id="rId9" Type="http://schemas.openxmlformats.org/officeDocument/2006/relationships/image" Target="../media/image31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4.png"/><Relationship Id="rId8" Type="http://schemas.openxmlformats.org/officeDocument/2006/relationships/image" Target="../media/image3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20.png"/><Relationship Id="rId5" Type="http://schemas.openxmlformats.org/officeDocument/2006/relationships/image" Target="../media/image17.jpg"/><Relationship Id="rId6" Type="http://schemas.openxmlformats.org/officeDocument/2006/relationships/image" Target="../media/image26.png"/><Relationship Id="rId7" Type="http://schemas.openxmlformats.org/officeDocument/2006/relationships/image" Target="../media/image16.png"/><Relationship Id="rId8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jpg"/><Relationship Id="rId4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jpg"/><Relationship Id="rId4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Relationship Id="rId4" Type="http://schemas.openxmlformats.org/officeDocument/2006/relationships/image" Target="../media/image22.jpg"/><Relationship Id="rId5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Relationship Id="rId4" Type="http://schemas.openxmlformats.org/officeDocument/2006/relationships/image" Target="../media/image38.png"/><Relationship Id="rId5" Type="http://schemas.openxmlformats.org/officeDocument/2006/relationships/image" Target="../media/image23.jpg"/><Relationship Id="rId6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jp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"/>
          <p:cNvPicPr preferRelativeResize="0"/>
          <p:nvPr/>
        </p:nvPicPr>
        <p:blipFill rotWithShape="1">
          <a:blip r:embed="rId3">
            <a:alphaModFix/>
          </a:blip>
          <a:srcRect b="40707" l="57523" r="33458" t="49362"/>
          <a:stretch/>
        </p:blipFill>
        <p:spPr>
          <a:xfrm>
            <a:off x="6375951" y="3415613"/>
            <a:ext cx="899491" cy="58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"/>
          <p:cNvPicPr preferRelativeResize="0"/>
          <p:nvPr/>
        </p:nvPicPr>
        <p:blipFill rotWithShape="1">
          <a:blip r:embed="rId4">
            <a:alphaModFix/>
          </a:blip>
          <a:srcRect b="0" l="16770" r="0" t="0"/>
          <a:stretch/>
        </p:blipFill>
        <p:spPr>
          <a:xfrm>
            <a:off x="715681" y="3287905"/>
            <a:ext cx="5366849" cy="7490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gepaf usp" id="67" name="Google Shape;6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57421" y="3378316"/>
            <a:ext cx="970899" cy="749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1286450" y="817825"/>
            <a:ext cx="6921000" cy="25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-BR" sz="3400">
                <a:solidFill>
                  <a:srgbClr val="44546A"/>
                </a:solidFill>
              </a:rPr>
              <a:t>Oficina de Promoção da Alimentação Adequada e Saudável e da Atividade Física e Práticas Corporais</a:t>
            </a:r>
            <a:endParaRPr b="1" sz="3400">
              <a:solidFill>
                <a:srgbClr val="44546A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0"/>
          <p:cNvGrpSpPr/>
          <p:nvPr/>
        </p:nvGrpSpPr>
        <p:grpSpPr>
          <a:xfrm>
            <a:off x="684813" y="725786"/>
            <a:ext cx="7774515" cy="3737324"/>
            <a:chOff x="-497765" y="578379"/>
            <a:chExt cx="9963495" cy="4938324"/>
          </a:xfrm>
        </p:grpSpPr>
        <p:sp>
          <p:nvSpPr>
            <p:cNvPr id="173" name="Google Shape;173;p10"/>
            <p:cNvSpPr/>
            <p:nvPr/>
          </p:nvSpPr>
          <p:spPr>
            <a:xfrm>
              <a:off x="-497765" y="578379"/>
              <a:ext cx="9963495" cy="4938324"/>
            </a:xfrm>
            <a:prstGeom prst="cloud">
              <a:avLst/>
            </a:prstGeom>
            <a:solidFill>
              <a:srgbClr val="CFE2F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0"/>
            <p:cNvSpPr/>
            <p:nvPr/>
          </p:nvSpPr>
          <p:spPr>
            <a:xfrm>
              <a:off x="755070" y="1207596"/>
              <a:ext cx="7765660" cy="398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1" lang="pt-BR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“A alimentação adequada e saudável é um </a:t>
              </a:r>
              <a:r>
                <a:rPr b="1" i="1" lang="pt-BR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direito humano </a:t>
              </a:r>
              <a:r>
                <a:rPr b="0" i="1" lang="pt-BR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básico que envolve a garantia ao </a:t>
              </a:r>
              <a:r>
                <a:rPr b="1" i="1" lang="pt-BR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acesso permanente e regular</a:t>
              </a:r>
              <a:r>
                <a:rPr b="0" i="1" lang="pt-BR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de forma </a:t>
              </a:r>
              <a:r>
                <a:rPr b="1" i="1" lang="pt-BR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socialmente justa</a:t>
              </a:r>
              <a:r>
                <a:rPr b="0" i="1" lang="pt-BR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a uma prática alimentar </a:t>
              </a:r>
              <a:r>
                <a:rPr b="1" i="1" lang="pt-BR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adequada aos aspectos biológicos e sociais</a:t>
              </a:r>
              <a:r>
                <a:rPr b="0" i="1" lang="pt-BR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do indivíduo e que deve estar em acordo com as necessidades alimentares especiais; ser referenciada pela </a:t>
              </a:r>
              <a:r>
                <a:rPr b="1" i="1" lang="pt-BR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cultura</a:t>
              </a:r>
              <a:r>
                <a:rPr b="0" i="1" lang="pt-BR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alimentar e pelas dimensões de gênero, raça e etnia; </a:t>
              </a:r>
              <a:r>
                <a:rPr b="1" i="1" lang="pt-BR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acessível</a:t>
              </a:r>
              <a:r>
                <a:rPr b="0" i="1" lang="pt-BR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do ponto de vista físico e financeiro; </a:t>
              </a:r>
              <a:r>
                <a:rPr b="1" i="1" lang="pt-BR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harmônica </a:t>
              </a:r>
              <a:r>
                <a:rPr b="0" i="1" lang="pt-BR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 quantidade e qualidade, atendendo aos princípios da </a:t>
              </a:r>
              <a:r>
                <a:rPr b="1" i="1" lang="pt-BR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variedade, equilíbrio,  moderação e prazer</a:t>
              </a:r>
              <a:r>
                <a:rPr b="0" i="1" lang="pt-BR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; </a:t>
              </a:r>
              <a:endParaRPr b="0" i="1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1" lang="pt-BR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 baseada </a:t>
              </a:r>
              <a:r>
                <a:rPr b="1" i="1" lang="pt-BR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 práticas produtivas </a:t>
              </a:r>
              <a:endParaRPr b="1" i="1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i="1" lang="pt-BR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adequadas e sustentáveis</a:t>
              </a:r>
              <a:r>
                <a:rPr b="0" i="1" lang="pt-BR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”</a:t>
              </a:r>
              <a:r>
                <a:rPr b="0" i="0" lang="pt-BR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5" name="Google Shape;17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0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1"/>
          <p:cNvPicPr preferRelativeResize="0"/>
          <p:nvPr/>
        </p:nvPicPr>
        <p:blipFill rotWithShape="1">
          <a:blip r:embed="rId3">
            <a:alphaModFix/>
          </a:blip>
          <a:srcRect b="5838" l="24638" r="26005" t="10028"/>
          <a:stretch/>
        </p:blipFill>
        <p:spPr>
          <a:xfrm>
            <a:off x="2650270" y="141488"/>
            <a:ext cx="3843460" cy="379859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1"/>
          <p:cNvSpPr/>
          <p:nvPr/>
        </p:nvSpPr>
        <p:spPr>
          <a:xfrm>
            <a:off x="2467575" y="4007285"/>
            <a:ext cx="4208700" cy="4902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Leitura: página 23 do Guia Alimentar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1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e54f0f5968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2157" y="1638885"/>
            <a:ext cx="1275818" cy="83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e54f0f5968_0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9674" y="1714747"/>
            <a:ext cx="1084302" cy="818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S Logo – Sistema Único de Saúde Logo - PNG e Vetor - Download de Logo" id="192" name="Google Shape;192;ge54f0f5968_0_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0680" y="3186480"/>
            <a:ext cx="1305362" cy="674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adêmico – Rede Acqua" id="193" name="Google Shape;193;ge54f0f5968_0_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80161" y="3274702"/>
            <a:ext cx="1660725" cy="4982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nistério da Saúde vai integrar o armazenamento e a distribuição de  medicamentos no SUS" id="194" name="Google Shape;194;ge54f0f5968_0_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17402" y="2971995"/>
            <a:ext cx="2094559" cy="11776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ós-Graduação na Faculdade de Saúde Pública da USP | AGÊNCIA FAPESP" id="195" name="Google Shape;195;ge54f0f5968_0_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11504" y="1649112"/>
            <a:ext cx="989394" cy="92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e54f0f5968_0_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2420" y="1649112"/>
            <a:ext cx="1661880" cy="934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paf -" id="197" name="Google Shape;197;ge54f0f5968_0_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740175" y="1780322"/>
            <a:ext cx="2002705" cy="6962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sórcio Intermunicipal Grande ABC" id="198" name="Google Shape;198;ge54f0f5968_0_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310695" y="3160215"/>
            <a:ext cx="2094559" cy="65145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e54f0f5968_0_6"/>
          <p:cNvSpPr txBox="1"/>
          <p:nvPr/>
        </p:nvSpPr>
        <p:spPr>
          <a:xfrm>
            <a:off x="0" y="97325"/>
            <a:ext cx="69210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900">
                <a:solidFill>
                  <a:srgbClr val="44546A"/>
                </a:solidFill>
              </a:rPr>
              <a:t>Agradecimentos</a:t>
            </a:r>
            <a:endParaRPr b="1" sz="24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200"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ge2c37b8a3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ge2c37b8a3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3425" y="97325"/>
            <a:ext cx="673950" cy="6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e2c37b8a32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7950" y="105650"/>
            <a:ext cx="627750" cy="63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e2c37b8a32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13100" y="119800"/>
            <a:ext cx="723525" cy="6560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e2c37b8a32_0_0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  <p:sp>
        <p:nvSpPr>
          <p:cNvPr id="80" name="Google Shape;80;ge2c37b8a32_0_0"/>
          <p:cNvSpPr txBox="1"/>
          <p:nvPr/>
        </p:nvSpPr>
        <p:spPr>
          <a:xfrm>
            <a:off x="1263900" y="1094025"/>
            <a:ext cx="6921000" cy="25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400">
                <a:solidFill>
                  <a:srgbClr val="44546A"/>
                </a:solidFill>
              </a:rPr>
              <a:t>Atividade 2.3:</a:t>
            </a:r>
            <a:br>
              <a:rPr b="1" lang="pt-BR" sz="3400">
                <a:solidFill>
                  <a:srgbClr val="44546A"/>
                </a:solidFill>
              </a:rPr>
            </a:br>
            <a:r>
              <a:rPr b="1" lang="pt-BR" sz="3400">
                <a:solidFill>
                  <a:srgbClr val="44546A"/>
                </a:solidFill>
              </a:rPr>
              <a:t>O que é alimentação saudável para você?</a:t>
            </a:r>
            <a:endParaRPr b="1" sz="3400">
              <a:solidFill>
                <a:srgbClr val="44546A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Resultado de imagem para nuvem interrogação vetor" id="81" name="Google Shape;81;ge2c37b8a32_0_0"/>
          <p:cNvPicPr preferRelativeResize="0"/>
          <p:nvPr/>
        </p:nvPicPr>
        <p:blipFill rotWithShape="1">
          <a:blip r:embed="rId7">
            <a:alphaModFix/>
          </a:blip>
          <a:srcRect b="19103" l="9863" r="9556" t="18954"/>
          <a:stretch/>
        </p:blipFill>
        <p:spPr>
          <a:xfrm>
            <a:off x="6484891" y="2477305"/>
            <a:ext cx="2416355" cy="1857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 txBox="1"/>
          <p:nvPr/>
        </p:nvSpPr>
        <p:spPr>
          <a:xfrm>
            <a:off x="0" y="224052"/>
            <a:ext cx="73371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Visão tradicional da alimentação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0650" y="732725"/>
            <a:ext cx="5212075" cy="37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3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"/>
          <p:cNvSpPr txBox="1"/>
          <p:nvPr/>
        </p:nvSpPr>
        <p:spPr>
          <a:xfrm>
            <a:off x="0" y="69648"/>
            <a:ext cx="73371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Alimentos como carreadores de nutrientes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4"/>
          <p:cNvGrpSpPr/>
          <p:nvPr/>
        </p:nvGrpSpPr>
        <p:grpSpPr>
          <a:xfrm>
            <a:off x="855198" y="1296522"/>
            <a:ext cx="3495474" cy="1211808"/>
            <a:chOff x="1604556" y="1327333"/>
            <a:chExt cx="3947458" cy="1184100"/>
          </a:xfrm>
        </p:grpSpPr>
        <p:pic>
          <p:nvPicPr>
            <p:cNvPr descr="http://revistavivasaude.uol.com.br/upload/imagens_upload/pao_1.jpg" id="97" name="Google Shape;97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04556" y="1403533"/>
              <a:ext cx="1606438" cy="1107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4"/>
            <p:cNvSpPr txBox="1"/>
            <p:nvPr/>
          </p:nvSpPr>
          <p:spPr>
            <a:xfrm>
              <a:off x="3279656" y="1327333"/>
              <a:ext cx="734400" cy="11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Arial"/>
                <a:buNone/>
              </a:pPr>
              <a:r>
                <a:rPr b="1" i="0" lang="pt-BR" sz="5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</a:t>
              </a:r>
              <a:endPara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 txBox="1"/>
            <p:nvPr/>
          </p:nvSpPr>
          <p:spPr>
            <a:xfrm>
              <a:off x="3945514" y="1565114"/>
              <a:ext cx="1606500" cy="5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1" i="0" lang="pt-BR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Carboidrato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4"/>
          <p:cNvGrpSpPr/>
          <p:nvPr/>
        </p:nvGrpSpPr>
        <p:grpSpPr>
          <a:xfrm>
            <a:off x="2737547" y="2136962"/>
            <a:ext cx="3351964" cy="1006051"/>
            <a:chOff x="4576356" y="2887958"/>
            <a:chExt cx="3900807" cy="1137038"/>
          </a:xfrm>
        </p:grpSpPr>
        <p:pic>
          <p:nvPicPr>
            <p:cNvPr id="101" name="Google Shape;101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76356" y="2887958"/>
              <a:ext cx="1606450" cy="10709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4"/>
            <p:cNvSpPr txBox="1"/>
            <p:nvPr/>
          </p:nvSpPr>
          <p:spPr>
            <a:xfrm>
              <a:off x="6251456" y="2917096"/>
              <a:ext cx="734400" cy="11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Arial"/>
                <a:buNone/>
              </a:pPr>
              <a:r>
                <a:rPr b="1" i="0" lang="pt-BR" sz="5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</a:t>
              </a:r>
              <a:endPara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 txBox="1"/>
            <p:nvPr/>
          </p:nvSpPr>
          <p:spPr>
            <a:xfrm>
              <a:off x="6870663" y="3160865"/>
              <a:ext cx="1606500" cy="5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1" i="0" lang="pt-BR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Proteína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4"/>
          <p:cNvGrpSpPr/>
          <p:nvPr/>
        </p:nvGrpSpPr>
        <p:grpSpPr>
          <a:xfrm>
            <a:off x="5121030" y="1293950"/>
            <a:ext cx="3102687" cy="1071782"/>
            <a:chOff x="6844256" y="1458858"/>
            <a:chExt cx="3758100" cy="1107900"/>
          </a:xfrm>
        </p:grpSpPr>
        <p:pic>
          <p:nvPicPr>
            <p:cNvPr id="105" name="Google Shape;105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844256" y="1516058"/>
              <a:ext cx="1490251" cy="99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4"/>
            <p:cNvSpPr txBox="1"/>
            <p:nvPr/>
          </p:nvSpPr>
          <p:spPr>
            <a:xfrm>
              <a:off x="8308856" y="1458858"/>
              <a:ext cx="734400" cy="11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Arial"/>
                <a:buNone/>
              </a:pPr>
              <a:r>
                <a:rPr b="1" i="0" lang="pt-BR" sz="5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</a:t>
              </a:r>
              <a:endPara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4"/>
            <p:cNvSpPr txBox="1"/>
            <p:nvPr/>
          </p:nvSpPr>
          <p:spPr>
            <a:xfrm>
              <a:off x="8995856" y="1668419"/>
              <a:ext cx="1606500" cy="5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1" i="0" lang="pt-BR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Gordura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4"/>
          <p:cNvGrpSpPr/>
          <p:nvPr/>
        </p:nvGrpSpPr>
        <p:grpSpPr>
          <a:xfrm>
            <a:off x="1350996" y="3030958"/>
            <a:ext cx="6125042" cy="1385098"/>
            <a:chOff x="2706756" y="4243158"/>
            <a:chExt cx="7063824" cy="1645400"/>
          </a:xfrm>
        </p:grpSpPr>
        <p:pic>
          <p:nvPicPr>
            <p:cNvPr id="109" name="Google Shape;109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52581" y="4243158"/>
              <a:ext cx="1617999" cy="161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706756" y="4676883"/>
              <a:ext cx="1661850" cy="1107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277743" y="4572608"/>
              <a:ext cx="1965704" cy="1315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4"/>
            <p:cNvSpPr txBox="1"/>
            <p:nvPr/>
          </p:nvSpPr>
          <p:spPr>
            <a:xfrm>
              <a:off x="4686394" y="4562483"/>
              <a:ext cx="734400" cy="11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Arial"/>
                <a:buNone/>
              </a:pPr>
              <a:r>
                <a:rPr b="1" i="0" lang="pt-BR" sz="5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</a:t>
              </a:r>
              <a:endPara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4"/>
            <p:cNvSpPr txBox="1"/>
            <p:nvPr/>
          </p:nvSpPr>
          <p:spPr>
            <a:xfrm>
              <a:off x="7418169" y="4676633"/>
              <a:ext cx="734400" cy="11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Arial"/>
                <a:buNone/>
              </a:pPr>
              <a:r>
                <a:rPr b="1" i="0" lang="pt-BR" sz="5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</a:t>
              </a:r>
              <a:endPara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4" name="Google Shape;114;p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/>
          <p:nvPr/>
        </p:nvSpPr>
        <p:spPr>
          <a:xfrm>
            <a:off x="0" y="224052"/>
            <a:ext cx="73371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Complexidade dos alimentos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medicinadoestilodevida.com.br/wp-content/uploads/2009/08/smentetrigo.jpg" id="122" name="Google Shape;12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9987" y="803891"/>
            <a:ext cx="4836412" cy="36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/>
          <p:nvPr/>
        </p:nvSpPr>
        <p:spPr>
          <a:xfrm>
            <a:off x="250722" y="1955227"/>
            <a:ext cx="3321300" cy="15015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Alimentos são agrupamentos complexos e não aleatórios, criados pela natureza sob controle biológico-evolucionário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/>
          <p:nvPr/>
        </p:nvSpPr>
        <p:spPr>
          <a:xfrm>
            <a:off x="0" y="224052"/>
            <a:ext cx="73371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Sinergia Alimentar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vitafor.com.br/uploads/10-2013/laranja_525e9465c5eac.jpg" id="132" name="Google Shape;132;p6"/>
          <p:cNvPicPr preferRelativeResize="0"/>
          <p:nvPr/>
        </p:nvPicPr>
        <p:blipFill rotWithShape="1">
          <a:blip r:embed="rId3">
            <a:alphaModFix/>
          </a:blip>
          <a:srcRect b="0" l="11292" r="0" t="0"/>
          <a:stretch/>
        </p:blipFill>
        <p:spPr>
          <a:xfrm>
            <a:off x="2492186" y="1969355"/>
            <a:ext cx="1786406" cy="148091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 txBox="1"/>
          <p:nvPr/>
        </p:nvSpPr>
        <p:spPr>
          <a:xfrm>
            <a:off x="4473038" y="2328935"/>
            <a:ext cx="656100" cy="76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1" lang="pt-BR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i="1" sz="4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1588412" y="988314"/>
            <a:ext cx="6333300" cy="6804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estudos de nutrientes isolados foram importantes para detectar deficiências e elaborar suplementações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23529" y="2055656"/>
            <a:ext cx="1892868" cy="130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/>
          <p:nvPr/>
        </p:nvSpPr>
        <p:spPr>
          <a:xfrm>
            <a:off x="1588412" y="3790034"/>
            <a:ext cx="6333300" cy="6234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Porém, eles não são suficientes para explicar a relação entre alimentação e saúde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/>
          <p:nvPr/>
        </p:nvSpPr>
        <p:spPr>
          <a:xfrm>
            <a:off x="0" y="224050"/>
            <a:ext cx="7795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pt-BR" sz="35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Conceito ampliado de alimentação</a:t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7"/>
          <p:cNvPicPr preferRelativeResize="0"/>
          <p:nvPr/>
        </p:nvPicPr>
        <p:blipFill rotWithShape="1">
          <a:blip r:embed="rId3">
            <a:alphaModFix/>
          </a:blip>
          <a:srcRect b="0" l="6741" r="0" t="0"/>
          <a:stretch/>
        </p:blipFill>
        <p:spPr>
          <a:xfrm>
            <a:off x="4897672" y="1157451"/>
            <a:ext cx="3297003" cy="195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5425" y="1157451"/>
            <a:ext cx="3297003" cy="199401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"/>
          <p:cNvSpPr/>
          <p:nvPr/>
        </p:nvSpPr>
        <p:spPr>
          <a:xfrm>
            <a:off x="1035424" y="3575391"/>
            <a:ext cx="7159200" cy="6792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Alimento + Combinações dos alimentos + Modos de comer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7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4062" y="1858075"/>
            <a:ext cx="2904056" cy="1946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2523" y="844761"/>
            <a:ext cx="1914673" cy="187797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8"/>
          <p:cNvSpPr txBox="1"/>
          <p:nvPr/>
        </p:nvSpPr>
        <p:spPr>
          <a:xfrm>
            <a:off x="0" y="224050"/>
            <a:ext cx="7510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pt-BR" sz="35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Conceito ampliado de alimentação</a:t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8"/>
          <p:cNvSpPr/>
          <p:nvPr/>
        </p:nvSpPr>
        <p:spPr>
          <a:xfrm>
            <a:off x="522478" y="3866942"/>
            <a:ext cx="8099100" cy="6234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Refeição: Mistura não-aleatória de alimentos  desenvolvida sob controle biológico-cultural-evolucionário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7040" y="873484"/>
            <a:ext cx="3240741" cy="287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8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9"/>
          <p:cNvPicPr preferRelativeResize="0"/>
          <p:nvPr/>
        </p:nvPicPr>
        <p:blipFill rotWithShape="1">
          <a:blip r:embed="rId3">
            <a:alphaModFix/>
          </a:blip>
          <a:srcRect b="0" l="22103" r="23316" t="731"/>
          <a:stretch/>
        </p:blipFill>
        <p:spPr>
          <a:xfrm>
            <a:off x="2007800" y="1189825"/>
            <a:ext cx="3185274" cy="324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9"/>
          <p:cNvSpPr txBox="1"/>
          <p:nvPr/>
        </p:nvSpPr>
        <p:spPr>
          <a:xfrm>
            <a:off x="0" y="224052"/>
            <a:ext cx="73371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Abordagem ampliada do Guia Alimentar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9"/>
          <p:cNvSpPr txBox="1"/>
          <p:nvPr/>
        </p:nvSpPr>
        <p:spPr>
          <a:xfrm>
            <a:off x="5713597" y="1932740"/>
            <a:ext cx="2208300" cy="1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o </a:t>
            </a:r>
            <a:r>
              <a:rPr b="1" i="0" lang="pt-BR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corpo</a:t>
            </a:r>
            <a:r>
              <a:rPr b="1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a </a:t>
            </a:r>
            <a:r>
              <a:rPr b="1" i="0" lang="pt-BR" sz="2400" u="none" cap="none" strike="noStrike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alma </a:t>
            </a:r>
            <a:r>
              <a:rPr b="1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para o </a:t>
            </a:r>
            <a:r>
              <a:rPr b="1" i="0" lang="pt-BR" sz="2400" u="none" cap="none" strike="noStrike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planeta</a:t>
            </a:r>
            <a:endParaRPr b="0" i="0" sz="24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9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2020-03-05T19:27:50Z</dcterms:created>
  <dc:creator>Daiany França Saldanha</dc:creator>
</cp:coreProperties>
</file>