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Courgette"/>
      <p:regular r:id="rId31"/>
    </p:embeddedFont>
    <p:embeddedFont>
      <p:font typeface="Comfortaa"/>
      <p:regular r:id="rId32"/>
      <p:bold r:id="rId33"/>
    </p:embeddedFont>
    <p:embeddedFont>
      <p:font typeface="Libre Franklin Thin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0Ra4mYUACrewkv/tpu7M9dlTo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urgette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omfortaa-bold.fntdata"/><Relationship Id="rId10" Type="http://schemas.openxmlformats.org/officeDocument/2006/relationships/slide" Target="slides/slide5.xml"/><Relationship Id="rId32" Type="http://schemas.openxmlformats.org/officeDocument/2006/relationships/font" Target="fonts/Comfortaa-regular.fntdata"/><Relationship Id="rId13" Type="http://schemas.openxmlformats.org/officeDocument/2006/relationships/slide" Target="slides/slide8.xml"/><Relationship Id="rId35" Type="http://schemas.openxmlformats.org/officeDocument/2006/relationships/font" Target="fonts/LibreFranklinThin-bold.fntdata"/><Relationship Id="rId12" Type="http://schemas.openxmlformats.org/officeDocument/2006/relationships/slide" Target="slides/slide7.xml"/><Relationship Id="rId34" Type="http://schemas.openxmlformats.org/officeDocument/2006/relationships/font" Target="fonts/LibreFranklinThin-regular.fntdata"/><Relationship Id="rId15" Type="http://schemas.openxmlformats.org/officeDocument/2006/relationships/slide" Target="slides/slide10.xml"/><Relationship Id="rId37" Type="http://schemas.openxmlformats.org/officeDocument/2006/relationships/font" Target="fonts/LibreFranklinThin-boldItalic.fntdata"/><Relationship Id="rId14" Type="http://schemas.openxmlformats.org/officeDocument/2006/relationships/slide" Target="slides/slide9.xml"/><Relationship Id="rId36" Type="http://schemas.openxmlformats.org/officeDocument/2006/relationships/font" Target="fonts/LibreFranklinThin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Barra de cereal industrializada</a:t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Arroz e feijão</a:t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Azeite e óleo</a:t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Diversos tipos de queijo</a:t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Suco pasteurizado</a:t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Iogurte sabor morango</a:t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Manteiga</a:t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Abacaxi em conserva</a:t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Sal</a:t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Definição de alimento: DECRETO-LEI Nº 986, DE 21 DE OUTUBRO DE 1969 (Anvisa)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minutos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Orientar aos participantes que se dividam em 4 grupos (de preferência, os mesmos que já foram divididos no módulo anterior), e façam leitura do Guia Alimentar da respectiva classificação de alimentos segundo nível de processamento</a:t>
            </a:r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Apresentar três vídeos de produção da Secretaria de Atenção Primária à Saúde (Saps): “Alimentação in natura – minimamente processados”, “Alimentos processados: óleo, gorduras, sal e açúcar”, e “Alimentos ultraprocessados”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Os vídeos estão nos slides a seguir.</a:t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6742248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6742248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Projetar esse quadro com a classificação de alimentos segundo processamento: A) </a:t>
            </a:r>
            <a:r>
              <a:rPr i="1" lang="pt-BR"/>
              <a:t>in natura</a:t>
            </a:r>
            <a:r>
              <a:rPr lang="pt-BR"/>
              <a:t> e minimamente processado, B)  óleos, gordura, sal e açúcar, C) processado e D) ultraprocessado. Distribuir um conjunto de letras A, B, C, D para cada participante.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Apresentar ou projetar imagens de alimentos (slides a seguir) e pedir que os participantes levantem a placa correspondente à classificação de alimentos que julgar apropriada. Neste </a:t>
            </a:r>
            <a:r>
              <a:rPr b="1" lang="pt-BR"/>
              <a:t>momento 1</a:t>
            </a:r>
            <a:r>
              <a:rPr lang="pt-BR"/>
              <a:t>, espera-se uma aproximação inicial com o tema, em que as pessoas também poderão perceber suas dúvidas, além da equipe observar e registrar o conhecimento que o grupo já possui acerca da classificação de alimentos segundo nível de processamento, </a:t>
            </a:r>
            <a:r>
              <a:rPr b="1" i="1" lang="pt-BR"/>
              <a:t>sem julgamento sobre “certo” e “errado” neste momento</a:t>
            </a:r>
            <a:r>
              <a:rPr lang="pt-BR"/>
              <a:t>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Depois, no </a:t>
            </a:r>
            <a:r>
              <a:rPr b="1" lang="pt-BR"/>
              <a:t>momento 4</a:t>
            </a:r>
            <a:r>
              <a:rPr lang="pt-BR"/>
              <a:t>, a atividade será feita novamente. Agora, já com as respostas corretas. Provocar um diálogo com o grupo abordando as principais alterações entre o momento 1 e o 4 no que se refere às escolhas das placas na classificação dos alimentos, quais concepções mudaram e se ainda restaram dúvidas a serem esclarecidas.  É importante que neste momento o conteúdo seja concretizado.</a:t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Leite longa vida (pasteurizado</a:t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Açúcar</a:t>
            </a:r>
            <a:r>
              <a:rPr lang="pt-BR"/>
              <a:t> mascavo</a:t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Margarina</a:t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Peixe inteiro e posta</a:t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Pão francês</a:t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360bbf991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7360bbf991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7360bbf991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g7360bbf991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7360bbf991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g7360bbf991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00" y="4625700"/>
            <a:ext cx="1014525" cy="4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g7360bbf991_0_4"/>
          <p:cNvSpPr txBox="1"/>
          <p:nvPr/>
        </p:nvSpPr>
        <p:spPr>
          <a:xfrm>
            <a:off x="2400775" y="4694200"/>
            <a:ext cx="62610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Promoção da Saúde na Linha de Cuidado para Sobrepeso e Obesidade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g7360bbf991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7360bbf991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7360bbf991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360bbf991_0_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g7360bbf991_0_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g7360bbf991_0_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360bbf991_0_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7360bbf991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g7360bbf991_0_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7360bbf991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g7360bbf991_0_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g7360bbf991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360bbf991_0_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g7360bbf991_0_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7360bbf991_0_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7360bbf991_0_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360bbf991_0_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g7360bbf991_0_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7360bbf991_0_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g7360bbf991_0_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g7360bbf991_0_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360bbf991_0_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g7360bbf991_0_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360bbf991_0_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7360bbf991_0_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g7360bbf991_0_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g7360bbf991_0_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7360bbf991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360bbf991_0_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g7360bbf991_0_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360bbf991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360bbf991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7360bbf991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MjViJUczbM8&amp;list=PLaS1ddLFkyk-ObbBv4eWkHIhc5B49a9Sw&amp;index=3" TargetMode="External"/><Relationship Id="rId4" Type="http://schemas.openxmlformats.org/officeDocument/2006/relationships/hyperlink" Target="http://drive.google.com/file/d/1-64OEQUfkvLKjoTdcTtqCQth8sV_bvSV/view" TargetMode="External"/><Relationship Id="rId5" Type="http://schemas.openxmlformats.org/officeDocument/2006/relationships/image" Target="../media/image39.jpg"/><Relationship Id="rId6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-3QtesJFrqZgzpS6TZdmnj2-V1Uborsn/view" TargetMode="External"/><Relationship Id="rId4" Type="http://schemas.openxmlformats.org/officeDocument/2006/relationships/image" Target="../media/image28.jpg"/><Relationship Id="rId5" Type="http://schemas.openxmlformats.org/officeDocument/2006/relationships/hyperlink" Target="https://www.youtube.com/watch?v=5zH6VZd_SZs&amp;list=PLaS1ddLFkyk-ObbBv4eWkHIhc5B49a9Sw&amp;index=10" TargetMode="External"/><Relationship Id="rId6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-2gcGZrorprqRD-93DeeP8xbqWYG3x0b/view" TargetMode="External"/><Relationship Id="rId4" Type="http://schemas.openxmlformats.org/officeDocument/2006/relationships/image" Target="../media/image40.jpg"/><Relationship Id="rId5" Type="http://schemas.openxmlformats.org/officeDocument/2006/relationships/hyperlink" Target="https://www.youtube.com/watch?v=36F0fwY3VCk&amp;list=PLaS1ddLFkyk-ObbBv4eWkHIhc5B49a9Sw&amp;index=2" TargetMode="External"/><Relationship Id="rId6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11" Type="http://schemas.openxmlformats.org/officeDocument/2006/relationships/image" Target="../media/image31.png"/><Relationship Id="rId10" Type="http://schemas.openxmlformats.org/officeDocument/2006/relationships/image" Target="../media/image37.jpg"/><Relationship Id="rId9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40709" l="57525" r="33457" t="49362"/>
          <a:stretch/>
        </p:blipFill>
        <p:spPr>
          <a:xfrm>
            <a:off x="6375951" y="3415613"/>
            <a:ext cx="899491" cy="5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 b="0" l="16770" r="0" t="0"/>
          <a:stretch/>
        </p:blipFill>
        <p:spPr>
          <a:xfrm>
            <a:off x="715681" y="3287905"/>
            <a:ext cx="5366849" cy="74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gepaf usp" id="67" name="Google Shape;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7421" y="3378316"/>
            <a:ext cx="970899" cy="74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312700" y="8178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Oficina de Promoção da Alimentação Adequada e Saudável e da Atividade Física e Práticas Corporais</a:t>
            </a:r>
            <a:endParaRPr b="1" sz="34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magrecimentosemstress.com/wp-content/uploads/2015/04/barra-de-cereal.jpg"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11052" r="5258" t="0"/>
          <a:stretch/>
        </p:blipFill>
        <p:spPr>
          <a:xfrm>
            <a:off x="250722" y="1315623"/>
            <a:ext cx="3661117" cy="237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1"/>
          <p:cNvGrpSpPr/>
          <p:nvPr/>
        </p:nvGrpSpPr>
        <p:grpSpPr>
          <a:xfrm>
            <a:off x="114263" y="1195767"/>
            <a:ext cx="3821471" cy="2609273"/>
            <a:chOff x="2068993" y="116632"/>
            <a:chExt cx="5095295" cy="3479031"/>
          </a:xfrm>
        </p:grpSpPr>
        <p:pic>
          <p:nvPicPr>
            <p:cNvPr descr="http://www.coradini.com.br/website/dir_downloads/Produtos_embalagens/Embalagem_GringoParbo.jpg" id="155" name="Google Shape;15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8993" y="116632"/>
              <a:ext cx="2430999" cy="3479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solito.com.br/site/assets/uploads/produtos/downloads/7d405-feijao-solito-preto-1kg.png" id="156" name="Google Shape;156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14749" y="188640"/>
              <a:ext cx="2349539" cy="3407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1"/>
            <p:cNvSpPr/>
            <p:nvPr/>
          </p:nvSpPr>
          <p:spPr>
            <a:xfrm>
              <a:off x="2339752" y="980728"/>
              <a:ext cx="1872208" cy="432048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5364088" y="1340768"/>
              <a:ext cx="1368152" cy="576065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915816" y="3162280"/>
              <a:ext cx="792088" cy="216024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5148064" y="3192843"/>
              <a:ext cx="792088" cy="216024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2879812" y="368660"/>
              <a:ext cx="792088" cy="108012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2" name="Google Shape;16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3.minhavida.com.br/imgHandler.ashx?mid=23803&amp;w=628&amp;h=370"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16956" r="14420" t="3558"/>
          <a:stretch/>
        </p:blipFill>
        <p:spPr>
          <a:xfrm>
            <a:off x="522478" y="1315936"/>
            <a:ext cx="3075333" cy="254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vejario.abril.com.br/blog/vinoteca/files/2011/08/cheese.jpg" id="177" name="Google Shape;1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63" y="1387175"/>
            <a:ext cx="3705191" cy="225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4"/>
          <p:cNvGrpSpPr/>
          <p:nvPr/>
        </p:nvGrpSpPr>
        <p:grpSpPr>
          <a:xfrm>
            <a:off x="798732" y="1018811"/>
            <a:ext cx="2917461" cy="2721715"/>
            <a:chOff x="3077400" y="102475"/>
            <a:chExt cx="3117279" cy="3117300"/>
          </a:xfrm>
        </p:grpSpPr>
        <p:pic>
          <p:nvPicPr>
            <p:cNvPr id="186" name="Google Shape;18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77400" y="102475"/>
              <a:ext cx="3117279" cy="311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4"/>
            <p:cNvSpPr/>
            <p:nvPr/>
          </p:nvSpPr>
          <p:spPr>
            <a:xfrm>
              <a:off x="4418449" y="1846729"/>
              <a:ext cx="522250" cy="26752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portalvital.com/ckfinder/userfiles/images/reciclagem%20-%20C.jpg" id="195" name="Google Shape;195;p15"/>
          <p:cNvPicPr preferRelativeResize="0"/>
          <p:nvPr/>
        </p:nvPicPr>
        <p:blipFill rotWithShape="1">
          <a:blip r:embed="rId3">
            <a:alphaModFix/>
          </a:blip>
          <a:srcRect b="6379" l="0" r="0" t="0"/>
          <a:stretch/>
        </p:blipFill>
        <p:spPr>
          <a:xfrm>
            <a:off x="522478" y="971079"/>
            <a:ext cx="3134064" cy="271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6"/>
          <p:cNvGrpSpPr/>
          <p:nvPr/>
        </p:nvGrpSpPr>
        <p:grpSpPr>
          <a:xfrm>
            <a:off x="89708" y="1442258"/>
            <a:ext cx="3736422" cy="2195381"/>
            <a:chOff x="1920275" y="44625"/>
            <a:chExt cx="4981896" cy="2927175"/>
          </a:xfrm>
        </p:grpSpPr>
        <p:pic>
          <p:nvPicPr>
            <p:cNvPr descr="http://www.liberoalimentos.com.br/wp-content/uploads/2014/03/manteiga01.jpg" id="204" name="Google Shape;204;p16"/>
            <p:cNvPicPr preferRelativeResize="0"/>
            <p:nvPr/>
          </p:nvPicPr>
          <p:blipFill rotWithShape="1">
            <a:blip r:embed="rId3">
              <a:alphaModFix/>
            </a:blip>
            <a:srcRect b="8854" l="0" r="0" t="3202"/>
            <a:stretch/>
          </p:blipFill>
          <p:spPr>
            <a:xfrm>
              <a:off x="1920275" y="44625"/>
              <a:ext cx="4981896" cy="2738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6"/>
            <p:cNvSpPr txBox="1"/>
            <p:nvPr/>
          </p:nvSpPr>
          <p:spPr>
            <a:xfrm>
              <a:off x="3251853" y="2325600"/>
              <a:ext cx="24879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pt-BR" sz="27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rPr>
                <a:t>Manteiga</a:t>
              </a:r>
              <a:endParaRPr b="0" i="0" sz="27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pic>
        <p:nvPicPr>
          <p:cNvPr id="206" name="Google Shape;2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7"/>
          <p:cNvGrpSpPr/>
          <p:nvPr/>
        </p:nvGrpSpPr>
        <p:grpSpPr>
          <a:xfrm>
            <a:off x="714962" y="1139632"/>
            <a:ext cx="2703323" cy="2601075"/>
            <a:chOff x="2996201" y="93976"/>
            <a:chExt cx="3117300" cy="3117300"/>
          </a:xfrm>
        </p:grpSpPr>
        <p:pic>
          <p:nvPicPr>
            <p:cNvPr descr="http://assets.angeloni.com.br/files/images/6/07/DA/3126795_1_A.jpg" id="214" name="Google Shape;21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96201" y="93976"/>
              <a:ext cx="3117300" cy="311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7"/>
            <p:cNvSpPr/>
            <p:nvPr/>
          </p:nvSpPr>
          <p:spPr>
            <a:xfrm>
              <a:off x="3982600" y="468297"/>
              <a:ext cx="1525500" cy="513000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dietaja.uol.com.br/wp-content/uploads/2013/05/sal.jpg" id="223" name="Google Shape;223;p18"/>
          <p:cNvPicPr preferRelativeResize="0"/>
          <p:nvPr/>
        </p:nvPicPr>
        <p:blipFill rotWithShape="1">
          <a:blip r:embed="rId3">
            <a:alphaModFix/>
          </a:blip>
          <a:srcRect b="17273" l="26616" r="0" t="0"/>
          <a:stretch/>
        </p:blipFill>
        <p:spPr>
          <a:xfrm>
            <a:off x="995308" y="1710924"/>
            <a:ext cx="2505787" cy="187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/>
          <p:nvPr/>
        </p:nvSpPr>
        <p:spPr>
          <a:xfrm>
            <a:off x="522453" y="590562"/>
            <a:ext cx="8099100" cy="3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sng" cap="none" strike="noStrike">
                <a:solidFill>
                  <a:srgbClr val="E61C8C"/>
                </a:solidFill>
                <a:latin typeface="Calibri"/>
                <a:ea typeface="Calibri"/>
                <a:cs typeface="Calibri"/>
                <a:sym typeface="Calibri"/>
              </a:rPr>
              <a:t>Alimento</a:t>
            </a:r>
            <a:r>
              <a:rPr b="0" i="0" lang="pt-BR" sz="2400" u="none" cap="none" strike="noStrike">
                <a:solidFill>
                  <a:srgbClr val="E61C8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toda substância ou mistura de substâncias, no estado sólido, líquido, pastoso ou qualquer outra forma adequada, destinadas a fornecer ao organismo humano os elementos normais à sua formação, manutenção e desenvolvimento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sng" cap="none" strike="noStrike">
                <a:solidFill>
                  <a:srgbClr val="E61C8C"/>
                </a:solidFill>
                <a:latin typeface="Calibri"/>
                <a:ea typeface="Calibri"/>
                <a:cs typeface="Calibri"/>
                <a:sym typeface="Calibri"/>
              </a:rPr>
              <a:t>Processamento de alimentos</a:t>
            </a:r>
            <a:r>
              <a:rPr b="0" i="0" lang="pt-BR" sz="2400" u="none" cap="none" strike="noStrike">
                <a:solidFill>
                  <a:srgbClr val="E61C8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uma série de processos físicos, químicos e biológicos empregados para converter alimentos </a:t>
            </a:r>
            <a:r>
              <a:rPr b="0" i="1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natura</a:t>
            </a: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 alimentos ou produtos alimentícios estocáveis e que facilitam ou dispensam a preparação culinária prévia ao consumo de alimentos.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plaquinhas abcd"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602" y="2933453"/>
            <a:ext cx="2388276" cy="14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1263900" y="10590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Atividade 2.4:</a:t>
            </a:r>
            <a:br>
              <a:rPr b="1" lang="pt-BR" sz="3400">
                <a:solidFill>
                  <a:srgbClr val="44546A"/>
                </a:solidFill>
              </a:rPr>
            </a:br>
            <a:r>
              <a:rPr b="1" lang="pt-BR" sz="3400">
                <a:solidFill>
                  <a:srgbClr val="44546A"/>
                </a:solidFill>
              </a:rPr>
              <a:t>Classificando os alimentos segundo o grau de processamento</a:t>
            </a:r>
            <a:endParaRPr b="1" sz="34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/>
          <p:nvPr/>
        </p:nvSpPr>
        <p:spPr>
          <a:xfrm>
            <a:off x="1638963" y="2554025"/>
            <a:ext cx="2638500" cy="1861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3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Leitura da página 38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Processados</a:t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4445519" y="2554025"/>
            <a:ext cx="26385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4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Leitura da página 41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Ultraprocessados</a:t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4445519" y="514531"/>
            <a:ext cx="2638500" cy="186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2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Leitura da página 34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 culinários</a:t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1638963" y="514531"/>
            <a:ext cx="2638500" cy="1861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1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Leitura da página 29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natura </a:t>
            </a:r>
            <a:r>
              <a:rPr b="1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minimamente processado</a:t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916" y="743623"/>
            <a:ext cx="7160819" cy="365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/>
        </p:nvSpPr>
        <p:spPr>
          <a:xfrm>
            <a:off x="185900" y="4224500"/>
            <a:ext cx="82596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https://www.youtube.com/watch?v=MjViJUczbM8&amp;list=PLaS1ddLFkyk-ObbBv4eWkHIhc5B49a9Sw&amp;index=3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2" title="Alimentação in natura - Minimamente processados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4465" y="704920"/>
            <a:ext cx="5935069" cy="350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3" title="Alimentos processados- óleo, gorduras, sal e açúcar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910" y="695965"/>
            <a:ext cx="5926179" cy="333347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152400" y="4134163"/>
            <a:ext cx="83130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https://www.youtube.com/watch?v=5zH6VZd_SZs&amp;list=PLaS1ddLFkyk-ObbBv4eWkHIhc5B49a9Sw&amp;index=10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4" title="Alimentos ultraprocessados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2116" y="746747"/>
            <a:ext cx="5939766" cy="348533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 txBox="1"/>
          <p:nvPr/>
        </p:nvSpPr>
        <p:spPr>
          <a:xfrm>
            <a:off x="152400" y="4232075"/>
            <a:ext cx="82530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https://www.youtube.com/watch?v=36F0fwY3VCk&amp;list=PLaS1ddLFkyk-ObbBv4eWkHIhc5B49a9Sw&amp;index=2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e6742248a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e6742248aa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282" name="Google Shape;282;ge6742248aa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283" name="Google Shape;283;ge6742248aa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284" name="Google Shape;284;ge6742248aa_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285" name="Google Shape;285;ge6742248aa_0_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e6742248aa_0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287" name="Google Shape;287;ge6742248aa_0_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288" name="Google Shape;288;ge6742248aa_0_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e6742248aa_0_6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Agradecimentos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4125350" y="1394498"/>
            <a:ext cx="41943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Como você classificaria esses alimentos?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>
            <a:off x="128920" y="11"/>
            <a:ext cx="2679365" cy="4516107"/>
            <a:chOff x="15600" y="-497350"/>
            <a:chExt cx="3149600" cy="6405825"/>
          </a:xfrm>
        </p:grpSpPr>
        <p:pic>
          <p:nvPicPr>
            <p:cNvPr id="86" name="Google Shape;8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225" y="1612525"/>
              <a:ext cx="3122975" cy="21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950" y="3722400"/>
              <a:ext cx="3122975" cy="21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00" y="-497350"/>
              <a:ext cx="3122975" cy="2186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00" y="804863"/>
            <a:ext cx="6629400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5"/>
          <p:cNvGrpSpPr/>
          <p:nvPr/>
        </p:nvGrpSpPr>
        <p:grpSpPr>
          <a:xfrm>
            <a:off x="408974" y="805059"/>
            <a:ext cx="3638075" cy="2946925"/>
            <a:chOff x="2555776" y="26776"/>
            <a:chExt cx="4032448" cy="3546240"/>
          </a:xfrm>
        </p:grpSpPr>
        <p:pic>
          <p:nvPicPr>
            <p:cNvPr descr="http://www.leiteaviva.com.br/site2014/wp-content/uploads/2012/06/leite1.png" id="103" name="Google Shape;103;p5"/>
            <p:cNvPicPr preferRelativeResize="0"/>
            <p:nvPr/>
          </p:nvPicPr>
          <p:blipFill rotWithShape="1">
            <a:blip r:embed="rId3">
              <a:alphaModFix/>
            </a:blip>
            <a:srcRect b="0" l="43145" r="0" t="0"/>
            <a:stretch/>
          </p:blipFill>
          <p:spPr>
            <a:xfrm>
              <a:off x="2555776" y="26776"/>
              <a:ext cx="4032448" cy="3546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5"/>
            <p:cNvSpPr/>
            <p:nvPr/>
          </p:nvSpPr>
          <p:spPr>
            <a:xfrm>
              <a:off x="2915816" y="1628800"/>
              <a:ext cx="2376264" cy="576064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" name="Google Shape;10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6"/>
          <p:cNvGrpSpPr/>
          <p:nvPr/>
        </p:nvGrpSpPr>
        <p:grpSpPr>
          <a:xfrm>
            <a:off x="128610" y="1139064"/>
            <a:ext cx="3821837" cy="2547891"/>
            <a:chOff x="2123728" y="44624"/>
            <a:chExt cx="5095782" cy="3397188"/>
          </a:xfrm>
        </p:grpSpPr>
        <p:pic>
          <p:nvPicPr>
            <p:cNvPr descr="http://dicassobresaude.com/wp-content/uploads/2013/11/acucar-capa.jpg" id="113" name="Google Shape;11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23728" y="44624"/>
              <a:ext cx="5095782" cy="3397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6"/>
            <p:cNvSpPr txBox="1"/>
            <p:nvPr/>
          </p:nvSpPr>
          <p:spPr>
            <a:xfrm>
              <a:off x="3676800" y="2267650"/>
              <a:ext cx="1957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pt-BR" sz="18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Açúcar mascavo</a:t>
              </a:r>
              <a:endParaRPr b="1" i="0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ytimg.com/vi/Vrbfyax_T6s/hqdefault.jpg"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022" y="1213339"/>
            <a:ext cx="3296900" cy="2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upermemo.com.br/wp-content/uploads/2014/04/oily_fish_box.jpg" id="130" name="Google Shape;130;p8"/>
          <p:cNvPicPr preferRelativeResize="0"/>
          <p:nvPr/>
        </p:nvPicPr>
        <p:blipFill rotWithShape="1">
          <a:blip r:embed="rId3">
            <a:alphaModFix/>
          </a:blip>
          <a:srcRect b="4667" l="0" r="0" t="4847"/>
          <a:stretch/>
        </p:blipFill>
        <p:spPr>
          <a:xfrm>
            <a:off x="174117" y="1347382"/>
            <a:ext cx="3738884" cy="239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eceitasecia.com.br/wp-content/uploads/2015/08/pao-frances-receitas-e-cia.jpg"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722" y="1172165"/>
            <a:ext cx="3621284" cy="256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4125" y="1175200"/>
            <a:ext cx="5239874" cy="27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2020-03-05T19:27:50Z</dcterms:created>
  <dc:creator>Daiany França Saldanha</dc:creator>
</cp:coreProperties>
</file>