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Lobster"/>
      <p:regular r:id="rId30"/>
    </p:embeddedFont>
    <p:embeddedFont>
      <p:font typeface="Courgette"/>
      <p:regular r:id="rId31"/>
    </p:embeddedFont>
    <p:embeddedFont>
      <p:font typeface="Libre Franklin Thin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6" roundtripDataSignature="AMtx7mhirEIAKKccwEobUOoWTdosvleK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8003875-A3FF-4046-BE1A-33A4941EC6E1}">
  <a:tblStyle styleId="{68003875-A3FF-4046-BE1A-33A4941EC6E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ourgette-regular.fntdata"/><Relationship Id="rId30" Type="http://schemas.openxmlformats.org/officeDocument/2006/relationships/font" Target="fonts/Lobster-regular.fntdata"/><Relationship Id="rId11" Type="http://schemas.openxmlformats.org/officeDocument/2006/relationships/slide" Target="slides/slide5.xml"/><Relationship Id="rId33" Type="http://schemas.openxmlformats.org/officeDocument/2006/relationships/font" Target="fonts/LibreFranklinThin-bold.fntdata"/><Relationship Id="rId10" Type="http://schemas.openxmlformats.org/officeDocument/2006/relationships/slide" Target="slides/slide4.xml"/><Relationship Id="rId32" Type="http://schemas.openxmlformats.org/officeDocument/2006/relationships/font" Target="fonts/LibreFranklinThin-regular.fntdata"/><Relationship Id="rId13" Type="http://schemas.openxmlformats.org/officeDocument/2006/relationships/slide" Target="slides/slide7.xml"/><Relationship Id="rId35" Type="http://schemas.openxmlformats.org/officeDocument/2006/relationships/font" Target="fonts/LibreFranklinThin-boldItalic.fntdata"/><Relationship Id="rId12" Type="http://schemas.openxmlformats.org/officeDocument/2006/relationships/slide" Target="slides/slide6.xml"/><Relationship Id="rId34" Type="http://schemas.openxmlformats.org/officeDocument/2006/relationships/font" Target="fonts/LibreFranklinThin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Os grupos dos alimentos, segundo Guia Alimentar, correspondem a </a:t>
            </a:r>
            <a:r>
              <a:rPr b="1" i="1" lang="pt-BR"/>
              <a:t>conjuntos de alimentos que possuem uso culinário e perfil nutricional semelhantes.</a:t>
            </a:r>
            <a:r>
              <a:rPr lang="pt-BR"/>
              <a:t> Para cada um deles, foram relacionados, no Guia Alimentar, os alimentos que dele fazem parte, variedades existentes, usos culinários principais, sugestões de formas de preparo e propriedades nutricionais.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Apresentar cada grupo de alimentos (slides a seguir) de acordo com o Guia Alimentar, a partir da página 66 até 88.</a:t>
            </a:r>
            <a:endParaRPr/>
          </a:p>
        </p:txBody>
      </p:sp>
      <p:sp>
        <p:nvSpPr>
          <p:cNvPr id="195" name="Google Shape;19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Além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lentilhas/ ervilhas/ variedade de feijões/ lentilha grão de bico/ aumenta aporte de nutrientes e novos sabores e diversidade para alimentação</a:t>
            </a:r>
            <a:r>
              <a:rPr lang="pt-BR"/>
              <a:t>. 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</a:t>
            </a:r>
            <a:r>
              <a:rPr lang="pt-BR"/>
              <a:t>é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 da própria diversidade do grupo, o feijão tem inúmeras preparações tutu, feijão tropeiro, feijoada, caldo, sopa de feijão, acarajé.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Este g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rupo de alimentos pode ser usado em saladas. Lembrar d</a:t>
            </a:r>
            <a:r>
              <a:rPr lang="pt-BR"/>
              <a:t>a moderação no uso de óleo e sal.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 (Página 66 do Guia alimentar)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Arroz, milho (farinha e grão), trigo (grão, farinha, </a:t>
            </a:r>
            <a:r>
              <a:rPr lang="pt-BR"/>
              <a:t>pães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macarrão), aveia e centeio/ arroz com legumes, ovos, carnes, RISOTO, ARROZ A GREGA, MARIA ISABEL, GALINHADA, COM PEQUI,  uso de sal e óleo, MILHO espiga cozida, cremes e sopas, ainda para quitutes mingau, pamonha,  e em farinha cuscuz, angu, polenta, pirão, bolo/ Trigo – predomina a farinha mas t</a:t>
            </a:r>
            <a:r>
              <a:rPr lang="pt-BR"/>
              <a:t>ambém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usa como triguilho em tabule, vai nas tortas e bolos, massa caseira de macarrão processado</a:t>
            </a:r>
            <a:r>
              <a:rPr lang="pt-BR"/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Versões menos processadas desses alimentos devem ser preferidas, como o arroz integral e a farinha de trigo integral.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 (Página 68 do Guia alimentar)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6" name="Google Shape;22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Este grupo inclui a mandioca, também conhecida como macaxeira ou aipim, batata ou batata-inglesa, batata-doce, batata-baroa ou mandioquinha, cará e inhame. Raízes e tubérculos são alimentos muito versáteis, com diversas opções de </a:t>
            </a:r>
            <a:r>
              <a:rPr lang="pt-BR"/>
              <a:t>preparo</a:t>
            </a:r>
            <a:r>
              <a:rPr lang="pt-BR"/>
              <a:t>: c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ozidos, assados, refogados, ensopados, na forma de </a:t>
            </a:r>
            <a:r>
              <a:rPr lang="pt-BR"/>
              <a:t>purês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Mandioca – polvilho faz tapioca e </a:t>
            </a:r>
            <a:r>
              <a:rPr lang="pt-BR"/>
              <a:t>pão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queijo, bolos, f</a:t>
            </a:r>
            <a:r>
              <a:rPr lang="pt-BR"/>
              <a:t>arofa.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 (Página 71 do Guia alimentar)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1" name="Google Shape;241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A variedade de legumes e verduras no Brasil é imensa. O preço e sabor, bem com seus nutrientes podem variar de acordo com a safra. São </a:t>
            </a:r>
            <a:r>
              <a:rPr lang="pt-BR"/>
              <a:t>diversas</a:t>
            </a:r>
            <a:r>
              <a:rPr lang="pt-BR"/>
              <a:t> as suas </a:t>
            </a:r>
            <a:r>
              <a:rPr lang="pt-BR"/>
              <a:t>preparações</a:t>
            </a:r>
            <a:r>
              <a:rPr lang="pt-BR"/>
              <a:t>: e</a:t>
            </a:r>
            <a:r>
              <a:rPr b="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m saladas, em preparações quentes,sopas, recheados e </a:t>
            </a:r>
            <a:r>
              <a:rPr lang="pt-BR"/>
              <a:t>purês. Modos de cocção diversos: </a:t>
            </a:r>
            <a:r>
              <a:rPr b="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cozido, vapor, salteado, cru</a:t>
            </a:r>
            <a:r>
              <a:rPr lang="pt-BR"/>
              <a:t>. </a:t>
            </a:r>
            <a:r>
              <a:rPr b="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t-BR"/>
              <a:t> diferentes formas de apresentações. Além de ricos em</a:t>
            </a:r>
            <a:r>
              <a:rPr b="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 FIBRAS</a:t>
            </a:r>
            <a:r>
              <a:rPr lang="pt-BR"/>
              <a:t> e </a:t>
            </a:r>
            <a:r>
              <a:rPr b="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muitos nutrientes</a:t>
            </a:r>
            <a:r>
              <a:rPr lang="pt-BR"/>
              <a:t> e </a:t>
            </a:r>
            <a:r>
              <a:rPr lang="pt-BR"/>
              <a:t>antioxidantes (fator de proteção a alguns tipos de câncer, por exemplo), </a:t>
            </a:r>
            <a:r>
              <a:rPr lang="pt-BR"/>
              <a:t>além de </a:t>
            </a:r>
            <a:r>
              <a:rPr b="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quantidade relativamente pequena de calorias</a:t>
            </a:r>
            <a:r>
              <a:rPr lang="pt-BR"/>
              <a:t>. Importante que seja feita a higienização correta.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 (Página 73 do Guia alimentar)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6" name="Google Shape;25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O preço e sabor, bem com seus nutrientes também podem variar de acordo com a safra. A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companham café, almoço e jantar como sobremesa, </a:t>
            </a:r>
            <a:r>
              <a:rPr lang="pt-BR"/>
              <a:t>e também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podem estar nas pequenas refeições secas ou desidratadas, higienização se consumido com casca</a:t>
            </a:r>
            <a:r>
              <a:rPr lang="pt-BR"/>
              <a:t>.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Fontes de FIBRAS, vitaminas e minerais, compostos que previnem doenças (an</a:t>
            </a:r>
            <a:r>
              <a:rPr lang="pt-BR"/>
              <a:t>tioxidantes). Preferir o consumo da fruta em detrimento do suco, que perde alguns nutrientes, possui menos fibras e tem menor poder de saciedade. Cuidado com os “sucos” i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ndustrializado (feitos de extrato de frutas e açúcar e concentrados de uva e </a:t>
            </a:r>
            <a:r>
              <a:rPr lang="pt-BR"/>
              <a:t>maçã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 a base de açúcar) e adoçantes artificiais e preservantes,</a:t>
            </a:r>
            <a:r>
              <a:rPr lang="pt-BR"/>
              <a:t> 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aromatizantes, aditivos. Evitá-los.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/>
              <a:t> (Página 76 do Guia alimentar)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Exemplos: castanhas de caju, Baru, nozes, </a:t>
            </a:r>
            <a:r>
              <a:rPr lang="pt-BR"/>
              <a:t>amêndoas</a:t>
            </a:r>
            <a:r>
              <a:rPr lang="pt-BR"/>
              <a:t>, amendoim. Usados individualmente em pequenas refeições ou compondo diversas preparações, como: s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aladas, tortas, molhos, farofas, paçocas, adição a salada de fruta</a:t>
            </a:r>
            <a:r>
              <a:rPr lang="pt-BR"/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Todas os alimentos que integram este grupo são ricos em minerais, vitaminas, fibras e gorduras saudáveis (gorduras insaturadas) e, como frutas e legumes e verduras, contêm compostos antioxidantes que previnem várias doenças.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/>
              <a:t> (Página 78 do Guia alimentar)</a:t>
            </a:r>
            <a:endParaRPr/>
          </a:p>
        </p:txBody>
      </p:sp>
      <p:sp>
        <p:nvSpPr>
          <p:cNvPr id="286" name="Google Shape;286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Este grupo inclui alimentos minimamente processados, como leite de vaca, coalhadas e iogurtes naturais; e alimentos processados, como queijos. Consumidos puros ou 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 de diversas preparações </a:t>
            </a:r>
            <a:r>
              <a:rPr lang="pt-BR"/>
              <a:t>culinárias:  cremes, tortas e bolos e outras preparações culinárias doces ou salgadas.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Cuidado: 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BEBIDA </a:t>
            </a:r>
            <a:r>
              <a:rPr lang="pt-BR"/>
              <a:t>LÁCTEA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iogurtes </a:t>
            </a:r>
            <a:r>
              <a:rPr lang="pt-BR"/>
              <a:t>adoçados são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ultraprocessados. Evitá-los.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/>
              <a:t> (Página 79 do Guia alimentar)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A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gregam </a:t>
            </a:r>
            <a:r>
              <a:rPr lang="pt-BR"/>
              <a:t>grande sabor as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refeiç</a:t>
            </a:r>
            <a:r>
              <a:rPr lang="pt-BR"/>
              <a:t>ões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CARNES VERMELHAS- </a:t>
            </a:r>
            <a:r>
              <a:rPr lang="pt-BR"/>
              <a:t>A forma de preparo mais indicada para cortes com maior quantidade de gordura é assar, grelhar ou refogar; enquanto cortes com menos gordura podem ser utilizados no preparo de ensopados.  Cuidado com consumo excessivo: há evidências convincentes de que o consumo excessivo de carnes vermelhas pode aumentar o risco de câncer de intestino. 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AVES – galinhada goiana, mineira, pato no tucupi, com mais gordura coxa e sobrecoxa e asas – assadas e grelhadas e carne mais magra peito  cozido ou ensopado</a:t>
            </a:r>
            <a:r>
              <a:rPr lang="pt-BR"/>
              <a:t>. O que as faz diferentes de carnes vermelhas é que a gordura das aves está concentrada na pele. Neste sentido, recomenda-se que as carnes de aves sejam consumidas sem a pele. 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pt-BR"/>
              <a:t>ESCADOS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sal e doce, crustáceos, moluscos (polvo, lula, ostra marisco), peixe é mais consumido</a:t>
            </a:r>
            <a:r>
              <a:rPr lang="pt-BR"/>
              <a:t> no Brasil por ser mais barato que outros frutos do mar. OVOS - Diferentemente de peixes, os ovos, em especial de galinha, são alimentos acessíveis e relativamente baratos no Brasil. São extremamente versáteis,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/>
              <a:t>(Página 81 do Guia alimentar)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/>
              <a:t>(Página 81 do Guia alimentar)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Combinar alimentos para criar alternativas de refeições saudáveis e saborosas, considerando seu grupo (alimentos que possuem uso culinário e perfil nutricional semelhantes).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4" name="Google Shape;34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b87663999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Distribuir um conjunto de tarjetas com os grupos de alimentos para cada grupo e o</a:t>
            </a:r>
            <a:r>
              <a:rPr lang="pt-BR"/>
              <a:t>rientar os grupos a categorizar os alimentos listados no cardápio, de acordo com os grupos de alimentos.</a:t>
            </a:r>
            <a:endParaRPr/>
          </a:p>
        </p:txBody>
      </p:sp>
      <p:sp>
        <p:nvSpPr>
          <p:cNvPr id="355" name="Google Shape;355;gb87663999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b876639999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b876639999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Orientar que os relatores de cada grupo façam a apresentação do cardápio identificado. Esse momento é para tirar dúvidas e estimular os participantes a</a:t>
            </a:r>
            <a:r>
              <a:rPr b="1" lang="pt-BR"/>
              <a:t> pensarem opções alternativas alinhadas com a proposta do Guia Alimentar.</a:t>
            </a:r>
            <a:r>
              <a:rPr lang="pt-BR"/>
              <a:t> É essencial que esse debate seja feito à luz das condições existentes naquela comunidade, sem julgamentos e críticas por parte da equipe em relação ao modo como são feitas as escolhas das refeições.</a:t>
            </a:r>
            <a:endParaRPr/>
          </a:p>
        </p:txBody>
      </p:sp>
      <p:sp>
        <p:nvSpPr>
          <p:cNvPr id="368" name="Google Shape;368;gb876639999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e5521043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e5521043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Reforçar que devem listar o que observam na prática, não o que julgam correto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Distribuir tarjetas </a:t>
            </a:r>
            <a:r>
              <a:rPr lang="pt-BR"/>
              <a:t>com a classificação dos alimentos,</a:t>
            </a:r>
            <a:r>
              <a:rPr lang="pt-BR"/>
              <a:t> para cada grupo, para que eles possam categorizar cada alimento colocado no cardápio. </a:t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Recomendações do Guia Alimentar focam em saber escolher e combinar os alimentos (incluindo os diferentes grupos alimentares nas refeições) no lugar de contar calorias.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Para uma alimentação saudável, o Guia recomenda: “Quatro recomendações e uma regra de ouro” (Guia Alimentar páginas 49 e 50).</a:t>
            </a:r>
            <a:endParaRPr/>
          </a:p>
        </p:txBody>
      </p:sp>
      <p:sp>
        <p:nvSpPr>
          <p:cNvPr id="131" name="Google Shape;13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Reforçar que essas combinações de alimentos levam em conta a cultura local, os alimentos produzidos localmente, sabor, significado social e cultural da alimentação e que possuem um mix de nutrientes ou uma combinação de alimentos que por sua natureza DIVERSIFICADA traz ou cobre um conjunto de nutrientes que são necessários ao ser humano.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Porém, como visto na atividade de cartografia, dados mais recentes continuam apontando queda na aquisição de alimentos do grupo dos cereais, leguminosas e oleaginosas (incluem o arroz  feijão).  (fonte:https://biblioteca.ibge.gov.br/visualizacao/livros/liv101670.pdf)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São exemplos de refeições realizadas por</a:t>
            </a:r>
            <a:r>
              <a:rPr b="1" lang="pt-BR"/>
              <a:t> brasileiros baseadas em alimentos in natura e minimamente processados</a:t>
            </a:r>
            <a:r>
              <a:rPr lang="pt-BR"/>
              <a:t>, imagens do Guia Alimentar.</a:t>
            </a:r>
            <a:endParaRPr/>
          </a:p>
        </p:txBody>
      </p:sp>
      <p:sp>
        <p:nvSpPr>
          <p:cNvPr id="167" name="Google Shape;16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735e4b3e8e_0_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g735e4b3e8e_0_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g735e4b3e8e_0_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7" name="Google Shape;17;g735e4b3e8e_0_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g735e4b3e8e_0_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g735e4b3e8e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200" y="4625700"/>
            <a:ext cx="1014525" cy="4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g735e4b3e8e_0_4"/>
          <p:cNvSpPr txBox="1"/>
          <p:nvPr/>
        </p:nvSpPr>
        <p:spPr>
          <a:xfrm>
            <a:off x="2400775" y="4694200"/>
            <a:ext cx="6261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Promoção da Saúde na Linha de Cuidado para Sobrepeso e Obesidade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g735e4b3e8e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43425" y="97325"/>
            <a:ext cx="673950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g735e4b3e8e_0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7950" y="105650"/>
            <a:ext cx="627750" cy="6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g735e4b3e8e_0_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13100" y="119800"/>
            <a:ext cx="723525" cy="6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35e4b3e8e_0_4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g735e4b3e8e_0_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g735e4b3e8e_0_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35e4b3e8e_0_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735e4b3e8e_0_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g735e4b3e8e_0_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735e4b3e8e_0_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g735e4b3e8e_0_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g735e4b3e8e_0_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735e4b3e8e_0_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g735e4b3e8e_0_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g735e4b3e8e_0_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g735e4b3e8e_0_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735e4b3e8e_0_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g735e4b3e8e_0_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735e4b3e8e_0_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Google Shape;41;g735e4b3e8e_0_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g735e4b3e8e_0_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735e4b3e8e_0_3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g735e4b3e8e_0_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735e4b3e8e_0_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735e4b3e8e_0_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g735e4b3e8e_0_3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g735e4b3e8e_0_3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g735e4b3e8e_0_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735e4b3e8e_0_4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4" name="Google Shape;54;g735e4b3e8e_0_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735e4b3e8e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735e4b3e8e_0_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735e4b3e8e_0_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png"/><Relationship Id="rId10" Type="http://schemas.openxmlformats.org/officeDocument/2006/relationships/image" Target="../media/image45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5" Type="http://schemas.openxmlformats.org/officeDocument/2006/relationships/image" Target="../media/image47.png"/><Relationship Id="rId6" Type="http://schemas.openxmlformats.org/officeDocument/2006/relationships/image" Target="../media/image44.png"/><Relationship Id="rId7" Type="http://schemas.openxmlformats.org/officeDocument/2006/relationships/image" Target="../media/image59.png"/><Relationship Id="rId8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jpg"/><Relationship Id="rId4" Type="http://schemas.openxmlformats.org/officeDocument/2006/relationships/image" Target="../media/image42.jpg"/><Relationship Id="rId5" Type="http://schemas.openxmlformats.org/officeDocument/2006/relationships/image" Target="../media/image50.jpg"/><Relationship Id="rId6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jpg"/><Relationship Id="rId4" Type="http://schemas.openxmlformats.org/officeDocument/2006/relationships/image" Target="../media/image49.jpg"/><Relationship Id="rId5" Type="http://schemas.openxmlformats.org/officeDocument/2006/relationships/image" Target="../media/image48.jpg"/><Relationship Id="rId6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8.jpg"/><Relationship Id="rId6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jpg"/><Relationship Id="rId4" Type="http://schemas.openxmlformats.org/officeDocument/2006/relationships/image" Target="../media/image61.jpg"/><Relationship Id="rId5" Type="http://schemas.openxmlformats.org/officeDocument/2006/relationships/image" Target="../media/image63.jpg"/><Relationship Id="rId6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jpg"/><Relationship Id="rId4" Type="http://schemas.openxmlformats.org/officeDocument/2006/relationships/image" Target="../media/image64.jpg"/><Relationship Id="rId5" Type="http://schemas.openxmlformats.org/officeDocument/2006/relationships/image" Target="../media/image71.jpg"/><Relationship Id="rId6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jpg"/><Relationship Id="rId4" Type="http://schemas.openxmlformats.org/officeDocument/2006/relationships/image" Target="../media/image70.jpg"/><Relationship Id="rId5" Type="http://schemas.openxmlformats.org/officeDocument/2006/relationships/image" Target="../media/image62.jpg"/><Relationship Id="rId6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5.jpg"/><Relationship Id="rId4" Type="http://schemas.openxmlformats.org/officeDocument/2006/relationships/image" Target="../media/image69.jpg"/><Relationship Id="rId5" Type="http://schemas.openxmlformats.org/officeDocument/2006/relationships/image" Target="../media/image68.jpg"/><Relationship Id="rId6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5.jpg"/><Relationship Id="rId4" Type="http://schemas.openxmlformats.org/officeDocument/2006/relationships/image" Target="../media/image74.jpg"/><Relationship Id="rId5" Type="http://schemas.openxmlformats.org/officeDocument/2006/relationships/image" Target="../media/image82.jpg"/><Relationship Id="rId6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jpg"/><Relationship Id="rId4" Type="http://schemas.openxmlformats.org/officeDocument/2006/relationships/image" Target="../media/image76.jpg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7.png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Relationship Id="rId4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9.png"/><Relationship Id="rId10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3.png"/><Relationship Id="rId4" Type="http://schemas.openxmlformats.org/officeDocument/2006/relationships/image" Target="../media/image78.png"/><Relationship Id="rId9" Type="http://schemas.openxmlformats.org/officeDocument/2006/relationships/image" Target="../media/image84.png"/><Relationship Id="rId5" Type="http://schemas.openxmlformats.org/officeDocument/2006/relationships/image" Target="../media/image81.png"/><Relationship Id="rId6" Type="http://schemas.openxmlformats.org/officeDocument/2006/relationships/image" Target="../media/image83.png"/><Relationship Id="rId7" Type="http://schemas.openxmlformats.org/officeDocument/2006/relationships/image" Target="../media/image80.png"/><Relationship Id="rId8" Type="http://schemas.openxmlformats.org/officeDocument/2006/relationships/image" Target="../media/image8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6.jp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24.png"/><Relationship Id="rId13" Type="http://schemas.openxmlformats.org/officeDocument/2006/relationships/image" Target="../media/image29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image" Target="../media/image23.png"/><Relationship Id="rId15" Type="http://schemas.openxmlformats.org/officeDocument/2006/relationships/image" Target="../media/image38.png"/><Relationship Id="rId14" Type="http://schemas.openxmlformats.org/officeDocument/2006/relationships/image" Target="../media/image39.png"/><Relationship Id="rId17" Type="http://schemas.openxmlformats.org/officeDocument/2006/relationships/image" Target="../media/image40.png"/><Relationship Id="rId16" Type="http://schemas.openxmlformats.org/officeDocument/2006/relationships/image" Target="../media/image37.png"/><Relationship Id="rId5" Type="http://schemas.openxmlformats.org/officeDocument/2006/relationships/image" Target="../media/image26.png"/><Relationship Id="rId19" Type="http://schemas.openxmlformats.org/officeDocument/2006/relationships/image" Target="../media/image11.png"/><Relationship Id="rId6" Type="http://schemas.openxmlformats.org/officeDocument/2006/relationships/image" Target="../media/image21.png"/><Relationship Id="rId18" Type="http://schemas.openxmlformats.org/officeDocument/2006/relationships/image" Target="../media/image36.png"/><Relationship Id="rId7" Type="http://schemas.openxmlformats.org/officeDocument/2006/relationships/image" Target="../media/image33.png"/><Relationship Id="rId8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"/>
          <p:cNvPicPr preferRelativeResize="0"/>
          <p:nvPr/>
        </p:nvPicPr>
        <p:blipFill rotWithShape="1">
          <a:blip r:embed="rId3">
            <a:alphaModFix/>
          </a:blip>
          <a:srcRect b="40709" l="57525" r="33457" t="49362"/>
          <a:stretch/>
        </p:blipFill>
        <p:spPr>
          <a:xfrm>
            <a:off x="6375951" y="3415613"/>
            <a:ext cx="899491" cy="58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4">
            <a:alphaModFix/>
          </a:blip>
          <a:srcRect b="0" l="16770" r="0" t="0"/>
          <a:stretch/>
        </p:blipFill>
        <p:spPr>
          <a:xfrm>
            <a:off x="715681" y="3287905"/>
            <a:ext cx="5366849" cy="7490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gepaf usp" id="67" name="Google Shape;6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57421" y="3378316"/>
            <a:ext cx="970899" cy="74903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"/>
          <p:cNvSpPr txBox="1"/>
          <p:nvPr/>
        </p:nvSpPr>
        <p:spPr>
          <a:xfrm>
            <a:off x="1164000" y="817825"/>
            <a:ext cx="6921000" cy="25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3400">
                <a:solidFill>
                  <a:srgbClr val="44546A"/>
                </a:solidFill>
              </a:rPr>
              <a:t>Oficina de Promoção da Alimentação Adequada e Saudável e da Atividade Física e Práticas Corporais</a:t>
            </a:r>
            <a:endParaRPr b="1" sz="3400">
              <a:solidFill>
                <a:srgbClr val="44546A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36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0"/>
          <p:cNvGrpSpPr/>
          <p:nvPr/>
        </p:nvGrpSpPr>
        <p:grpSpPr>
          <a:xfrm>
            <a:off x="13447" y="1707150"/>
            <a:ext cx="9116982" cy="2788928"/>
            <a:chOff x="0" y="3069773"/>
            <a:chExt cx="9122455" cy="2956252"/>
          </a:xfrm>
        </p:grpSpPr>
        <p:pic>
          <p:nvPicPr>
            <p:cNvPr id="198" name="Google Shape;198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3077932"/>
              <a:ext cx="906236" cy="2948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93120" y="3077934"/>
              <a:ext cx="966588" cy="2948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0184" y="3069773"/>
              <a:ext cx="1027103" cy="2947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5400000">
              <a:off x="899268" y="4105953"/>
              <a:ext cx="2947562" cy="891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5400000">
              <a:off x="4892472" y="4105953"/>
              <a:ext cx="2947562" cy="891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812943" y="3077932"/>
              <a:ext cx="1073829" cy="2948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813644" y="3077934"/>
              <a:ext cx="1159329" cy="2948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1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981228" y="3077931"/>
              <a:ext cx="1141227" cy="2948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1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859023" y="3077934"/>
              <a:ext cx="1062779" cy="29480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" name="Google Shape;207;p10"/>
          <p:cNvSpPr txBox="1"/>
          <p:nvPr/>
        </p:nvSpPr>
        <p:spPr>
          <a:xfrm>
            <a:off x="0" y="119277"/>
            <a:ext cx="7337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 alimentação dos brasileiros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566125" y="771326"/>
            <a:ext cx="7782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pt-BR" sz="1800">
                <a:solidFill>
                  <a:srgbClr val="42719B"/>
                </a:solidFill>
                <a:latin typeface="Calibri"/>
                <a:ea typeface="Calibri"/>
                <a:cs typeface="Calibri"/>
                <a:sym typeface="Calibri"/>
              </a:rPr>
              <a:t>Grupos dos alimentos segundo GUIA ALIMENTAR </a:t>
            </a:r>
            <a:endParaRPr b="1" i="1" sz="1800">
              <a:solidFill>
                <a:srgbClr val="4271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Junção de alimentos que possuem </a:t>
            </a:r>
            <a:r>
              <a:rPr b="1" i="0" lang="pt-BR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uso culinário</a:t>
            </a:r>
            <a:r>
              <a:rPr b="1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b="1" i="0" lang="pt-BR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perfil nutricional semelhantes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1778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Grupo dos feijões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1"/>
          <p:cNvGrpSpPr/>
          <p:nvPr/>
        </p:nvGrpSpPr>
        <p:grpSpPr>
          <a:xfrm>
            <a:off x="1956314" y="771132"/>
            <a:ext cx="5231234" cy="3717541"/>
            <a:chOff x="1122760" y="752475"/>
            <a:chExt cx="6959204" cy="5276850"/>
          </a:xfrm>
        </p:grpSpPr>
        <p:pic>
          <p:nvPicPr>
            <p:cNvPr id="218" name="Google Shape;218;p11"/>
            <p:cNvPicPr preferRelativeResize="0"/>
            <p:nvPr/>
          </p:nvPicPr>
          <p:blipFill rotWithShape="1">
            <a:blip r:embed="rId3">
              <a:alphaModFix/>
            </a:blip>
            <a:srcRect b="0" l="20668" r="49756" t="0"/>
            <a:stretch/>
          </p:blipFill>
          <p:spPr>
            <a:xfrm>
              <a:off x="1122760" y="752475"/>
              <a:ext cx="2356247" cy="5276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1"/>
            <p:cNvPicPr preferRelativeResize="0"/>
            <p:nvPr/>
          </p:nvPicPr>
          <p:blipFill rotWithShape="1">
            <a:blip r:embed="rId4">
              <a:alphaModFix/>
            </a:blip>
            <a:srcRect b="0" l="24042" r="47054" t="0"/>
            <a:stretch/>
          </p:blipFill>
          <p:spPr>
            <a:xfrm>
              <a:off x="5779295" y="752475"/>
              <a:ext cx="2302669" cy="5276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1"/>
            <p:cNvPicPr preferRelativeResize="0"/>
            <p:nvPr/>
          </p:nvPicPr>
          <p:blipFill rotWithShape="1">
            <a:blip r:embed="rId5">
              <a:alphaModFix/>
            </a:blip>
            <a:srcRect b="0" l="21223" r="49590" t="0"/>
            <a:stretch/>
          </p:blipFill>
          <p:spPr>
            <a:xfrm>
              <a:off x="3477817" y="752475"/>
              <a:ext cx="2321719" cy="52685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1" name="Google Shape;22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Grupo dos cereais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12"/>
          <p:cNvGrpSpPr/>
          <p:nvPr/>
        </p:nvGrpSpPr>
        <p:grpSpPr>
          <a:xfrm>
            <a:off x="1949762" y="858989"/>
            <a:ext cx="5276507" cy="3687202"/>
            <a:chOff x="1140604" y="765572"/>
            <a:chExt cx="7002664" cy="5255419"/>
          </a:xfrm>
        </p:grpSpPr>
        <p:pic>
          <p:nvPicPr>
            <p:cNvPr id="230" name="Google Shape;230;p12"/>
            <p:cNvPicPr preferRelativeResize="0"/>
            <p:nvPr/>
          </p:nvPicPr>
          <p:blipFill rotWithShape="1">
            <a:blip r:embed="rId3">
              <a:alphaModFix/>
            </a:blip>
            <a:srcRect b="0" l="14305" r="57155" t="0"/>
            <a:stretch/>
          </p:blipFill>
          <p:spPr>
            <a:xfrm>
              <a:off x="1140604" y="765572"/>
              <a:ext cx="2271713" cy="5255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2"/>
            <p:cNvPicPr preferRelativeResize="0"/>
            <p:nvPr/>
          </p:nvPicPr>
          <p:blipFill rotWithShape="1">
            <a:blip r:embed="rId4">
              <a:alphaModFix/>
            </a:blip>
            <a:srcRect b="0" l="18364" r="50716" t="0"/>
            <a:stretch/>
          </p:blipFill>
          <p:spPr>
            <a:xfrm>
              <a:off x="3405174" y="765572"/>
              <a:ext cx="2445542" cy="5238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2"/>
            <p:cNvPicPr preferRelativeResize="0"/>
            <p:nvPr/>
          </p:nvPicPr>
          <p:blipFill rotWithShape="1">
            <a:blip r:embed="rId5">
              <a:alphaModFix/>
            </a:blip>
            <a:srcRect b="0" l="19460" r="52537" t="0"/>
            <a:stretch/>
          </p:blipFill>
          <p:spPr>
            <a:xfrm>
              <a:off x="5845969" y="775097"/>
              <a:ext cx="2228850" cy="5229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12"/>
            <p:cNvSpPr txBox="1"/>
            <p:nvPr/>
          </p:nvSpPr>
          <p:spPr>
            <a:xfrm>
              <a:off x="1276895" y="5212874"/>
              <a:ext cx="1956300" cy="677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8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Arroz</a:t>
              </a: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 com legumes</a:t>
              </a:r>
              <a:endParaRPr b="0" i="0" sz="12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234" name="Google Shape;234;p12"/>
            <p:cNvSpPr txBox="1"/>
            <p:nvPr/>
          </p:nvSpPr>
          <p:spPr>
            <a:xfrm>
              <a:off x="3339490" y="4699464"/>
              <a:ext cx="2495386" cy="1026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Lobster"/>
                  <a:ea typeface="Lobster"/>
                  <a:cs typeface="Lobster"/>
                  <a:sym typeface="Lobster"/>
                </a:rPr>
                <a:t>Polenta de milho com</a:t>
              </a:r>
              <a:endParaRPr b="0" i="0" sz="1400" u="none" cap="none" strike="noStrike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Lobster"/>
                  <a:ea typeface="Lobster"/>
                  <a:cs typeface="Lobster"/>
                  <a:sym typeface="Lobster"/>
                </a:rPr>
                <a:t>molho de tomate</a:t>
              </a:r>
              <a:endParaRPr b="0" i="0" sz="1400" u="none" cap="none" strike="noStrike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235" name="Google Shape;235;p12"/>
            <p:cNvSpPr txBox="1"/>
            <p:nvPr/>
          </p:nvSpPr>
          <p:spPr>
            <a:xfrm>
              <a:off x="5782268" y="4957112"/>
              <a:ext cx="2361000" cy="9744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Macarrão com molho de tomate e ervas frescas</a:t>
              </a:r>
              <a:endParaRPr b="0" i="0" sz="12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pic>
        <p:nvPicPr>
          <p:cNvPr id="236" name="Google Shape;236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2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Grupo dos raízes e tubérculos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13"/>
          <p:cNvGrpSpPr/>
          <p:nvPr/>
        </p:nvGrpSpPr>
        <p:grpSpPr>
          <a:xfrm>
            <a:off x="1806799" y="829566"/>
            <a:ext cx="5489730" cy="3735107"/>
            <a:chOff x="1115617" y="741759"/>
            <a:chExt cx="7319640" cy="5400676"/>
          </a:xfrm>
        </p:grpSpPr>
        <p:pic>
          <p:nvPicPr>
            <p:cNvPr id="245" name="Google Shape;245;p13"/>
            <p:cNvPicPr preferRelativeResize="0"/>
            <p:nvPr/>
          </p:nvPicPr>
          <p:blipFill rotWithShape="1">
            <a:blip r:embed="rId3">
              <a:alphaModFix/>
            </a:blip>
            <a:srcRect b="0" l="15356" r="49837" t="-368"/>
            <a:stretch/>
          </p:blipFill>
          <p:spPr>
            <a:xfrm>
              <a:off x="5778105" y="782241"/>
              <a:ext cx="2564606" cy="5238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3"/>
            <p:cNvPicPr preferRelativeResize="0"/>
            <p:nvPr/>
          </p:nvPicPr>
          <p:blipFill rotWithShape="1">
            <a:blip r:embed="rId4">
              <a:alphaModFix/>
            </a:blip>
            <a:srcRect b="2" l="20167" r="46747" t="-426"/>
            <a:stretch/>
          </p:blipFill>
          <p:spPr>
            <a:xfrm>
              <a:off x="3358755" y="741759"/>
              <a:ext cx="2421731" cy="5279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3"/>
            <p:cNvPicPr preferRelativeResize="0"/>
            <p:nvPr/>
          </p:nvPicPr>
          <p:blipFill rotWithShape="1">
            <a:blip r:embed="rId5">
              <a:alphaModFix/>
            </a:blip>
            <a:srcRect b="-1918" l="29103" r="40147" t="2"/>
            <a:stretch/>
          </p:blipFill>
          <p:spPr>
            <a:xfrm>
              <a:off x="1115617" y="782240"/>
              <a:ext cx="2243138" cy="53601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3"/>
            <p:cNvSpPr txBox="1"/>
            <p:nvPr/>
          </p:nvSpPr>
          <p:spPr>
            <a:xfrm>
              <a:off x="1413893" y="4972866"/>
              <a:ext cx="1656199" cy="9543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FFFFFF"/>
                  </a:solidFill>
                  <a:latin typeface="Lobster"/>
                  <a:ea typeface="Lobster"/>
                  <a:cs typeface="Lobster"/>
                  <a:sym typeface="Lobster"/>
                </a:rPr>
                <a:t>Purê de batata-doce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249" name="Google Shape;249;p13"/>
            <p:cNvSpPr txBox="1"/>
            <p:nvPr/>
          </p:nvSpPr>
          <p:spPr>
            <a:xfrm>
              <a:off x="3937750" y="4834416"/>
              <a:ext cx="1552500" cy="11865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Batata assada com alecrim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250" name="Google Shape;250;p13"/>
            <p:cNvSpPr txBox="1"/>
            <p:nvPr/>
          </p:nvSpPr>
          <p:spPr>
            <a:xfrm>
              <a:off x="5870557" y="4638620"/>
              <a:ext cx="2564700" cy="11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Mandioca cozida com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cebolinha e/ou salsinha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pic>
        <p:nvPicPr>
          <p:cNvPr id="251" name="Google Shape;25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Grupo dos legumes e das verduras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p14"/>
          <p:cNvGrpSpPr/>
          <p:nvPr/>
        </p:nvGrpSpPr>
        <p:grpSpPr>
          <a:xfrm>
            <a:off x="2182557" y="959484"/>
            <a:ext cx="5161021" cy="3534951"/>
            <a:chOff x="966635" y="782240"/>
            <a:chExt cx="7137354" cy="5274471"/>
          </a:xfrm>
        </p:grpSpPr>
        <p:pic>
          <p:nvPicPr>
            <p:cNvPr id="260" name="Google Shape;260;p14"/>
            <p:cNvPicPr preferRelativeResize="0"/>
            <p:nvPr/>
          </p:nvPicPr>
          <p:blipFill rotWithShape="1">
            <a:blip r:embed="rId3">
              <a:alphaModFix/>
            </a:blip>
            <a:srcRect b="37956" l="0" r="0" t="23878"/>
            <a:stretch/>
          </p:blipFill>
          <p:spPr>
            <a:xfrm>
              <a:off x="1084061" y="2699147"/>
              <a:ext cx="7019928" cy="1775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4"/>
            <p:cNvPicPr preferRelativeResize="0"/>
            <p:nvPr/>
          </p:nvPicPr>
          <p:blipFill rotWithShape="1">
            <a:blip r:embed="rId4">
              <a:alphaModFix/>
            </a:blip>
            <a:srcRect b="31601" l="0" r="0" t="29983"/>
            <a:stretch/>
          </p:blipFill>
          <p:spPr>
            <a:xfrm>
              <a:off x="1079826" y="4263630"/>
              <a:ext cx="7019928" cy="1793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4"/>
            <p:cNvPicPr preferRelativeResize="0"/>
            <p:nvPr/>
          </p:nvPicPr>
          <p:blipFill rotWithShape="1">
            <a:blip r:embed="rId5">
              <a:alphaModFix/>
            </a:blip>
            <a:srcRect b="36065" l="0" r="0" t="19969"/>
            <a:stretch/>
          </p:blipFill>
          <p:spPr>
            <a:xfrm>
              <a:off x="1080948" y="782240"/>
              <a:ext cx="7016354" cy="19169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4"/>
            <p:cNvSpPr txBox="1"/>
            <p:nvPr/>
          </p:nvSpPr>
          <p:spPr>
            <a:xfrm>
              <a:off x="966635" y="2978681"/>
              <a:ext cx="1576800" cy="100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Mix de legumes refogados</a:t>
              </a:r>
              <a:endParaRPr b="1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264" name="Google Shape;264;p14"/>
            <p:cNvSpPr txBox="1"/>
            <p:nvPr/>
          </p:nvSpPr>
          <p:spPr>
            <a:xfrm>
              <a:off x="998452" y="785480"/>
              <a:ext cx="2188200" cy="89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Salada de alface,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tomate e cebola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265" name="Google Shape;265;p14"/>
            <p:cNvSpPr txBox="1"/>
            <p:nvPr/>
          </p:nvSpPr>
          <p:spPr>
            <a:xfrm>
              <a:off x="1050631" y="4698470"/>
              <a:ext cx="2508539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Abóbora refogada com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cebola, cebolinha e/ou</a:t>
              </a:r>
              <a:r>
                <a:rPr b="0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 </a:t>
              </a: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salsinha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pic>
        <p:nvPicPr>
          <p:cNvPr id="266" name="Google Shape;2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Grupo das frutas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" name="Google Shape;274;p15"/>
          <p:cNvGrpSpPr/>
          <p:nvPr/>
        </p:nvGrpSpPr>
        <p:grpSpPr>
          <a:xfrm>
            <a:off x="1846695" y="762183"/>
            <a:ext cx="5243571" cy="3743072"/>
            <a:chOff x="1115615" y="791766"/>
            <a:chExt cx="6948809" cy="5269706"/>
          </a:xfrm>
        </p:grpSpPr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b="36110" l="0" r="0" t="26413"/>
            <a:stretch/>
          </p:blipFill>
          <p:spPr>
            <a:xfrm>
              <a:off x="1115615" y="2564608"/>
              <a:ext cx="6948808" cy="1735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15"/>
            <p:cNvPicPr preferRelativeResize="0"/>
            <p:nvPr/>
          </p:nvPicPr>
          <p:blipFill rotWithShape="1">
            <a:blip r:embed="rId4">
              <a:alphaModFix/>
            </a:blip>
            <a:srcRect b="36693" l="0" r="0" t="24529"/>
            <a:stretch/>
          </p:blipFill>
          <p:spPr>
            <a:xfrm>
              <a:off x="1115617" y="791766"/>
              <a:ext cx="6948806" cy="1789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15"/>
            <p:cNvPicPr preferRelativeResize="0"/>
            <p:nvPr/>
          </p:nvPicPr>
          <p:blipFill rotWithShape="1">
            <a:blip r:embed="rId5">
              <a:alphaModFix/>
            </a:blip>
            <a:srcRect b="13155" l="0" r="0" t="50000"/>
            <a:stretch/>
          </p:blipFill>
          <p:spPr>
            <a:xfrm>
              <a:off x="1115615" y="4299347"/>
              <a:ext cx="6948809" cy="176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15"/>
            <p:cNvSpPr txBox="1"/>
            <p:nvPr/>
          </p:nvSpPr>
          <p:spPr>
            <a:xfrm>
              <a:off x="1604000" y="1417374"/>
              <a:ext cx="1922400" cy="940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FFFFFF"/>
                  </a:solidFill>
                  <a:latin typeface="Lobster"/>
                  <a:ea typeface="Lobster"/>
                  <a:cs typeface="Lobster"/>
                  <a:sym typeface="Lobster"/>
                </a:rPr>
                <a:t>Salada de folhas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FFFFFF"/>
                  </a:solidFill>
                  <a:latin typeface="Lobster"/>
                  <a:ea typeface="Lobster"/>
                  <a:cs typeface="Lobster"/>
                  <a:sym typeface="Lobster"/>
                </a:rPr>
                <a:t>com manga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279" name="Google Shape;279;p15"/>
            <p:cNvSpPr txBox="1"/>
            <p:nvPr/>
          </p:nvSpPr>
          <p:spPr>
            <a:xfrm>
              <a:off x="1115615" y="5055062"/>
              <a:ext cx="1922397" cy="6027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Salada de frutas</a:t>
              </a:r>
              <a:endParaRPr b="1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280" name="Google Shape;280;p15"/>
            <p:cNvSpPr txBox="1"/>
            <p:nvPr/>
          </p:nvSpPr>
          <p:spPr>
            <a:xfrm>
              <a:off x="1262630" y="2581302"/>
              <a:ext cx="1775400" cy="9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2000" u="none" cap="none" strike="noStrike">
                  <a:solidFill>
                    <a:srgbClr val="FFFFFF"/>
                  </a:solidFill>
                  <a:latin typeface="Lobster"/>
                  <a:ea typeface="Lobster"/>
                  <a:cs typeface="Lobster"/>
                  <a:sym typeface="Lobster"/>
                </a:rPr>
                <a:t>Frutas variadas</a:t>
              </a:r>
              <a:endParaRPr b="0" i="0" sz="20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pic>
        <p:nvPicPr>
          <p:cNvPr id="281" name="Google Shape;2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5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Grupo das castanhas e nozes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p16"/>
          <p:cNvGrpSpPr/>
          <p:nvPr/>
        </p:nvGrpSpPr>
        <p:grpSpPr>
          <a:xfrm>
            <a:off x="1906768" y="800743"/>
            <a:ext cx="5293024" cy="4007119"/>
            <a:chOff x="1065225" y="803671"/>
            <a:chExt cx="7071508" cy="5616931"/>
          </a:xfrm>
        </p:grpSpPr>
        <p:pic>
          <p:nvPicPr>
            <p:cNvPr id="290" name="Google Shape;290;p16"/>
            <p:cNvPicPr preferRelativeResize="0"/>
            <p:nvPr/>
          </p:nvPicPr>
          <p:blipFill rotWithShape="1">
            <a:blip r:embed="rId3">
              <a:alphaModFix/>
            </a:blip>
            <a:srcRect b="0" l="16615" r="56920" t="0"/>
            <a:stretch/>
          </p:blipFill>
          <p:spPr>
            <a:xfrm>
              <a:off x="1115616" y="803671"/>
              <a:ext cx="2114551" cy="5217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16"/>
            <p:cNvPicPr preferRelativeResize="0"/>
            <p:nvPr/>
          </p:nvPicPr>
          <p:blipFill rotWithShape="1">
            <a:blip r:embed="rId4">
              <a:alphaModFix/>
            </a:blip>
            <a:srcRect b="0" l="21106" r="47520" t="0"/>
            <a:stretch/>
          </p:blipFill>
          <p:spPr>
            <a:xfrm>
              <a:off x="3227785" y="803671"/>
              <a:ext cx="2471738" cy="5217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16"/>
            <p:cNvPicPr preferRelativeResize="0"/>
            <p:nvPr/>
          </p:nvPicPr>
          <p:blipFill rotWithShape="1">
            <a:blip r:embed="rId5">
              <a:alphaModFix/>
            </a:blip>
            <a:srcRect b="0" l="28290" r="41899" t="0"/>
            <a:stretch/>
          </p:blipFill>
          <p:spPr>
            <a:xfrm>
              <a:off x="5700714" y="803672"/>
              <a:ext cx="2436019" cy="52124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16"/>
            <p:cNvSpPr txBox="1"/>
            <p:nvPr/>
          </p:nvSpPr>
          <p:spPr>
            <a:xfrm>
              <a:off x="1065225" y="4998750"/>
              <a:ext cx="1352623" cy="70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FFFFFF"/>
                  </a:solidFill>
                  <a:latin typeface="Lobster"/>
                  <a:ea typeface="Lobster"/>
                  <a:cs typeface="Lobster"/>
                  <a:sym typeface="Lobster"/>
                </a:rPr>
                <a:t>Castanhas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294" name="Google Shape;294;p16"/>
            <p:cNvSpPr txBox="1"/>
            <p:nvPr/>
          </p:nvSpPr>
          <p:spPr>
            <a:xfrm>
              <a:off x="3227785" y="5349220"/>
              <a:ext cx="2558878" cy="1071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chemeClr val="dk1"/>
                  </a:solidFill>
                  <a:latin typeface="Lobster"/>
                  <a:ea typeface="Lobster"/>
                  <a:cs typeface="Lobster"/>
                  <a:sym typeface="Lobster"/>
                </a:rPr>
                <a:t>Salada de folhas com castanhas de caju</a:t>
              </a:r>
              <a:endParaRPr b="0" i="0" sz="1500" u="none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295" name="Google Shape;295;p16"/>
            <p:cNvSpPr txBox="1"/>
            <p:nvPr/>
          </p:nvSpPr>
          <p:spPr>
            <a:xfrm>
              <a:off x="5972319" y="5283307"/>
              <a:ext cx="2062544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chemeClr val="dk1"/>
                  </a:solidFill>
                  <a:latin typeface="Lobster"/>
                  <a:ea typeface="Lobster"/>
                  <a:cs typeface="Lobster"/>
                  <a:sym typeface="Lobster"/>
                </a:rPr>
                <a:t>Quibe de carne assado</a:t>
              </a:r>
              <a:r>
                <a:rPr b="0" i="0" lang="pt-BR" sz="1500" u="none" cap="none" strike="noStrike">
                  <a:solidFill>
                    <a:schemeClr val="dk1"/>
                  </a:solidFill>
                  <a:latin typeface="Lobster"/>
                  <a:ea typeface="Lobster"/>
                  <a:cs typeface="Lobster"/>
                  <a:sym typeface="Lobster"/>
                </a:rPr>
                <a:t> </a:t>
              </a:r>
              <a:r>
                <a:rPr b="1" i="0" lang="pt-BR" sz="1500" u="none" cap="none" strike="noStrike">
                  <a:solidFill>
                    <a:schemeClr val="dk1"/>
                  </a:solidFill>
                  <a:latin typeface="Lobster"/>
                  <a:ea typeface="Lobster"/>
                  <a:cs typeface="Lobster"/>
                  <a:sym typeface="Lobster"/>
                </a:rPr>
                <a:t>com nozes</a:t>
              </a:r>
              <a:endParaRPr b="0" i="0" sz="1500" u="none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pic>
        <p:nvPicPr>
          <p:cNvPr id="296" name="Google Shape;2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6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Grupo do leite e queijos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p17"/>
          <p:cNvGrpSpPr/>
          <p:nvPr/>
        </p:nvGrpSpPr>
        <p:grpSpPr>
          <a:xfrm>
            <a:off x="1972239" y="783467"/>
            <a:ext cx="5199512" cy="3717263"/>
            <a:chOff x="1102525" y="782240"/>
            <a:chExt cx="7037780" cy="5263754"/>
          </a:xfrm>
        </p:grpSpPr>
        <p:pic>
          <p:nvPicPr>
            <p:cNvPr id="305" name="Google Shape;305;p17"/>
            <p:cNvPicPr preferRelativeResize="0"/>
            <p:nvPr/>
          </p:nvPicPr>
          <p:blipFill rotWithShape="1">
            <a:blip r:embed="rId3">
              <a:alphaModFix/>
            </a:blip>
            <a:srcRect b="0" l="27019" r="41050" t="0"/>
            <a:stretch/>
          </p:blipFill>
          <p:spPr>
            <a:xfrm>
              <a:off x="1102525" y="782250"/>
              <a:ext cx="2551501" cy="5238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17"/>
            <p:cNvPicPr preferRelativeResize="0"/>
            <p:nvPr/>
          </p:nvPicPr>
          <p:blipFill rotWithShape="1">
            <a:blip r:embed="rId4">
              <a:alphaModFix/>
            </a:blip>
            <a:srcRect b="0" l="28511" r="41049" t="0"/>
            <a:stretch/>
          </p:blipFill>
          <p:spPr>
            <a:xfrm>
              <a:off x="3383757" y="782241"/>
              <a:ext cx="2407442" cy="5238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17"/>
            <p:cNvPicPr preferRelativeResize="0"/>
            <p:nvPr/>
          </p:nvPicPr>
          <p:blipFill rotWithShape="1">
            <a:blip r:embed="rId5">
              <a:alphaModFix/>
            </a:blip>
            <a:srcRect b="0" l="28707" r="39982" t="0"/>
            <a:stretch/>
          </p:blipFill>
          <p:spPr>
            <a:xfrm>
              <a:off x="5651899" y="782240"/>
              <a:ext cx="2488406" cy="5263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17"/>
            <p:cNvSpPr txBox="1"/>
            <p:nvPr/>
          </p:nvSpPr>
          <p:spPr>
            <a:xfrm>
              <a:off x="1595324" y="5407650"/>
              <a:ext cx="1323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Leite puro</a:t>
              </a:r>
              <a:endParaRPr b="0" i="0" sz="12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309" name="Google Shape;309;p17"/>
            <p:cNvSpPr txBox="1"/>
            <p:nvPr/>
          </p:nvSpPr>
          <p:spPr>
            <a:xfrm>
              <a:off x="3765428" y="4939678"/>
              <a:ext cx="16335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Iogurte natural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com fruta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310" name="Google Shape;310;p17"/>
            <p:cNvSpPr txBox="1"/>
            <p:nvPr/>
          </p:nvSpPr>
          <p:spPr>
            <a:xfrm>
              <a:off x="5854399" y="5294406"/>
              <a:ext cx="22656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Vitamina de mamão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com leite de vaca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pic>
        <p:nvPicPr>
          <p:cNvPr id="311" name="Google Shape;31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7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Grupo das carnes e ovos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18"/>
          <p:cNvGrpSpPr/>
          <p:nvPr/>
        </p:nvGrpSpPr>
        <p:grpSpPr>
          <a:xfrm>
            <a:off x="1953503" y="761674"/>
            <a:ext cx="5200208" cy="3771540"/>
            <a:chOff x="1107435" y="803671"/>
            <a:chExt cx="6974528" cy="5224464"/>
          </a:xfrm>
        </p:grpSpPr>
        <p:pic>
          <p:nvPicPr>
            <p:cNvPr id="320" name="Google Shape;320;p18"/>
            <p:cNvPicPr preferRelativeResize="0"/>
            <p:nvPr/>
          </p:nvPicPr>
          <p:blipFill rotWithShape="1">
            <a:blip r:embed="rId3">
              <a:alphaModFix/>
            </a:blip>
            <a:srcRect b="0" l="10918" r="55894" t="0"/>
            <a:stretch/>
          </p:blipFill>
          <p:spPr>
            <a:xfrm>
              <a:off x="1115617" y="803671"/>
              <a:ext cx="2614613" cy="5217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18"/>
            <p:cNvPicPr preferRelativeResize="0"/>
            <p:nvPr/>
          </p:nvPicPr>
          <p:blipFill rotWithShape="1">
            <a:blip r:embed="rId4">
              <a:alphaModFix/>
            </a:blip>
            <a:srcRect b="0" l="54788" r="14349" t="0"/>
            <a:stretch/>
          </p:blipFill>
          <p:spPr>
            <a:xfrm>
              <a:off x="3383758" y="809625"/>
              <a:ext cx="2421731" cy="5207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18"/>
            <p:cNvPicPr preferRelativeResize="0"/>
            <p:nvPr/>
          </p:nvPicPr>
          <p:blipFill rotWithShape="1">
            <a:blip r:embed="rId5">
              <a:alphaModFix/>
            </a:blip>
            <a:srcRect b="0" l="57445" r="14261" t="0"/>
            <a:stretch/>
          </p:blipFill>
          <p:spPr>
            <a:xfrm>
              <a:off x="5805488" y="809625"/>
              <a:ext cx="2276475" cy="5218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8"/>
            <p:cNvSpPr txBox="1"/>
            <p:nvPr/>
          </p:nvSpPr>
          <p:spPr>
            <a:xfrm>
              <a:off x="1107435" y="5371218"/>
              <a:ext cx="2236776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Cozido de carne com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batata e legumes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324" name="Google Shape;324;p18"/>
            <p:cNvSpPr txBox="1"/>
            <p:nvPr/>
          </p:nvSpPr>
          <p:spPr>
            <a:xfrm>
              <a:off x="3835934" y="5322007"/>
              <a:ext cx="20091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Omelete com</a:t>
              </a:r>
              <a:r>
                <a:rPr b="0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 </a:t>
              </a: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legumes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325" name="Google Shape;325;p18"/>
            <p:cNvSpPr txBox="1"/>
            <p:nvPr/>
          </p:nvSpPr>
          <p:spPr>
            <a:xfrm>
              <a:off x="6221752" y="5537075"/>
              <a:ext cx="170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Peixe assado</a:t>
              </a:r>
              <a:endParaRPr b="0" i="0" sz="1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pic>
        <p:nvPicPr>
          <p:cNvPr id="326" name="Google Shape;32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8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9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Água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4" name="Google Shape;334;p19"/>
          <p:cNvGrpSpPr/>
          <p:nvPr/>
        </p:nvGrpSpPr>
        <p:grpSpPr>
          <a:xfrm>
            <a:off x="1770773" y="573413"/>
            <a:ext cx="5230115" cy="3913885"/>
            <a:chOff x="1115615" y="796525"/>
            <a:chExt cx="6973487" cy="5218513"/>
          </a:xfrm>
        </p:grpSpPr>
        <p:pic>
          <p:nvPicPr>
            <p:cNvPr id="335" name="Google Shape;335;p19"/>
            <p:cNvPicPr preferRelativeResize="0"/>
            <p:nvPr/>
          </p:nvPicPr>
          <p:blipFill rotWithShape="1">
            <a:blip r:embed="rId3">
              <a:alphaModFix/>
            </a:blip>
            <a:srcRect b="0" l="31277" r="19484" t="0"/>
            <a:stretch/>
          </p:blipFill>
          <p:spPr>
            <a:xfrm>
              <a:off x="1115615" y="796528"/>
              <a:ext cx="3879057" cy="5218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19"/>
            <p:cNvPicPr preferRelativeResize="0"/>
            <p:nvPr/>
          </p:nvPicPr>
          <p:blipFill rotWithShape="1">
            <a:blip r:embed="rId4">
              <a:alphaModFix/>
            </a:blip>
            <a:srcRect b="0" l="21138" r="36652" t="0"/>
            <a:stretch/>
          </p:blipFill>
          <p:spPr>
            <a:xfrm>
              <a:off x="4724400" y="796525"/>
              <a:ext cx="3364702" cy="521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Google Shape;337;p19"/>
            <p:cNvSpPr txBox="1"/>
            <p:nvPr/>
          </p:nvSpPr>
          <p:spPr>
            <a:xfrm>
              <a:off x="1629988" y="4817841"/>
              <a:ext cx="27534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8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Água com </a:t>
              </a:r>
              <a:r>
                <a:rPr b="1" lang="pt-BR" sz="1800">
                  <a:latin typeface="Lobster"/>
                  <a:ea typeface="Lobster"/>
                  <a:cs typeface="Lobster"/>
                  <a:sym typeface="Lobster"/>
                </a:rPr>
                <a:t>saborizada com limão</a:t>
              </a:r>
              <a:endParaRPr b="0" i="0" sz="18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338" name="Google Shape;338;p19"/>
            <p:cNvSpPr txBox="1"/>
            <p:nvPr/>
          </p:nvSpPr>
          <p:spPr>
            <a:xfrm>
              <a:off x="6387265" y="4404919"/>
              <a:ext cx="1572797" cy="830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t-BR" sz="1800" u="none" cap="none" strike="noStrike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Água pura</a:t>
              </a:r>
              <a:endParaRPr b="0" i="0" sz="12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pic>
        <p:nvPicPr>
          <p:cNvPr id="339" name="Google Shape;33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9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/>
          <p:nvPr/>
        </p:nvSpPr>
        <p:spPr>
          <a:xfrm>
            <a:off x="250722" y="4564618"/>
            <a:ext cx="8642700" cy="586200"/>
          </a:xfrm>
          <a:prstGeom prst="rect">
            <a:avLst/>
          </a:prstGeom>
          <a:solidFill>
            <a:srgbClr val="4F6685"/>
          </a:solidFill>
          <a:ln cap="flat" cmpd="sng" w="12700">
            <a:solidFill>
              <a:srgbClr val="4F66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2257594" y="4713472"/>
            <a:ext cx="63639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Promoção da Saúde na Linha de Cuidado para Sobrepeso e Obesidade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logo usp branco" id="78" name="Google Shape;78;p2"/>
          <p:cNvPicPr preferRelativeResize="0"/>
          <p:nvPr/>
        </p:nvPicPr>
        <p:blipFill rotWithShape="1">
          <a:blip r:embed="rId3">
            <a:alphaModFix/>
          </a:blip>
          <a:srcRect b="30798" l="0" r="6643" t="0"/>
          <a:stretch/>
        </p:blipFill>
        <p:spPr>
          <a:xfrm>
            <a:off x="522478" y="4661352"/>
            <a:ext cx="946202" cy="39277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"/>
          <p:cNvSpPr txBox="1"/>
          <p:nvPr/>
        </p:nvSpPr>
        <p:spPr>
          <a:xfrm>
            <a:off x="0" y="1394505"/>
            <a:ext cx="72555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pt-BR" sz="3800">
                <a:solidFill>
                  <a:srgbClr val="44546A"/>
                </a:solidFill>
              </a:rPr>
              <a:t>Atividade 2.5: </a:t>
            </a:r>
            <a:endParaRPr b="1" sz="3800">
              <a:solidFill>
                <a:srgbClr val="44546A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pt-BR" sz="3800">
                <a:solidFill>
                  <a:srgbClr val="44546A"/>
                </a:solidFill>
              </a:rPr>
              <a:t>dos alimentos </a:t>
            </a:r>
            <a:endParaRPr b="1" sz="3800">
              <a:solidFill>
                <a:srgbClr val="44546A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pt-BR" sz="3800">
                <a:solidFill>
                  <a:srgbClr val="44546A"/>
                </a:solidFill>
              </a:rPr>
              <a:t>à refeição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arfo" id="80" name="Google Shape;8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739738">
            <a:off x="6207706" y="2680417"/>
            <a:ext cx="1011574" cy="1011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ca" id="81" name="Google Shape;8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608277">
            <a:off x="7687762" y="2664241"/>
            <a:ext cx="1031924" cy="1031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2"/>
          <p:cNvGrpSpPr/>
          <p:nvPr/>
        </p:nvGrpSpPr>
        <p:grpSpPr>
          <a:xfrm>
            <a:off x="5992318" y="2393185"/>
            <a:ext cx="3123684" cy="2169209"/>
            <a:chOff x="8328074" y="3193952"/>
            <a:chExt cx="4134592" cy="3021183"/>
          </a:xfrm>
        </p:grpSpPr>
        <p:grpSp>
          <p:nvGrpSpPr>
            <p:cNvPr id="83" name="Google Shape;83;p2"/>
            <p:cNvGrpSpPr/>
            <p:nvPr/>
          </p:nvGrpSpPr>
          <p:grpSpPr>
            <a:xfrm>
              <a:off x="8328074" y="3193952"/>
              <a:ext cx="4134592" cy="3021183"/>
              <a:chOff x="8227985" y="3248681"/>
              <a:chExt cx="4208908" cy="2892204"/>
            </a:xfrm>
          </p:grpSpPr>
          <p:pic>
            <p:nvPicPr>
              <p:cNvPr descr="Garfo" id="84" name="Google Shape;84;p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-2739737">
                <a:off x="10418666" y="4259647"/>
                <a:ext cx="1348764" cy="13487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Faca" id="85" name="Google Shape;85;p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 rot="-2608275">
                <a:off x="10829362" y="4355409"/>
                <a:ext cx="1332000" cy="133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Resultado de imagem para vetor bloco de notas" id="86" name="Google Shape;86;p2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8227985" y="3248681"/>
                <a:ext cx="2892204" cy="28922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7" name="Google Shape;87;p2"/>
            <p:cNvSpPr txBox="1"/>
            <p:nvPr/>
          </p:nvSpPr>
          <p:spPr>
            <a:xfrm>
              <a:off x="9040685" y="3820159"/>
              <a:ext cx="1454408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pt-BR" sz="1800" u="none" cap="none" strike="noStrike">
                  <a:solidFill>
                    <a:srgbClr val="002060"/>
                  </a:solidFill>
                  <a:latin typeface="Courgette"/>
                  <a:ea typeface="Courgette"/>
                  <a:cs typeface="Courgette"/>
                  <a:sym typeface="Courgette"/>
                </a:rPr>
                <a:t>Cardápio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8" name="Google Shape;8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Prática profissional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0"/>
          <p:cNvSpPr txBox="1"/>
          <p:nvPr/>
        </p:nvSpPr>
        <p:spPr>
          <a:xfrm>
            <a:off x="358942" y="1066025"/>
            <a:ext cx="66192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pt-BR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refeição saudável e saborosa leva em consideração: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5405" y="3372869"/>
            <a:ext cx="1106116" cy="104041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0"/>
          <p:cNvSpPr txBox="1"/>
          <p:nvPr/>
        </p:nvSpPr>
        <p:spPr>
          <a:xfrm>
            <a:off x="909849" y="3731450"/>
            <a:ext cx="5967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Situações especiais: alergias, intolerâncias, doenças específicas &gt;&gt;&gt; Matriciamento do </a:t>
            </a:r>
            <a:r>
              <a:rPr b="1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nutricionista </a:t>
            </a: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NASF ou especialidades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0"/>
          <p:cNvSpPr txBox="1"/>
          <p:nvPr/>
        </p:nvSpPr>
        <p:spPr>
          <a:xfrm>
            <a:off x="662217" y="1556133"/>
            <a:ext cx="5517600" cy="21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85750" lvl="0" marL="3429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b="0" i="0" lang="pt-BR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Diversidade de grupos de alimentos,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3429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b="0" i="0" lang="pt-BR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Variedade dentro do mesmo grupo,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3429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b="0" i="0" lang="pt-BR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Diferentes usos culinários e sugestões de preparo; 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34290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b="0" i="0" lang="pt-BR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Diversidade de nutrientes.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0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b876639999_0_0"/>
          <p:cNvSpPr txBox="1"/>
          <p:nvPr/>
        </p:nvSpPr>
        <p:spPr>
          <a:xfrm>
            <a:off x="0" y="224052"/>
            <a:ext cx="7337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Dos alimentos à refeição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b876639999_0_0"/>
          <p:cNvSpPr txBox="1"/>
          <p:nvPr/>
        </p:nvSpPr>
        <p:spPr>
          <a:xfrm>
            <a:off x="322771" y="948150"/>
            <a:ext cx="73371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Identifiquem </a:t>
            </a:r>
            <a:r>
              <a:rPr b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grupos de alimentos</a:t>
            </a:r>
            <a:r>
              <a:rPr b="1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presentes em cada refeição (5 min)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59" name="Google Shape;359;gb876639999_0_0"/>
          <p:cNvGraphicFramePr/>
          <p:nvPr/>
        </p:nvGraphicFramePr>
        <p:xfrm>
          <a:off x="824214" y="180488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{68003875-A3FF-4046-BE1A-33A4941EC6E1}</a:tableStyleId>
              </a:tblPr>
              <a:tblGrid>
                <a:gridCol w="3429975"/>
              </a:tblGrid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500">
                          <a:solidFill>
                            <a:schemeClr val="lt1"/>
                          </a:solidFill>
                        </a:rPr>
                        <a:t>Grupos</a:t>
                      </a:r>
                      <a:r>
                        <a:rPr b="1" lang="pt-BR" sz="1500" u="none" cap="none" strike="noStrike">
                          <a:solidFill>
                            <a:schemeClr val="lt1"/>
                          </a:solidFill>
                        </a:rPr>
                        <a:t> de alimentos</a:t>
                      </a:r>
                      <a:endParaRPr b="1" sz="1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25725" marB="25725" marR="38575" marL="38575">
                    <a:solidFill>
                      <a:srgbClr val="4F6685"/>
                    </a:solidFill>
                  </a:tcPr>
                </a:tc>
              </a:tr>
              <a:tr h="4340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2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Feijões, Cereais, Raízes e Tubérculos, Legumes e Verduras, Frutas, Castanhas e Nozes, Leite e Queijos, Carnes e Ovos e Água.</a:t>
                      </a:r>
                      <a:endParaRPr b="1" sz="2400" u="none" cap="none" strike="noStrike"/>
                    </a:p>
                  </a:txBody>
                  <a:tcPr marT="25725" marB="25725" marR="38575" marL="38575" anchor="ctr"/>
                </a:tc>
              </a:tr>
            </a:tbl>
          </a:graphicData>
        </a:graphic>
      </p:graphicFrame>
      <p:sp>
        <p:nvSpPr>
          <p:cNvPr id="360" name="Google Shape;360;gb876639999_0_0"/>
          <p:cNvSpPr/>
          <p:nvPr/>
        </p:nvSpPr>
        <p:spPr>
          <a:xfrm>
            <a:off x="4572000" y="2571750"/>
            <a:ext cx="805200" cy="37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1" name="Google Shape;361;gb876639999_0_0"/>
          <p:cNvGrpSpPr/>
          <p:nvPr/>
        </p:nvGrpSpPr>
        <p:grpSpPr>
          <a:xfrm>
            <a:off x="6049702" y="1319246"/>
            <a:ext cx="2270001" cy="2970544"/>
            <a:chOff x="5698000" y="1816075"/>
            <a:chExt cx="2826900" cy="3804000"/>
          </a:xfrm>
        </p:grpSpPr>
        <p:sp>
          <p:nvSpPr>
            <p:cNvPr id="362" name="Google Shape;362;gb876639999_0_0"/>
            <p:cNvSpPr/>
            <p:nvPr/>
          </p:nvSpPr>
          <p:spPr>
            <a:xfrm>
              <a:off x="5698000" y="1816075"/>
              <a:ext cx="2826900" cy="3804000"/>
            </a:xfrm>
            <a:prstGeom prst="rect">
              <a:avLst/>
            </a:prstGeom>
            <a:solidFill>
              <a:srgbClr val="E6E6E6"/>
            </a:solidFill>
            <a:ln cap="flat" cmpd="sng" w="28575">
              <a:solidFill>
                <a:srgbClr val="4F66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gb876639999_0_0"/>
            <p:cNvSpPr txBox="1"/>
            <p:nvPr/>
          </p:nvSpPr>
          <p:spPr>
            <a:xfrm>
              <a:off x="6499600" y="1938825"/>
              <a:ext cx="1223700" cy="49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CARDÁPIO</a:t>
              </a:r>
              <a:endPara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gb876639999_0_0"/>
            <p:cNvSpPr txBox="1"/>
            <p:nvPr/>
          </p:nvSpPr>
          <p:spPr>
            <a:xfrm>
              <a:off x="5799975" y="2560775"/>
              <a:ext cx="2644500" cy="28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Café da Manhã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028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Almoço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Pequena Refeição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Jantar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b876639999_0_11"/>
          <p:cNvSpPr txBox="1"/>
          <p:nvPr/>
        </p:nvSpPr>
        <p:spPr>
          <a:xfrm>
            <a:off x="0" y="224052"/>
            <a:ext cx="7337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Dos alimentos à refeição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b876639999_0_11"/>
          <p:cNvSpPr txBox="1"/>
          <p:nvPr/>
        </p:nvSpPr>
        <p:spPr>
          <a:xfrm>
            <a:off x="465100" y="1499325"/>
            <a:ext cx="5207100" cy="21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 relator apresentará o cardápio do seu grupo;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Cerca de 8 minutos por grupo;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gb876639999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b876639999_0_11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  <p:pic>
        <p:nvPicPr>
          <p:cNvPr id="374" name="Google Shape;374;gb876639999_0_11"/>
          <p:cNvPicPr preferRelativeResize="0"/>
          <p:nvPr/>
        </p:nvPicPr>
        <p:blipFill rotWithShape="1">
          <a:blip r:embed="rId4">
            <a:alphaModFix/>
          </a:blip>
          <a:srcRect b="0" l="18413" r="0" t="0"/>
          <a:stretch/>
        </p:blipFill>
        <p:spPr>
          <a:xfrm>
            <a:off x="5417400" y="1499325"/>
            <a:ext cx="3746450" cy="29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b876639999_0_11"/>
          <p:cNvSpPr/>
          <p:nvPr/>
        </p:nvSpPr>
        <p:spPr>
          <a:xfrm>
            <a:off x="6060675" y="2993775"/>
            <a:ext cx="1615200" cy="1012500"/>
          </a:xfrm>
          <a:prstGeom prst="rect">
            <a:avLst/>
          </a:prstGeom>
          <a:solidFill>
            <a:srgbClr val="E6E6E6"/>
          </a:solidFill>
          <a:ln cap="flat" cmpd="sng" w="28575">
            <a:solidFill>
              <a:srgbClr val="4F66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b876639999_0_11"/>
          <p:cNvSpPr txBox="1"/>
          <p:nvPr/>
        </p:nvSpPr>
        <p:spPr>
          <a:xfrm>
            <a:off x="6377037" y="3305176"/>
            <a:ext cx="9825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CARDÁPIO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ge5521043d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2157" y="1638885"/>
            <a:ext cx="1275818" cy="83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e5521043d7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9674" y="1714747"/>
            <a:ext cx="1084302" cy="818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S Logo – Sistema Único de Saúde Logo - PNG e Vetor - Download de Logo" id="383" name="Google Shape;383;ge5521043d7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680" y="3186480"/>
            <a:ext cx="1305362" cy="674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cadêmico – Rede Acqua" id="384" name="Google Shape;384;ge5521043d7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80161" y="3274702"/>
            <a:ext cx="1660725" cy="498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nistério da Saúde vai integrar o armazenamento e a distribuição de  medicamentos no SUS" id="385" name="Google Shape;385;ge5521043d7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17402" y="2971995"/>
            <a:ext cx="2094559" cy="11776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ós-Graduação na Faculdade de Saúde Pública da USP | AGÊNCIA FAPESP" id="386" name="Google Shape;386;ge5521043d7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11504" y="1649112"/>
            <a:ext cx="989394" cy="92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e5521043d7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2420" y="1649112"/>
            <a:ext cx="1661880" cy="934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paf -" id="388" name="Google Shape;388;ge5521043d7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740175" y="1780322"/>
            <a:ext cx="2002705" cy="6962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sórcio Intermunicipal Grande ABC" id="389" name="Google Shape;389;ge5521043d7_0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10695" y="3160215"/>
            <a:ext cx="2094559" cy="6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e5521043d7_0_0"/>
          <p:cNvSpPr txBox="1"/>
          <p:nvPr/>
        </p:nvSpPr>
        <p:spPr>
          <a:xfrm>
            <a:off x="0" y="97325"/>
            <a:ext cx="69210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900">
                <a:solidFill>
                  <a:srgbClr val="44546A"/>
                </a:solidFill>
              </a:rPr>
              <a:t>Agradecimentos</a:t>
            </a:r>
            <a:endParaRPr b="1" sz="24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Dos alimentos à refeição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306600" y="966250"/>
            <a:ext cx="4880100" cy="28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Lembrar da atividade de observação do módulo anterior;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grupo, escolham o seu relator;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Agora reflitam:</a:t>
            </a:r>
            <a:r>
              <a:rPr b="0" i="0" lang="pt-BR" sz="1800" u="none" cap="none" strike="noStrike">
                <a:solidFill>
                  <a:srgbClr val="4271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pt-BR" sz="1800" u="none" cap="none" strike="noStrike">
                <a:solidFill>
                  <a:srgbClr val="42719B"/>
                </a:solidFill>
                <a:latin typeface="Calibri"/>
                <a:ea typeface="Calibri"/>
                <a:cs typeface="Calibri"/>
                <a:sym typeface="Calibri"/>
              </a:rPr>
              <a:t>O que as famílias costumam consumir nas principais refeições? </a:t>
            </a:r>
            <a:endParaRPr b="1" i="1" sz="1800" u="none" cap="none" strike="noStrike">
              <a:solidFill>
                <a:srgbClr val="42719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Construam o cardápio baseado nos alimentos que costumam compor cada refeição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16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6049703" y="1319246"/>
            <a:ext cx="2270001" cy="2970622"/>
            <a:chOff x="5698000" y="1816075"/>
            <a:chExt cx="2826900" cy="3804100"/>
          </a:xfrm>
        </p:grpSpPr>
        <p:sp>
          <p:nvSpPr>
            <p:cNvPr id="98" name="Google Shape;98;p3"/>
            <p:cNvSpPr/>
            <p:nvPr/>
          </p:nvSpPr>
          <p:spPr>
            <a:xfrm>
              <a:off x="5698000" y="1816075"/>
              <a:ext cx="2826900" cy="3804100"/>
            </a:xfrm>
            <a:prstGeom prst="rect">
              <a:avLst/>
            </a:prstGeom>
            <a:solidFill>
              <a:srgbClr val="E6E6E6"/>
            </a:solidFill>
            <a:ln cap="flat" cmpd="sng" w="28575">
              <a:solidFill>
                <a:srgbClr val="4F66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 txBox="1"/>
            <p:nvPr/>
          </p:nvSpPr>
          <p:spPr>
            <a:xfrm>
              <a:off x="6499600" y="1938825"/>
              <a:ext cx="1223700" cy="49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CARDÁPIO</a:t>
              </a:r>
              <a:endPara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 txBox="1"/>
            <p:nvPr/>
          </p:nvSpPr>
          <p:spPr>
            <a:xfrm>
              <a:off x="5799975" y="2560775"/>
              <a:ext cx="2644500" cy="28709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Café da Manhã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028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Almoço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Pequena Refeição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Jantar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" name="Google Shape;10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Dos alimentos à refeição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250721" y="847300"/>
            <a:ext cx="73371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Identifiquem as categorias de alimentos (segundo nível de processamento) presentes em cada refeição (15 min)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9" name="Google Shape;109;p4"/>
          <p:cNvGraphicFramePr/>
          <p:nvPr/>
        </p:nvGraphicFramePr>
        <p:xfrm>
          <a:off x="824214" y="180488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{68003875-A3FF-4046-BE1A-33A4941EC6E1}</a:tableStyleId>
              </a:tblPr>
              <a:tblGrid>
                <a:gridCol w="3141500"/>
              </a:tblGrid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500" u="none" cap="none" strike="noStrike">
                          <a:solidFill>
                            <a:schemeClr val="lt1"/>
                          </a:solidFill>
                        </a:rPr>
                        <a:t>Categorias de alimentos</a:t>
                      </a:r>
                      <a:endParaRPr b="1" sz="1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25725" marB="25725" marR="38575" marL="38575">
                    <a:solidFill>
                      <a:srgbClr val="4F6685"/>
                    </a:solidFill>
                  </a:tcPr>
                </a:tc>
              </a:tr>
              <a:tr h="434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pt-BR" sz="1500" u="none" cap="none" strike="noStrike"/>
                        <a:t>ALIMENTOS </a:t>
                      </a:r>
                      <a:r>
                        <a:rPr i="1" lang="pt-BR" sz="1500" u="none" cap="none" strike="noStrike"/>
                        <a:t>IN NATURA</a:t>
                      </a:r>
                      <a:r>
                        <a:rPr lang="pt-BR" sz="1500" u="none" cap="none" strike="noStrike"/>
                        <a:t> OU MINIMAMENTE PROCESSADOS</a:t>
                      </a:r>
                      <a:endParaRPr b="1" sz="1500" u="none" cap="none" strike="noStrike"/>
                    </a:p>
                  </a:txBody>
                  <a:tcPr marT="25725" marB="25725" marR="38575" marL="38575" anchor="ctr"/>
                </a:tc>
              </a:tr>
              <a:tr h="42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500" u="none" cap="none" strike="noStrike"/>
                        <a:t>INGREDIENTES CULINÁRIOS </a:t>
                      </a:r>
                      <a:endParaRPr b="1" sz="1500" u="none" cap="none" strike="noStrike"/>
                    </a:p>
                  </a:txBody>
                  <a:tcPr marT="25725" marB="25725" marR="38575" marL="38575" anchor="ctr"/>
                </a:tc>
              </a:tr>
              <a:tr h="417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500" u="none" cap="none" strike="noStrike"/>
                        <a:t>ALIMENTOS PROCESSADOS</a:t>
                      </a:r>
                      <a:endParaRPr b="1" sz="1500" u="none" cap="none" strike="noStrike"/>
                    </a:p>
                  </a:txBody>
                  <a:tcPr marT="25725" marB="25725" marR="38575" marL="38575" anchor="ctr"/>
                </a:tc>
              </a:tr>
              <a:tr h="45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500" u="none" cap="none" strike="noStrike"/>
                        <a:t>ALIMENTOS ULTRAPROCESSADOS</a:t>
                      </a:r>
                      <a:endParaRPr b="1" sz="15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25725" marB="25725" marR="38575" marL="38575" anchor="ctr"/>
                </a:tc>
              </a:tr>
            </a:tbl>
          </a:graphicData>
        </a:graphic>
      </p:graphicFrame>
      <p:sp>
        <p:nvSpPr>
          <p:cNvPr id="110" name="Google Shape;110;p4"/>
          <p:cNvSpPr/>
          <p:nvPr/>
        </p:nvSpPr>
        <p:spPr>
          <a:xfrm>
            <a:off x="4572000" y="2571750"/>
            <a:ext cx="805200" cy="37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" name="Google Shape;111;p4"/>
          <p:cNvGrpSpPr/>
          <p:nvPr/>
        </p:nvGrpSpPr>
        <p:grpSpPr>
          <a:xfrm>
            <a:off x="6049703" y="1319246"/>
            <a:ext cx="2270001" cy="2970622"/>
            <a:chOff x="5698000" y="1816075"/>
            <a:chExt cx="2826900" cy="3804100"/>
          </a:xfrm>
        </p:grpSpPr>
        <p:sp>
          <p:nvSpPr>
            <p:cNvPr id="112" name="Google Shape;112;p4"/>
            <p:cNvSpPr/>
            <p:nvPr/>
          </p:nvSpPr>
          <p:spPr>
            <a:xfrm>
              <a:off x="5698000" y="1816075"/>
              <a:ext cx="2826900" cy="3804100"/>
            </a:xfrm>
            <a:prstGeom prst="rect">
              <a:avLst/>
            </a:prstGeom>
            <a:solidFill>
              <a:srgbClr val="E6E6E6"/>
            </a:solidFill>
            <a:ln cap="flat" cmpd="sng" w="28575">
              <a:solidFill>
                <a:srgbClr val="4F66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 txBox="1"/>
            <p:nvPr/>
          </p:nvSpPr>
          <p:spPr>
            <a:xfrm>
              <a:off x="6499600" y="1938825"/>
              <a:ext cx="1223700" cy="49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CARDÁPIO</a:t>
              </a:r>
              <a:endPara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 txBox="1"/>
            <p:nvPr/>
          </p:nvSpPr>
          <p:spPr>
            <a:xfrm>
              <a:off x="5799975" y="2560775"/>
              <a:ext cx="2644500" cy="28709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Café da Manhã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028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Almoço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Pequena Refeição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Jantar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Combinando os alimentos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3745426" y="1482170"/>
            <a:ext cx="1489200" cy="1602600"/>
          </a:xfrm>
          <a:prstGeom prst="mathMultiply">
            <a:avLst>
              <a:gd fmla="val 23520" name="adj1"/>
            </a:avLst>
          </a:prstGeom>
          <a:solidFill>
            <a:srgbClr val="7B7B7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 b="0" l="13254" r="12988" t="0"/>
          <a:stretch/>
        </p:blipFill>
        <p:spPr>
          <a:xfrm>
            <a:off x="1468680" y="2420994"/>
            <a:ext cx="2152034" cy="18723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operamundi.uol.com.br/media/images/almoco2.jpg" id="123" name="Google Shape;12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9444" y="2543321"/>
            <a:ext cx="2650290" cy="173435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/>
          <p:nvPr/>
        </p:nvSpPr>
        <p:spPr>
          <a:xfrm>
            <a:off x="1468753" y="1239425"/>
            <a:ext cx="2151900" cy="841200"/>
          </a:xfrm>
          <a:prstGeom prst="roundRect">
            <a:avLst>
              <a:gd fmla="val 16667" name="adj"/>
            </a:avLst>
          </a:prstGeom>
          <a:solidFill>
            <a:srgbClr val="FF0000">
              <a:alpha val="56078"/>
            </a:srgbClr>
          </a:solidFill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pt-BR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Contagem de c</a:t>
            </a:r>
            <a:r>
              <a:rPr b="0" i="0" lang="pt-BR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alorias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5359438" y="1178000"/>
            <a:ext cx="2650500" cy="1105500"/>
          </a:xfrm>
          <a:prstGeom prst="roundRect">
            <a:avLst>
              <a:gd fmla="val 16667" name="adj"/>
            </a:avLst>
          </a:prstGeom>
          <a:solidFill>
            <a:srgbClr val="2FBA1B">
              <a:alpha val="56078"/>
            </a:srgbClr>
          </a:solidFill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pt-BR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Saber escolher e combinar os alimentos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/>
        </p:nvSpPr>
        <p:spPr>
          <a:xfrm>
            <a:off x="0" y="224052"/>
            <a:ext cx="73371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pt-BR" sz="2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Quatro recomendações e uma regra de ouro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1264175" y="784050"/>
            <a:ext cx="6394500" cy="3405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arenR"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Faça de alimentos </a:t>
            </a:r>
            <a:r>
              <a:rPr b="0" i="1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natura</a:t>
            </a: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 minimamente processados </a:t>
            </a:r>
            <a:r>
              <a:rPr b="1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base</a:t>
            </a: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sua alimentação;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arenR"/>
            </a:pP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Utilize óleos, gorduras, sal e açúcar em </a:t>
            </a:r>
            <a:r>
              <a:rPr b="1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pequenas quantidades</a:t>
            </a: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ao temperar e cozinhar alimentos e criar preparações culinárias;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arenR"/>
            </a:pPr>
            <a:r>
              <a:rPr b="1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 </a:t>
            </a: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uso de alimentos processados, consumindo-os, em pequenas quantidades, como ingredientes de preparações culinárias ou como parte de refeições baseadas em alimentos in natura ou minimamente processados;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arenR"/>
            </a:pPr>
            <a:r>
              <a:rPr b="1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Evite </a:t>
            </a:r>
            <a:r>
              <a:rPr b="0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alimentos ultraprocessados.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0" i="1" lang="pt-BR" sz="1800" u="none" cap="none" strike="noStrike">
                <a:solidFill>
                  <a:srgbClr val="42719B"/>
                </a:solidFill>
                <a:latin typeface="Calibri"/>
                <a:ea typeface="Calibri"/>
                <a:cs typeface="Calibri"/>
                <a:sym typeface="Calibri"/>
              </a:rPr>
              <a:t>A regra de ouro. </a:t>
            </a:r>
            <a:r>
              <a:rPr b="1" i="1" lang="pt-BR" sz="1800" u="none" cap="none" strike="noStrike">
                <a:solidFill>
                  <a:srgbClr val="42719B"/>
                </a:solidFill>
                <a:latin typeface="Calibri"/>
                <a:ea typeface="Calibri"/>
                <a:cs typeface="Calibri"/>
                <a:sym typeface="Calibri"/>
              </a:rPr>
              <a:t>Prefira </a:t>
            </a:r>
            <a:r>
              <a:rPr b="0" i="1" lang="pt-BR" sz="1800" u="none" cap="none" strike="noStrike">
                <a:solidFill>
                  <a:srgbClr val="42719B"/>
                </a:solidFill>
                <a:latin typeface="Calibri"/>
                <a:ea typeface="Calibri"/>
                <a:cs typeface="Calibri"/>
                <a:sym typeface="Calibri"/>
              </a:rPr>
              <a:t>sempre alimentos in natura ou minimamente processados e preparações culinárias </a:t>
            </a:r>
            <a:endParaRPr b="0" i="1" sz="1800" u="none" cap="none" strike="noStrike">
              <a:solidFill>
                <a:srgbClr val="4271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0" i="1" lang="pt-BR" sz="1800" u="none" cap="none" strike="noStrike">
                <a:solidFill>
                  <a:srgbClr val="42719B"/>
                </a:solidFill>
                <a:latin typeface="Calibri"/>
                <a:ea typeface="Calibri"/>
                <a:cs typeface="Calibri"/>
                <a:sym typeface="Calibri"/>
              </a:rPr>
              <a:t>a alimentos ultraprocessados</a:t>
            </a:r>
            <a:endParaRPr b="0" i="1" sz="1800" u="none" cap="none" strike="noStrike">
              <a:solidFill>
                <a:srgbClr val="4271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 b="5677" l="44931" r="22013" t="5196"/>
          <a:stretch/>
        </p:blipFill>
        <p:spPr>
          <a:xfrm>
            <a:off x="0" y="2087150"/>
            <a:ext cx="1264176" cy="23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 rotWithShape="1">
          <a:blip r:embed="rId4">
            <a:alphaModFix/>
          </a:blip>
          <a:srcRect b="46617" l="71820" r="0" t="0"/>
          <a:stretch/>
        </p:blipFill>
        <p:spPr>
          <a:xfrm>
            <a:off x="0" y="784057"/>
            <a:ext cx="877799" cy="11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9828" y="2871322"/>
            <a:ext cx="1121413" cy="138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/>
          <p:cNvPicPr preferRelativeResize="0"/>
          <p:nvPr/>
        </p:nvPicPr>
        <p:blipFill rotWithShape="1">
          <a:blip r:embed="rId4">
            <a:alphaModFix/>
          </a:blip>
          <a:srcRect b="0" l="0" r="59161" t="0"/>
          <a:stretch/>
        </p:blipFill>
        <p:spPr>
          <a:xfrm>
            <a:off x="8266200" y="888004"/>
            <a:ext cx="877801" cy="167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6">
            <a:alphaModFix/>
          </a:blip>
          <a:srcRect b="-21399" l="980" r="-980" t="21400"/>
          <a:stretch/>
        </p:blipFill>
        <p:spPr>
          <a:xfrm>
            <a:off x="343950" y="4588950"/>
            <a:ext cx="8530799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 txBox="1"/>
          <p:nvPr/>
        </p:nvSpPr>
        <p:spPr>
          <a:xfrm>
            <a:off x="343950" y="458893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/>
        </p:nvSpPr>
        <p:spPr>
          <a:xfrm>
            <a:off x="0" y="224052"/>
            <a:ext cx="7337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 alimentação dos brasileiros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293" y="2499381"/>
            <a:ext cx="1628774" cy="1633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144164">
            <a:off x="2025582" y="1215451"/>
            <a:ext cx="1371600" cy="137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7"/>
          <p:cNvCxnSpPr/>
          <p:nvPr/>
        </p:nvCxnSpPr>
        <p:spPr>
          <a:xfrm flipH="1">
            <a:off x="862587" y="1766542"/>
            <a:ext cx="1570500" cy="9105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" name="Google Shape;150;p7"/>
          <p:cNvCxnSpPr/>
          <p:nvPr/>
        </p:nvCxnSpPr>
        <p:spPr>
          <a:xfrm flipH="1">
            <a:off x="2234176" y="1901251"/>
            <a:ext cx="407100" cy="11676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1" name="Google Shape;151;p7"/>
          <p:cNvSpPr txBox="1"/>
          <p:nvPr/>
        </p:nvSpPr>
        <p:spPr>
          <a:xfrm>
            <a:off x="4560283" y="944032"/>
            <a:ext cx="4061100" cy="3469200"/>
          </a:xfrm>
          <a:prstGeom prst="rect">
            <a:avLst/>
          </a:prstGeom>
          <a:solidFill>
            <a:srgbClr val="F2F2F2"/>
          </a:solidFill>
          <a:ln cap="flat" cmpd="sng" w="28575">
            <a:solidFill>
              <a:srgbClr val="4F66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1/5 da população brasileira  (40 milhões de pessoas) baseia sua alimentação em alimentos </a:t>
            </a:r>
            <a:r>
              <a:rPr b="0" i="1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natura</a:t>
            </a: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 minimamente processados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85% ou mais do total de calorias                   vem desses alimentos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Combinação de alimentos que mais se assemelha a recomendação de uma alimentação saudável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1761" y="3163485"/>
            <a:ext cx="245175" cy="33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8314" y="2248130"/>
            <a:ext cx="245175" cy="33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/>
        </p:nvSpPr>
        <p:spPr>
          <a:xfrm>
            <a:off x="0" y="86252"/>
            <a:ext cx="7337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 alimentação dos brasileiros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8"/>
          <p:cNvPicPr preferRelativeResize="0"/>
          <p:nvPr/>
        </p:nvPicPr>
        <p:blipFill rotWithShape="1">
          <a:blip r:embed="rId3">
            <a:alphaModFix/>
          </a:blip>
          <a:srcRect b="14042" l="29179" r="31357" t="19339"/>
          <a:stretch/>
        </p:blipFill>
        <p:spPr>
          <a:xfrm>
            <a:off x="2660353" y="758591"/>
            <a:ext cx="3823291" cy="372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8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/>
          <p:nvPr/>
        </p:nvSpPr>
        <p:spPr>
          <a:xfrm>
            <a:off x="0" y="124977"/>
            <a:ext cx="7337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 alimentação dos brasileiros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" name="Google Shape;170;p9"/>
          <p:cNvGrpSpPr/>
          <p:nvPr/>
        </p:nvGrpSpPr>
        <p:grpSpPr>
          <a:xfrm>
            <a:off x="1936342" y="1185348"/>
            <a:ext cx="5090213" cy="3227043"/>
            <a:chOff x="1250158" y="1593056"/>
            <a:chExt cx="6546056" cy="4104086"/>
          </a:xfrm>
        </p:grpSpPr>
        <p:pic>
          <p:nvPicPr>
            <p:cNvPr id="171" name="Google Shape;171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50158" y="3644505"/>
              <a:ext cx="1421606" cy="954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73970" y="2619376"/>
              <a:ext cx="1407319" cy="927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77541" y="1593056"/>
              <a:ext cx="1413272" cy="938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50158" y="4725591"/>
              <a:ext cx="1441847" cy="971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894410" y="1593056"/>
              <a:ext cx="1409700" cy="938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894410" y="2676526"/>
              <a:ext cx="1360884" cy="870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894410" y="4747023"/>
              <a:ext cx="1360884" cy="950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894410" y="3644505"/>
              <a:ext cx="1351359" cy="954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582717" y="3644505"/>
              <a:ext cx="1415653" cy="954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563666" y="4725591"/>
              <a:ext cx="1438275" cy="971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592241" y="2674144"/>
              <a:ext cx="1404938" cy="8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582716" y="1593056"/>
              <a:ext cx="1414463" cy="938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6318649" y="1593056"/>
              <a:ext cx="1469231" cy="938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318649" y="2656285"/>
              <a:ext cx="1469231" cy="890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318649" y="3644505"/>
              <a:ext cx="1477565" cy="954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318649" y="4747023"/>
              <a:ext cx="1477565" cy="9501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Google Shape;187;p9"/>
          <p:cNvSpPr txBox="1"/>
          <p:nvPr/>
        </p:nvSpPr>
        <p:spPr>
          <a:xfrm>
            <a:off x="3277488" y="748076"/>
            <a:ext cx="10599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Almoço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4553482" y="748076"/>
            <a:ext cx="10536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Jantar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9"/>
          <p:cNvSpPr txBox="1"/>
          <p:nvPr/>
        </p:nvSpPr>
        <p:spPr>
          <a:xfrm>
            <a:off x="5877776" y="688882"/>
            <a:ext cx="10662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Pequenas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pt-B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refeições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1995265" y="748973"/>
            <a:ext cx="10137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pt-BR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Café da manhã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2020-03-05T19:27:50Z</dcterms:created>
  <dc:creator>Daiany França Saldanha</dc:creator>
</cp:coreProperties>
</file>