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e7f1014e8a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e7f1014e8a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cenas serão projetadas individualmente e os participantes terão 1 minuto para observar cada uma. Após a observação de cada cena, o(a) facilitador(a) abre para a discussão, utilizando as seguintes perguntas norteadoras: </a:t>
            </a:r>
            <a:r>
              <a:rPr i="1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que foi possível perceber na cena? O que chamou atenção? Quais os reflexos e consequências dessas ações? O que poderia ter sido feito diferente?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e70e6d5b8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e70e6d5b8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f0e47ecc9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f0e47ecc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cenas serão projetadas individualmente e os participantes terão 1 minuto para observar cada uma. Após a observação de cada cena, o(a) facilitador(a) abre para a discussão, utilizando as seguintes perguntas norteadoras: </a:t>
            </a:r>
            <a:r>
              <a:rPr i="1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que foi possível perceber na cena? O que chamou atenção? Quais os reflexos e consequências dessas ações? O que poderia ter sido feito diferente?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f0e47ecc9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f0e47ecc9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09a2ffdaf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f09a2ffda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cenas serão projetadas individualmente e os participantes terão 1 minuto para observar cada uma. Após a observação de cada cena, o(a) facilitador(a) abre para a discussão, utilizando as seguintes perguntas norteadoras: </a:t>
            </a:r>
            <a:r>
              <a:rPr i="1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que foi possível perceber na cena? O que chamou atenção? Quais os reflexos e consequências dessas ações? O que poderia ter sido feito diferente?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f09a2ffda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f09a2ffda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e70e6d5b8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e70e6d5b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7f1014e8a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e7f1014e8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e7f1014e8a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e7f1014e8a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e70e6d5b8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e70e6d5b8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5b401cee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5b401cee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essa atividade, o(a) facilitador(a) deverá se familiarizar com as páginas 91 a 102 (Capítulo 4) do Guia Alimentar.</a:t>
            </a:r>
            <a:endParaRPr sz="12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e86c29a8d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e86c29a8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5b401cee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5b401cee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7f1014e8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7f1014e8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cenas serão projetadas individualmente e os participantes terão 1 minuto para observar cada uma. Após a observação de cada cena, o(a) facilitador(a) abre para a discussão, utilizando as seguintes perguntas norteadoras: </a:t>
            </a:r>
            <a:r>
              <a:rPr i="1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que foi possível perceber na cena? O que chamou atenção? Quais os reflexos e consequências dessas ações? O que poderia ter sido feito diferente?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7f1014d4c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e7f1014d4c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e7f1014e8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e7f1014e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cenas serão projetadas individualmente e os participantes terão 1 minuto para observar cada uma. Após a observação de cada cena, o(a) facilitador(a) abre para a discussão, utilizando as seguintes perguntas norteadoras: </a:t>
            </a:r>
            <a:r>
              <a:rPr i="1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que foi possível perceber na cena? O que chamou atenção? Quais os reflexos e consequências dessas ações? O que poderia ter sido feito diferente?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e70e6d5b8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e70e6d5b8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7f1014e8a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e7f1014e8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cenas serão projetadas individualmente e os participantes terão 1 minuto para observar cada uma. Após a observação de cada cena, o(a) facilitador(a) abre para a discussão, utilizando as seguintes perguntas norteadoras: </a:t>
            </a:r>
            <a:r>
              <a:rPr i="1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que foi possível perceber na cena? O que chamou atenção? Quais os reflexos e consequências dessas ações? O que poderia ter sido feito diferente?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e70e6d5b8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e70e6d5b8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200" y="4625700"/>
            <a:ext cx="1014525" cy="42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/>
        </p:nvSpPr>
        <p:spPr>
          <a:xfrm>
            <a:off x="2400775" y="4694200"/>
            <a:ext cx="6261000" cy="2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FFFFFF"/>
                </a:solidFill>
              </a:rPr>
              <a:t>Promoção da Saúde na Linha de Cuidado para Sobrepeso e Obesidade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17" name="Google Shape;1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3425" y="97325"/>
            <a:ext cx="673950" cy="6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7950" y="105650"/>
            <a:ext cx="627750" cy="63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13100" y="119800"/>
            <a:ext cx="723525" cy="6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  <p:pic>
        <p:nvPicPr>
          <p:cNvPr id="22" name="Google Shape;2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  <p:pic>
        <p:nvPicPr>
          <p:cNvPr id="24" name="Google Shape;2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3425" y="97325"/>
            <a:ext cx="673950" cy="6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7950" y="105650"/>
            <a:ext cx="627750" cy="63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13100" y="119800"/>
            <a:ext cx="723525" cy="65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0" name="Google Shape;3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43425" y="97325"/>
            <a:ext cx="673950" cy="6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7950" y="105650"/>
            <a:ext cx="627750" cy="63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13100" y="119800"/>
            <a:ext cx="723525" cy="6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3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9" name="Google Shape;3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  <p:pic>
        <p:nvPicPr>
          <p:cNvPr id="41" name="Google Shape;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3425" y="97325"/>
            <a:ext cx="673950" cy="6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7950" y="105650"/>
            <a:ext cx="627750" cy="63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13100" y="119800"/>
            <a:ext cx="723525" cy="65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7" name="Google Shape;4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8" name="Google Shape;4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4" name="Google Shape;5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2" name="Google Shape;6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3" name="Google Shape;6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Relationship Id="rId4" Type="http://schemas.openxmlformats.org/officeDocument/2006/relationships/image" Target="../media/image20.png"/><Relationship Id="rId11" Type="http://schemas.openxmlformats.org/officeDocument/2006/relationships/image" Target="../media/image16.png"/><Relationship Id="rId10" Type="http://schemas.openxmlformats.org/officeDocument/2006/relationships/image" Target="../media/image17.jpg"/><Relationship Id="rId9" Type="http://schemas.openxmlformats.org/officeDocument/2006/relationships/image" Target="../media/image19.png"/><Relationship Id="rId5" Type="http://schemas.openxmlformats.org/officeDocument/2006/relationships/image" Target="../media/image23.png"/><Relationship Id="rId6" Type="http://schemas.openxmlformats.org/officeDocument/2006/relationships/image" Target="../media/image22.png"/><Relationship Id="rId7" Type="http://schemas.openxmlformats.org/officeDocument/2006/relationships/image" Target="../media/image12.png"/><Relationship Id="rId8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100" y="3698751"/>
            <a:ext cx="5003049" cy="69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7825" y="3808350"/>
            <a:ext cx="899238" cy="58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0325" y="3808350"/>
            <a:ext cx="842350" cy="6503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3"/>
          <p:cNvSpPr txBox="1"/>
          <p:nvPr/>
        </p:nvSpPr>
        <p:spPr>
          <a:xfrm>
            <a:off x="1111500" y="941625"/>
            <a:ext cx="6921000" cy="25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400">
                <a:solidFill>
                  <a:srgbClr val="44546A"/>
                </a:solidFill>
              </a:rPr>
              <a:t>Oficina de Promoção da Alimentação Adequada e Saudável e da Atividade Física e Práticas Corporais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/>
        </p:nvSpPr>
        <p:spPr>
          <a:xfrm>
            <a:off x="242825" y="213027"/>
            <a:ext cx="73371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BR" sz="2900">
                <a:solidFill>
                  <a:srgbClr val="595959"/>
                </a:solidFill>
              </a:rPr>
              <a:t>Cenas</a:t>
            </a:r>
            <a:endParaRPr b="0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825" y="728725"/>
            <a:ext cx="8284867" cy="382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/>
        </p:nvSpPr>
        <p:spPr>
          <a:xfrm>
            <a:off x="242825" y="213027"/>
            <a:ext cx="73371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BR" sz="2900">
                <a:solidFill>
                  <a:srgbClr val="595959"/>
                </a:solidFill>
              </a:rPr>
              <a:t>Refletindo...</a:t>
            </a:r>
            <a:endParaRPr b="0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3"/>
          <p:cNvSpPr txBox="1"/>
          <p:nvPr/>
        </p:nvSpPr>
        <p:spPr>
          <a:xfrm>
            <a:off x="368500" y="1235875"/>
            <a:ext cx="82341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i="1" lang="pt-BR" sz="2400">
                <a:solidFill>
                  <a:schemeClr val="dk1"/>
                </a:solidFill>
              </a:rPr>
              <a:t>O que foi possível perceber na cena? </a:t>
            </a:r>
            <a:endParaRPr i="1" sz="2400">
              <a:solidFill>
                <a:schemeClr val="dk1"/>
              </a:solidFill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i="1" lang="pt-BR" sz="2400">
                <a:solidFill>
                  <a:schemeClr val="dk1"/>
                </a:solidFill>
              </a:rPr>
              <a:t>O que chamou atenção? </a:t>
            </a:r>
            <a:endParaRPr i="1" sz="2400">
              <a:solidFill>
                <a:schemeClr val="dk1"/>
              </a:solidFill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i="1" lang="pt-BR" sz="2400">
                <a:solidFill>
                  <a:schemeClr val="dk1"/>
                </a:solidFill>
              </a:rPr>
              <a:t>Quais os reflexos e consequências dessas ações? </a:t>
            </a:r>
            <a:endParaRPr i="1" sz="2400">
              <a:solidFill>
                <a:schemeClr val="dk1"/>
              </a:solidFill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i="1" lang="pt-BR" sz="2400">
                <a:solidFill>
                  <a:schemeClr val="dk1"/>
                </a:solidFill>
              </a:rPr>
              <a:t>O que poderia ter sido feito diferente?</a:t>
            </a:r>
            <a:endParaRPr i="1" sz="24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/>
          <p:nvPr/>
        </p:nvSpPr>
        <p:spPr>
          <a:xfrm>
            <a:off x="242825" y="213027"/>
            <a:ext cx="73371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BR" sz="2900">
                <a:solidFill>
                  <a:srgbClr val="595959"/>
                </a:solidFill>
              </a:rPr>
              <a:t>Cenas</a:t>
            </a:r>
            <a:endParaRPr b="0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46890"/>
            <a:ext cx="8839199" cy="3649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/>
        </p:nvSpPr>
        <p:spPr>
          <a:xfrm>
            <a:off x="242825" y="213027"/>
            <a:ext cx="73371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BR" sz="2900">
                <a:solidFill>
                  <a:srgbClr val="595959"/>
                </a:solidFill>
              </a:rPr>
              <a:t>Refletindo...</a:t>
            </a:r>
            <a:endParaRPr b="0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5"/>
          <p:cNvSpPr txBox="1"/>
          <p:nvPr/>
        </p:nvSpPr>
        <p:spPr>
          <a:xfrm>
            <a:off x="368500" y="1235875"/>
            <a:ext cx="82341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i="1" lang="pt-BR" sz="2400">
                <a:solidFill>
                  <a:schemeClr val="dk1"/>
                </a:solidFill>
              </a:rPr>
              <a:t>O que foi possível perceber na cena? </a:t>
            </a:r>
            <a:endParaRPr i="1" sz="2400">
              <a:solidFill>
                <a:schemeClr val="dk1"/>
              </a:solidFill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i="1" lang="pt-BR" sz="2400">
                <a:solidFill>
                  <a:schemeClr val="dk1"/>
                </a:solidFill>
              </a:rPr>
              <a:t>O que chamou atenção? </a:t>
            </a:r>
            <a:endParaRPr i="1" sz="2400">
              <a:solidFill>
                <a:schemeClr val="dk1"/>
              </a:solidFill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i="1" lang="pt-BR" sz="2400">
                <a:solidFill>
                  <a:schemeClr val="dk1"/>
                </a:solidFill>
              </a:rPr>
              <a:t>Quais os reflexos e consequências dessas ações? </a:t>
            </a:r>
            <a:endParaRPr i="1" sz="2400">
              <a:solidFill>
                <a:schemeClr val="dk1"/>
              </a:solidFill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i="1" lang="pt-BR" sz="2400">
                <a:solidFill>
                  <a:schemeClr val="dk1"/>
                </a:solidFill>
              </a:rPr>
              <a:t>O que poderia ter sido feito diferente?</a:t>
            </a:r>
            <a:endParaRPr i="1" sz="24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/>
        </p:nvSpPr>
        <p:spPr>
          <a:xfrm>
            <a:off x="242825" y="213027"/>
            <a:ext cx="73371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BR" sz="2900">
                <a:solidFill>
                  <a:srgbClr val="595959"/>
                </a:solidFill>
              </a:rPr>
              <a:t>Cenas</a:t>
            </a:r>
            <a:endParaRPr b="0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925" y="731013"/>
            <a:ext cx="7671775" cy="3681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/>
          <p:nvPr/>
        </p:nvSpPr>
        <p:spPr>
          <a:xfrm>
            <a:off x="242825" y="213027"/>
            <a:ext cx="73371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BR" sz="2900">
                <a:solidFill>
                  <a:srgbClr val="595959"/>
                </a:solidFill>
              </a:rPr>
              <a:t>Refletindo...</a:t>
            </a:r>
            <a:endParaRPr b="0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7"/>
          <p:cNvSpPr txBox="1"/>
          <p:nvPr/>
        </p:nvSpPr>
        <p:spPr>
          <a:xfrm>
            <a:off x="368500" y="1235875"/>
            <a:ext cx="82341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i="1" lang="pt-BR" sz="2400">
                <a:solidFill>
                  <a:schemeClr val="dk1"/>
                </a:solidFill>
              </a:rPr>
              <a:t>O que foi possível perceber na cena? </a:t>
            </a:r>
            <a:endParaRPr i="1" sz="2400">
              <a:solidFill>
                <a:schemeClr val="dk1"/>
              </a:solidFill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i="1" lang="pt-BR" sz="2400">
                <a:solidFill>
                  <a:schemeClr val="dk1"/>
                </a:solidFill>
              </a:rPr>
              <a:t>O que chamou atenção? </a:t>
            </a:r>
            <a:endParaRPr i="1" sz="2400">
              <a:solidFill>
                <a:schemeClr val="dk1"/>
              </a:solidFill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i="1" lang="pt-BR" sz="2400">
                <a:solidFill>
                  <a:schemeClr val="dk1"/>
                </a:solidFill>
              </a:rPr>
              <a:t>Quais os reflexos e consequências dessas ações? </a:t>
            </a:r>
            <a:endParaRPr i="1" sz="2400">
              <a:solidFill>
                <a:schemeClr val="dk1"/>
              </a:solidFill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i="1" lang="pt-BR" sz="2400">
                <a:solidFill>
                  <a:schemeClr val="dk1"/>
                </a:solidFill>
              </a:rPr>
              <a:t>O que poderia ter sido feito diferente?</a:t>
            </a:r>
            <a:endParaRPr i="1" sz="24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/>
          <p:nvPr/>
        </p:nvSpPr>
        <p:spPr>
          <a:xfrm>
            <a:off x="242825" y="213027"/>
            <a:ext cx="73371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BR" sz="2900">
                <a:solidFill>
                  <a:srgbClr val="595959"/>
                </a:solidFill>
              </a:rPr>
              <a:t>Refletindo...</a:t>
            </a:r>
            <a:endParaRPr b="0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8"/>
          <p:cNvSpPr txBox="1"/>
          <p:nvPr/>
        </p:nvSpPr>
        <p:spPr>
          <a:xfrm>
            <a:off x="454950" y="1296875"/>
            <a:ext cx="8234100" cy="18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</a:rPr>
              <a:t>Resgatando a atividade de dispersão do módulo anterior:</a:t>
            </a:r>
            <a:endParaRPr sz="2400">
              <a:solidFill>
                <a:schemeClr val="dk1"/>
              </a:solidFill>
            </a:endParaRPr>
          </a:p>
          <a:p>
            <a:pPr indent="-361950" lvl="0" marL="45720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pt-BR" sz="2100">
                <a:solidFill>
                  <a:schemeClr val="dk1"/>
                </a:solidFill>
              </a:rPr>
              <a:t>Quais são as semelhanças e diferenças entre as cenas e o que foi observado no território?</a:t>
            </a:r>
            <a:endParaRPr sz="2100">
              <a:solidFill>
                <a:schemeClr val="dk1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/>
        </p:nvSpPr>
        <p:spPr>
          <a:xfrm>
            <a:off x="242825" y="213027"/>
            <a:ext cx="73371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BR" sz="2900">
                <a:solidFill>
                  <a:srgbClr val="595959"/>
                </a:solidFill>
              </a:rPr>
              <a:t>Refletindo...</a:t>
            </a:r>
            <a:endParaRPr b="0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9"/>
          <p:cNvSpPr txBox="1"/>
          <p:nvPr/>
        </p:nvSpPr>
        <p:spPr>
          <a:xfrm>
            <a:off x="454950" y="1270275"/>
            <a:ext cx="8234100" cy="23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</a:rPr>
              <a:t>Resgatando a atividade de dispersão do módulo anterior:</a:t>
            </a:r>
            <a:endParaRPr sz="2400">
              <a:solidFill>
                <a:schemeClr val="dk1"/>
              </a:solidFill>
            </a:endParaRPr>
          </a:p>
          <a:p>
            <a:pPr indent="-361950" lvl="0" marL="91440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pt-BR" sz="2100">
                <a:solidFill>
                  <a:schemeClr val="dk1"/>
                </a:solidFill>
              </a:rPr>
              <a:t>Vocês já refletiram antes sobre como o local e a companhia afetam o modo de comer?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/>
          <p:nvPr/>
        </p:nvSpPr>
        <p:spPr>
          <a:xfrm>
            <a:off x="242825" y="213027"/>
            <a:ext cx="73371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BR" sz="2900">
                <a:solidFill>
                  <a:srgbClr val="595959"/>
                </a:solidFill>
              </a:rPr>
              <a:t>Refletindo...</a:t>
            </a:r>
            <a:endParaRPr b="0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0"/>
          <p:cNvSpPr txBox="1"/>
          <p:nvPr/>
        </p:nvSpPr>
        <p:spPr>
          <a:xfrm>
            <a:off x="454950" y="1341225"/>
            <a:ext cx="8234100" cy="23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</a:rPr>
              <a:t>Resgatando a atividade de dispersão do módulo anterior:</a:t>
            </a:r>
            <a:endParaRPr sz="2400">
              <a:solidFill>
                <a:schemeClr val="dk1"/>
              </a:solidFill>
            </a:endParaRPr>
          </a:p>
          <a:p>
            <a:pPr indent="-361950" lvl="0" marL="91440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pt-BR" sz="2100">
                <a:solidFill>
                  <a:schemeClr val="dk1"/>
                </a:solidFill>
              </a:rPr>
              <a:t>Pensam em maneiras de tornar o momento da refeição mais agradável?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/>
        </p:nvSpPr>
        <p:spPr>
          <a:xfrm>
            <a:off x="242825" y="213027"/>
            <a:ext cx="73371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BR" sz="2900">
                <a:solidFill>
                  <a:srgbClr val="595959"/>
                </a:solidFill>
              </a:rPr>
              <a:t>Refletindo...</a:t>
            </a:r>
            <a:endParaRPr b="0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1"/>
          <p:cNvSpPr txBox="1"/>
          <p:nvPr/>
        </p:nvSpPr>
        <p:spPr>
          <a:xfrm>
            <a:off x="454950" y="1237350"/>
            <a:ext cx="8234100" cy="25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</a:rPr>
              <a:t>Resgatando a atividade de dispersão do módulo anterior:</a:t>
            </a:r>
            <a:endParaRPr sz="2400">
              <a:solidFill>
                <a:schemeClr val="dk1"/>
              </a:solidFill>
            </a:endParaRPr>
          </a:p>
          <a:p>
            <a:pPr indent="-361950" lvl="0" marL="914400" rtl="0" algn="just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pt-BR" sz="2100">
                <a:solidFill>
                  <a:schemeClr val="dk1"/>
                </a:solidFill>
              </a:rPr>
              <a:t>Que mudanças podem ser propostas/realizadas nas rotinas alimentares encontradas, se aproximando das recomendações do Guia Alimentar?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/>
        </p:nvSpPr>
        <p:spPr>
          <a:xfrm>
            <a:off x="915900" y="1699175"/>
            <a:ext cx="7312200" cy="25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700">
                <a:solidFill>
                  <a:srgbClr val="44546A"/>
                </a:solidFill>
              </a:rPr>
              <a:t>Atividade 3.2: O ato de comer e a comensalidade</a:t>
            </a:r>
            <a:endParaRPr b="1" sz="3700">
              <a:solidFill>
                <a:srgbClr val="44546A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900">
              <a:solidFill>
                <a:srgbClr val="44546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2157" y="1638885"/>
            <a:ext cx="1275818" cy="83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19674" y="1714747"/>
            <a:ext cx="1084302" cy="818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S Logo – Sistema Único de Saúde Logo - PNG e Vetor - Download de Logo" id="195" name="Google Shape;195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0680" y="3186480"/>
            <a:ext cx="1305362" cy="674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cadêmico – Rede Acqua" id="196" name="Google Shape;196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80161" y="3274702"/>
            <a:ext cx="1660725" cy="4982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nistério da Saúde vai integrar o armazenamento e a distribuição de  medicamentos no SUS" id="197" name="Google Shape;197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17402" y="2971995"/>
            <a:ext cx="2094559" cy="11776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ós-Graduação na Faculdade de Saúde Pública da USP | AGÊNCIA FAPESP" id="198" name="Google Shape;198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411504" y="1649112"/>
            <a:ext cx="989394" cy="92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12420" y="1649112"/>
            <a:ext cx="1661880" cy="9348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paf -" id="200" name="Google Shape;200;p3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740175" y="1780322"/>
            <a:ext cx="2002705" cy="6962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sórcio Intermunicipal Grande ABC" id="201" name="Google Shape;201;p3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310695" y="3160215"/>
            <a:ext cx="2094559" cy="651457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2"/>
          <p:cNvSpPr txBox="1"/>
          <p:nvPr/>
        </p:nvSpPr>
        <p:spPr>
          <a:xfrm>
            <a:off x="0" y="97325"/>
            <a:ext cx="69210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900">
                <a:solidFill>
                  <a:srgbClr val="44546A"/>
                </a:solidFill>
              </a:rPr>
              <a:t>Agradecimentos</a:t>
            </a:r>
            <a:endParaRPr b="1" sz="2400">
              <a:solidFill>
                <a:srgbClr val="4454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200">
              <a:solidFill>
                <a:srgbClr val="44546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/>
        </p:nvSpPr>
        <p:spPr>
          <a:xfrm>
            <a:off x="242825" y="213027"/>
            <a:ext cx="73371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BR" sz="2900">
                <a:solidFill>
                  <a:srgbClr val="595959"/>
                </a:solidFill>
              </a:rPr>
              <a:t>Cenas</a:t>
            </a:r>
            <a:endParaRPr b="0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508651" y="949950"/>
            <a:ext cx="8126700" cy="3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Apresentação de cenas</a:t>
            </a:r>
            <a:endParaRPr sz="2100"/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Discussão</a:t>
            </a:r>
            <a:endParaRPr sz="2100"/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Duração total: 50 minutos</a:t>
            </a:r>
            <a:endParaRPr sz="2100"/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Resgatando...</a:t>
            </a:r>
            <a:endParaRPr sz="2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/>
        </p:nvSpPr>
        <p:spPr>
          <a:xfrm>
            <a:off x="242825" y="213027"/>
            <a:ext cx="73371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BR" sz="2900">
                <a:solidFill>
                  <a:srgbClr val="595959"/>
                </a:solidFill>
              </a:rPr>
              <a:t>Cenas</a:t>
            </a:r>
            <a:endParaRPr b="0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1425" y="312577"/>
            <a:ext cx="4743250" cy="4109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/>
        </p:nvSpPr>
        <p:spPr>
          <a:xfrm>
            <a:off x="242825" y="213027"/>
            <a:ext cx="73371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BR" sz="2900">
                <a:solidFill>
                  <a:srgbClr val="595959"/>
                </a:solidFill>
              </a:rPr>
              <a:t>Refletindo...</a:t>
            </a:r>
            <a:endParaRPr b="0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368500" y="1235875"/>
            <a:ext cx="82341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i="1" lang="pt-BR" sz="2400">
                <a:solidFill>
                  <a:schemeClr val="dk1"/>
                </a:solidFill>
              </a:rPr>
              <a:t>O que foi possível perceber na cena? </a:t>
            </a:r>
            <a:endParaRPr i="1" sz="2400">
              <a:solidFill>
                <a:schemeClr val="dk1"/>
              </a:solidFill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i="1" lang="pt-BR" sz="2400">
                <a:solidFill>
                  <a:schemeClr val="dk1"/>
                </a:solidFill>
              </a:rPr>
              <a:t>O que chamou atenção? </a:t>
            </a:r>
            <a:endParaRPr i="1" sz="2400">
              <a:solidFill>
                <a:schemeClr val="dk1"/>
              </a:solidFill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i="1" lang="pt-BR" sz="2400">
                <a:solidFill>
                  <a:schemeClr val="dk1"/>
                </a:solidFill>
              </a:rPr>
              <a:t>Quais os reflexos e consequências dessas ações? </a:t>
            </a:r>
            <a:endParaRPr i="1" sz="2400">
              <a:solidFill>
                <a:schemeClr val="dk1"/>
              </a:solidFill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i="1" lang="pt-BR" sz="2400">
                <a:solidFill>
                  <a:schemeClr val="dk1"/>
                </a:solidFill>
              </a:rPr>
              <a:t>O que poderia ter sido feito diferente?</a:t>
            </a:r>
            <a:endParaRPr i="1" sz="24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/>
        </p:nvSpPr>
        <p:spPr>
          <a:xfrm>
            <a:off x="242825" y="213027"/>
            <a:ext cx="73371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BR" sz="2900">
                <a:solidFill>
                  <a:srgbClr val="595959"/>
                </a:solidFill>
              </a:rPr>
              <a:t>Cenas</a:t>
            </a:r>
            <a:endParaRPr b="0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81127"/>
            <a:ext cx="8839199" cy="3771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/>
        </p:nvSpPr>
        <p:spPr>
          <a:xfrm>
            <a:off x="242825" y="213027"/>
            <a:ext cx="73371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BR" sz="2900">
                <a:solidFill>
                  <a:srgbClr val="595959"/>
                </a:solidFill>
              </a:rPr>
              <a:t>Refletindo...</a:t>
            </a:r>
            <a:endParaRPr b="0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368500" y="1235875"/>
            <a:ext cx="82341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i="1" lang="pt-BR" sz="2400">
                <a:solidFill>
                  <a:schemeClr val="dk1"/>
                </a:solidFill>
              </a:rPr>
              <a:t>O que foi possível perceber na cena? </a:t>
            </a:r>
            <a:endParaRPr i="1" sz="2400">
              <a:solidFill>
                <a:schemeClr val="dk1"/>
              </a:solidFill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i="1" lang="pt-BR" sz="2400">
                <a:solidFill>
                  <a:schemeClr val="dk1"/>
                </a:solidFill>
              </a:rPr>
              <a:t>O que chamou atenção? </a:t>
            </a:r>
            <a:endParaRPr i="1" sz="2400">
              <a:solidFill>
                <a:schemeClr val="dk1"/>
              </a:solidFill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i="1" lang="pt-BR" sz="2400">
                <a:solidFill>
                  <a:schemeClr val="dk1"/>
                </a:solidFill>
              </a:rPr>
              <a:t>Quais os reflexos e consequências dessas ações? </a:t>
            </a:r>
            <a:endParaRPr i="1" sz="2400">
              <a:solidFill>
                <a:schemeClr val="dk1"/>
              </a:solidFill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i="1" lang="pt-BR" sz="2400">
                <a:solidFill>
                  <a:schemeClr val="dk1"/>
                </a:solidFill>
              </a:rPr>
              <a:t>O que poderia ter sido feito diferente?</a:t>
            </a:r>
            <a:endParaRPr i="1" sz="24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/>
        </p:nvSpPr>
        <p:spPr>
          <a:xfrm>
            <a:off x="38500" y="248577"/>
            <a:ext cx="73371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BR" sz="2900">
                <a:solidFill>
                  <a:srgbClr val="595959"/>
                </a:solidFill>
              </a:rPr>
              <a:t>Cenas</a:t>
            </a:r>
            <a:endParaRPr b="0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275" y="312577"/>
            <a:ext cx="6161649" cy="4109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/>
        </p:nvSpPr>
        <p:spPr>
          <a:xfrm>
            <a:off x="242825" y="213027"/>
            <a:ext cx="73371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BR" sz="2900">
                <a:solidFill>
                  <a:srgbClr val="595959"/>
                </a:solidFill>
              </a:rPr>
              <a:t>Refletindo...</a:t>
            </a:r>
            <a:endParaRPr b="0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1"/>
          <p:cNvSpPr txBox="1"/>
          <p:nvPr/>
        </p:nvSpPr>
        <p:spPr>
          <a:xfrm>
            <a:off x="368500" y="1235875"/>
            <a:ext cx="82341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i="1" lang="pt-BR" sz="2400">
                <a:solidFill>
                  <a:schemeClr val="dk1"/>
                </a:solidFill>
              </a:rPr>
              <a:t>O que foi possível perceber na cena? </a:t>
            </a:r>
            <a:endParaRPr i="1" sz="2400">
              <a:solidFill>
                <a:schemeClr val="dk1"/>
              </a:solidFill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i="1" lang="pt-BR" sz="2400">
                <a:solidFill>
                  <a:schemeClr val="dk1"/>
                </a:solidFill>
              </a:rPr>
              <a:t>O que chamou atenção? </a:t>
            </a:r>
            <a:endParaRPr i="1" sz="2400">
              <a:solidFill>
                <a:schemeClr val="dk1"/>
              </a:solidFill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i="1" lang="pt-BR" sz="2400">
                <a:solidFill>
                  <a:schemeClr val="dk1"/>
                </a:solidFill>
              </a:rPr>
              <a:t>Quais os reflexos e consequências dessas ações? </a:t>
            </a:r>
            <a:endParaRPr i="1" sz="2400">
              <a:solidFill>
                <a:schemeClr val="dk1"/>
              </a:solidFill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i="1" lang="pt-BR" sz="2400">
                <a:solidFill>
                  <a:schemeClr val="dk1"/>
                </a:solidFill>
              </a:rPr>
              <a:t>O que poderia ter sido feito diferente?</a:t>
            </a:r>
            <a:endParaRPr i="1" sz="24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