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5b401cee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5b401cee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essa atividade, o(a) facilitador(a) deverá se familiarizar com as páginas 103 a 123 (Capítulo 5) do Guia Alimentar.</a:t>
            </a:r>
            <a:endParaRPr sz="1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5b401cee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5b401cee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 1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(60 minutos): Os participantes serão divididos em 4 grupos, e cada grupo receberá uma folha com dois obstáculos. A partir disso, deverão fazer a leitura desses obstáculos nas páginas 122 e 123 do Guia Alimentar. Em seguida, o(a) facilitador(a) orientará a elaboração de uma dramatização referente aos dois obstáculos, sendo a escolha do enredo livre, dentro do tema que foi entregue ao grupo, e envolvendo a realidade do território em que trabalham. Cada dramatização poderá ter duração de até 10 minutos e este momento será para a preparação dela, que será apresentada a todos a seguir. A equipe deve observar os grupos e atentar-se se, durante essa preparação, alguma dramatização envolve imagens e falas estereotipadas e estigmatizantes associadas às pessoas com sobrepeso e obesidade ou mesmo às escolhas alimentares em si. Caso isso ocorra, o(a) facilitador(a) deverá conversar com o grupo, buscando mudar a perspectiva dos participantes em relação a essas falas.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 2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(1h20min): Este é o momento em que os grupos deverão compartilhar a sua apresentação com os demais. Lembre-se que cada grupo tem até 10 minutos para a apresentação, contando com a preparação do cenário. Sugerimos que as apresentações sejam todas realizadas e que, ao término de todas as apresentações, o(a) facilitador(a) conduza uma discussão sobre os fatores que perpassam aquele obstáculo e maneiras de superá-lo, construindo com o grande grupo uma reflexão acerca do tema. Durante esse debate, o(a) facilitador(a) deve registrar em uma cartolina, papel craft ou outro recurso disponível, os obstáculos e maneiras para superá-los no âmbito da Atenção Primária à Saúde trazidos pelo grupo.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7f1014d4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7f1014d4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7f1014d4c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7f1014d4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7f1014d4c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7f1014d4c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Neste momento, pode-se adicionar outras perguntas que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o(a) facilitador(a) queira realizar.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b4466ddb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b4466dd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200" y="4625700"/>
            <a:ext cx="1014525" cy="4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400775" y="4694200"/>
            <a:ext cx="6261000" cy="2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</a:rPr>
              <a:t>Promoção da Saúde na Linha de Cuidado para Sobrepeso e Obesidade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22" name="Google Shape;2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24" name="Google Shape;2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0" name="Google Shape;3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9" name="Google Shape;3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4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41" name="Google Shape;4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6.png"/><Relationship Id="rId5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1" Type="http://schemas.openxmlformats.org/officeDocument/2006/relationships/image" Target="../media/image14.png"/><Relationship Id="rId10" Type="http://schemas.openxmlformats.org/officeDocument/2006/relationships/image" Target="../media/image13.jpg"/><Relationship Id="rId9" Type="http://schemas.openxmlformats.org/officeDocument/2006/relationships/image" Target="../media/image15.png"/><Relationship Id="rId5" Type="http://schemas.openxmlformats.org/officeDocument/2006/relationships/image" Target="../media/image17.png"/><Relationship Id="rId6" Type="http://schemas.openxmlformats.org/officeDocument/2006/relationships/image" Target="../media/image16.png"/><Relationship Id="rId7" Type="http://schemas.openxmlformats.org/officeDocument/2006/relationships/image" Target="../media/image11.png"/><Relationship Id="rId8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00" y="3698751"/>
            <a:ext cx="5003049" cy="69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7825" y="3808350"/>
            <a:ext cx="899238" cy="5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80325" y="3808350"/>
            <a:ext cx="842350" cy="6503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1111500" y="94162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Oficina de Promoção da Alimentação Adequada e Saudável e da Atividade Física e Práticas Corporais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/>
        </p:nvSpPr>
        <p:spPr>
          <a:xfrm>
            <a:off x="982125" y="1158350"/>
            <a:ext cx="73122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700">
                <a:solidFill>
                  <a:srgbClr val="44546A"/>
                </a:solidFill>
              </a:rPr>
              <a:t>Atividade 3.3: Compreensão e Superação de Obstáculos para alimentação saudável e vida ativa</a:t>
            </a:r>
            <a:endParaRPr b="1" sz="37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9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/>
        </p:nvSpPr>
        <p:spPr>
          <a:xfrm>
            <a:off x="242825" y="213027"/>
            <a:ext cx="7337100" cy="5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pt-BR" sz="2900">
                <a:solidFill>
                  <a:srgbClr val="595959"/>
                </a:solidFill>
              </a:rPr>
              <a:t>Dramatização</a:t>
            </a:r>
            <a:endParaRPr b="0" i="0" sz="2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508651" y="949950"/>
            <a:ext cx="8126700" cy="32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794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pt-BR" sz="2100"/>
              <a:t>Divisão em grupos (sugestão: 4 grupos)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pt-BR" sz="2100"/>
              <a:t>Preparação: 1 hora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342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pt-BR" sz="2100"/>
              <a:t>N</a:t>
            </a:r>
            <a:r>
              <a:rPr b="0" i="0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dramatização reprodu</a:t>
            </a:r>
            <a:r>
              <a:rPr lang="pt-BR" sz="2100"/>
              <a:t>zir</a:t>
            </a:r>
            <a:r>
              <a:rPr b="0" i="0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obstáculos para uma alimentação saudável </a:t>
            </a:r>
            <a:r>
              <a:rPr lang="pt-BR" sz="2100"/>
              <a:t>e vida ativa: “informação e publicidade”; “oferta e custo”; habilidades culinárias e tempo” </a:t>
            </a:r>
            <a:r>
              <a:rPr lang="pt-BR" sz="2100">
                <a:solidFill>
                  <a:srgbClr val="999999"/>
                </a:solidFill>
              </a:rPr>
              <a:t>(repetir uma dupla de obstáculo). </a:t>
            </a:r>
            <a:endParaRPr sz="2100">
              <a:solidFill>
                <a:srgbClr val="999999"/>
              </a:solidFill>
            </a:endParaRPr>
          </a:p>
          <a:p>
            <a:pPr indent="-279400" lvl="0" marL="342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b="0" i="0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minutos para apresentação de cada grupo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242825" y="213027"/>
            <a:ext cx="7337100" cy="5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pt-BR" sz="2900">
                <a:solidFill>
                  <a:srgbClr val="595959"/>
                </a:solidFill>
              </a:rPr>
              <a:t>Dramatização</a:t>
            </a:r>
            <a:endParaRPr b="0" i="0" sz="2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508651" y="949950"/>
            <a:ext cx="8126700" cy="32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9" name="Google Shape;99;p16"/>
          <p:cNvGrpSpPr/>
          <p:nvPr/>
        </p:nvGrpSpPr>
        <p:grpSpPr>
          <a:xfrm>
            <a:off x="1673185" y="899287"/>
            <a:ext cx="5797097" cy="3479937"/>
            <a:chOff x="1326718" y="1258616"/>
            <a:chExt cx="7729462" cy="4639916"/>
          </a:xfrm>
        </p:grpSpPr>
        <p:grpSp>
          <p:nvGrpSpPr>
            <p:cNvPr id="100" name="Google Shape;100;p16"/>
            <p:cNvGrpSpPr/>
            <p:nvPr/>
          </p:nvGrpSpPr>
          <p:grpSpPr>
            <a:xfrm>
              <a:off x="1351987" y="1258616"/>
              <a:ext cx="7704193" cy="1198387"/>
              <a:chOff x="1010598" y="2510650"/>
              <a:chExt cx="7434327" cy="1464305"/>
            </a:xfrm>
          </p:grpSpPr>
          <p:sp>
            <p:nvSpPr>
              <p:cNvPr id="101" name="Google Shape;101;p16"/>
              <p:cNvSpPr/>
              <p:nvPr/>
            </p:nvSpPr>
            <p:spPr>
              <a:xfrm>
                <a:off x="1032525" y="2510650"/>
                <a:ext cx="7412400" cy="1275600"/>
              </a:xfrm>
              <a:prstGeom prst="roundRect">
                <a:avLst>
                  <a:gd fmla="val 16667" name="adj"/>
                </a:avLst>
              </a:prstGeom>
              <a:solidFill>
                <a:srgbClr val="999999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68575" lIns="68575" spcFirstLastPara="1" rIns="68575" wrap="square" tIns="685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16"/>
              <p:cNvSpPr txBox="1"/>
              <p:nvPr/>
            </p:nvSpPr>
            <p:spPr>
              <a:xfrm>
                <a:off x="1010598" y="2894955"/>
                <a:ext cx="7412400" cy="108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8575" lIns="68575" spcFirstLastPara="1" rIns="68575" wrap="square" tIns="685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1" i="0" lang="pt-BR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Grupo 1 - Informação e Publicidad</a:t>
                </a:r>
                <a:r>
                  <a:rPr b="1" lang="pt-BR" sz="1800">
                    <a:solidFill>
                      <a:srgbClr val="000000"/>
                    </a:solidFill>
                  </a:rPr>
                  <a:t>e</a:t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3" name="Google Shape;103;p16"/>
            <p:cNvGrpSpPr/>
            <p:nvPr/>
          </p:nvGrpSpPr>
          <p:grpSpPr>
            <a:xfrm>
              <a:off x="1327447" y="2456984"/>
              <a:ext cx="7704204" cy="1151437"/>
              <a:chOff x="986838" y="2510650"/>
              <a:chExt cx="7458087" cy="1406937"/>
            </a:xfrm>
          </p:grpSpPr>
          <p:sp>
            <p:nvSpPr>
              <p:cNvPr id="104" name="Google Shape;104;p16"/>
              <p:cNvSpPr/>
              <p:nvPr/>
            </p:nvSpPr>
            <p:spPr>
              <a:xfrm>
                <a:off x="1032525" y="2510650"/>
                <a:ext cx="7412400" cy="1275600"/>
              </a:xfrm>
              <a:prstGeom prst="roundRect">
                <a:avLst>
                  <a:gd fmla="val 16667" name="adj"/>
                </a:avLst>
              </a:prstGeom>
              <a:solidFill>
                <a:srgbClr val="EEFF41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68575" lIns="68575" spcFirstLastPara="1" rIns="68575" wrap="square" tIns="685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16"/>
              <p:cNvSpPr txBox="1"/>
              <p:nvPr/>
            </p:nvSpPr>
            <p:spPr>
              <a:xfrm>
                <a:off x="986838" y="2837587"/>
                <a:ext cx="7412400" cy="108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68575" lIns="68575" spcFirstLastPara="1" rIns="68575" wrap="square" tIns="685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1" i="0" lang="pt-BR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Grupo 2 - Oferta e Custo</a:t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6" name="Google Shape;106;p16"/>
            <p:cNvGrpSpPr/>
            <p:nvPr/>
          </p:nvGrpSpPr>
          <p:grpSpPr>
            <a:xfrm>
              <a:off x="1326718" y="3647700"/>
              <a:ext cx="7717848" cy="1043951"/>
              <a:chOff x="1018919" y="2510650"/>
              <a:chExt cx="7426006" cy="1275600"/>
            </a:xfrm>
          </p:grpSpPr>
          <p:sp>
            <p:nvSpPr>
              <p:cNvPr id="107" name="Google Shape;107;p16"/>
              <p:cNvSpPr/>
              <p:nvPr/>
            </p:nvSpPr>
            <p:spPr>
              <a:xfrm>
                <a:off x="1032525" y="2510650"/>
                <a:ext cx="7412400" cy="1275600"/>
              </a:xfrm>
              <a:prstGeom prst="roundRect">
                <a:avLst>
                  <a:gd fmla="val 16667" name="adj"/>
                </a:avLst>
              </a:prstGeom>
              <a:solidFill>
                <a:srgbClr val="FFAB40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68575" lIns="68575" spcFirstLastPara="1" rIns="68575" wrap="square" tIns="685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16"/>
              <p:cNvSpPr txBox="1"/>
              <p:nvPr/>
            </p:nvSpPr>
            <p:spPr>
              <a:xfrm>
                <a:off x="1018919" y="2789564"/>
                <a:ext cx="7368900" cy="949200"/>
              </a:xfrm>
              <a:prstGeom prst="rect">
                <a:avLst/>
              </a:prstGeom>
              <a:solidFill>
                <a:srgbClr val="FFAB40"/>
              </a:solidFill>
              <a:ln>
                <a:noFill/>
              </a:ln>
            </p:spPr>
            <p:txBody>
              <a:bodyPr anchorCtr="0" anchor="t" bIns="68575" lIns="68575" spcFirstLastPara="1" rIns="68575" wrap="square" tIns="685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1" i="0" lang="pt-BR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Grupo 3 - Habilidades Culinárias e Tempo</a:t>
                </a:r>
                <a:endParaRPr b="1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9" name="Google Shape;109;p16"/>
            <p:cNvGrpSpPr/>
            <p:nvPr/>
          </p:nvGrpSpPr>
          <p:grpSpPr>
            <a:xfrm>
              <a:off x="1350985" y="4854461"/>
              <a:ext cx="7703567" cy="1044071"/>
              <a:chOff x="1032525" y="2510651"/>
              <a:chExt cx="7451700" cy="1138200"/>
            </a:xfrm>
          </p:grpSpPr>
          <p:sp>
            <p:nvSpPr>
              <p:cNvPr id="110" name="Google Shape;110;p16"/>
              <p:cNvSpPr/>
              <p:nvPr/>
            </p:nvSpPr>
            <p:spPr>
              <a:xfrm>
                <a:off x="1032525" y="2510651"/>
                <a:ext cx="7451700" cy="1138200"/>
              </a:xfrm>
              <a:prstGeom prst="roundRect">
                <a:avLst>
                  <a:gd fmla="val 16667" name="adj"/>
                </a:avLst>
              </a:prstGeom>
              <a:solidFill>
                <a:srgbClr val="CC66FF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68575" lIns="68575" spcFirstLastPara="1" rIns="68575" wrap="square" tIns="685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16"/>
              <p:cNvSpPr txBox="1"/>
              <p:nvPr/>
            </p:nvSpPr>
            <p:spPr>
              <a:xfrm>
                <a:off x="1063319" y="2699604"/>
                <a:ext cx="7368900" cy="949200"/>
              </a:xfrm>
              <a:prstGeom prst="rect">
                <a:avLst/>
              </a:prstGeom>
              <a:solidFill>
                <a:srgbClr val="CC66FF"/>
              </a:solidFill>
              <a:ln>
                <a:noFill/>
              </a:ln>
            </p:spPr>
            <p:txBody>
              <a:bodyPr anchorCtr="0" anchor="t" bIns="68575" lIns="68575" spcFirstLastPara="1" rIns="68575" wrap="square" tIns="6857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1" i="0" lang="pt-BR" sz="18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Grupo 4 – </a:t>
                </a:r>
                <a:r>
                  <a:rPr b="1" lang="pt-BR" sz="1800">
                    <a:solidFill>
                      <a:srgbClr val="000000"/>
                    </a:solidFill>
                  </a:rPr>
                  <a:t> Informação e Publicidade</a:t>
                </a:r>
                <a:endParaRPr b="1" sz="180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/>
        </p:nvSpPr>
        <p:spPr>
          <a:xfrm>
            <a:off x="242825" y="213027"/>
            <a:ext cx="7337100" cy="5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pt-BR" sz="2900">
                <a:solidFill>
                  <a:srgbClr val="595959"/>
                </a:solidFill>
              </a:rPr>
              <a:t>Refletindo...</a:t>
            </a:r>
            <a:endParaRPr b="0" i="0" sz="2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664650" y="2009750"/>
            <a:ext cx="7814700" cy="6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pt-BR" sz="2400"/>
              <a:t>Vamos refletir sobre o que acabamos de dramatizar?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/>
        </p:nvSpPr>
        <p:spPr>
          <a:xfrm>
            <a:off x="242825" y="213027"/>
            <a:ext cx="7337100" cy="5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pt-BR" sz="2900">
                <a:solidFill>
                  <a:srgbClr val="595959"/>
                </a:solidFill>
              </a:rPr>
              <a:t>Refletindo...</a:t>
            </a:r>
            <a:endParaRPr b="0" i="0" sz="2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386325" y="1037550"/>
            <a:ext cx="8234100" cy="9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just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2400"/>
              <a:buChar char="●"/>
            </a:pPr>
            <a:r>
              <a:rPr lang="pt-BR" sz="2400">
                <a:solidFill>
                  <a:schemeClr val="dk1"/>
                </a:solidFill>
              </a:rPr>
              <a:t>Como a equipe pode apoiar a população na superação dos obstáculos para uma alimentação saudável?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30" name="Google Shape;130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31" name="Google Shape;131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32" name="Google Shape;132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33" name="Google Shape;133;p1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35" name="Google Shape;135;p1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36" name="Google Shape;136;p1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9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Agradecimentos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