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e513e0deee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e513e0deee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e513e0deee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e513e0deee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e513e0deee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e513e0deee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e513e0deee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e513e0deee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e513e0deee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e513e0deee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e513e0deee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e513e0deee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e513e0deee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e513e0deee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Pergunte aos participantes se alguém gostaria de ler em voz alta, podendo ser uma pessoa por página, por exemplo.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eb447d3d8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eb447d3d8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e5b401cee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e5b401cee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Distribua um kit de cartões A, B, C, D por participante. Eles deverão levantar a alternativa que </a:t>
            </a:r>
            <a:r>
              <a:rPr lang="pt-BR"/>
              <a:t>julgar</a:t>
            </a:r>
            <a:r>
              <a:rPr lang="pt-BR"/>
              <a:t> correta. Após as 6 questões, haverá uma exposição sobre as alternativas corretas.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e5b401cee4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e5b401cee4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e513e0deee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e513e0dee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e513e0deee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e513e0dee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e513e0deee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e513e0deee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e513e0deee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e513e0deee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e513e0deee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e513e0deee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b8127d5d37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b8127d5d37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2400" y="4537677"/>
            <a:ext cx="8839201" cy="60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2400" y="4537677"/>
            <a:ext cx="8839201" cy="60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200" y="4625700"/>
            <a:ext cx="1014525" cy="429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/>
          <p:nvPr/>
        </p:nvSpPr>
        <p:spPr>
          <a:xfrm>
            <a:off x="2400775" y="4694200"/>
            <a:ext cx="6261000" cy="2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FFFFFF"/>
                </a:solidFill>
              </a:rPr>
              <a:t>Promoção da Saúde na Linha de Cuidado para Sobrepeso e Obesidade</a:t>
            </a:r>
            <a:endParaRPr b="1">
              <a:solidFill>
                <a:srgbClr val="FFFFFF"/>
              </a:solidFill>
            </a:endParaRPr>
          </a:p>
        </p:txBody>
      </p:sp>
      <p:pic>
        <p:nvPicPr>
          <p:cNvPr id="17" name="Google Shape;17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43425" y="97325"/>
            <a:ext cx="673950" cy="65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7950" y="105650"/>
            <a:ext cx="627750" cy="639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13100" y="119800"/>
            <a:ext cx="723525" cy="65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2400" y="4537677"/>
            <a:ext cx="8839201" cy="60582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"/>
          <p:cNvSpPr txBox="1"/>
          <p:nvPr/>
        </p:nvSpPr>
        <p:spPr>
          <a:xfrm>
            <a:off x="306600" y="4640488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rgbClr val="FFFFFF"/>
                </a:solidFill>
              </a:rPr>
              <a:t>Promoção da Alimentação Adequada e Saudável e da Atividade Física e Práticas Corporais</a:t>
            </a:r>
            <a:endParaRPr b="1" sz="1500">
              <a:solidFill>
                <a:srgbClr val="FFFFFF"/>
              </a:solidFill>
            </a:endParaRPr>
          </a:p>
        </p:txBody>
      </p:sp>
      <p:pic>
        <p:nvPicPr>
          <p:cNvPr id="22" name="Google Shape;22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2400" y="4537677"/>
            <a:ext cx="8839201" cy="60582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2"/>
          <p:cNvSpPr txBox="1"/>
          <p:nvPr/>
        </p:nvSpPr>
        <p:spPr>
          <a:xfrm>
            <a:off x="306600" y="4640488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rgbClr val="FFFFFF"/>
                </a:solidFill>
              </a:rPr>
              <a:t>Promoção da Alimentação Adequada e Saudável e da Atividade Física e Práticas Corporais</a:t>
            </a:r>
            <a:endParaRPr b="1" sz="1500">
              <a:solidFill>
                <a:srgbClr val="FFFFFF"/>
              </a:solidFill>
            </a:endParaRPr>
          </a:p>
        </p:txBody>
      </p:sp>
      <p:pic>
        <p:nvPicPr>
          <p:cNvPr id="24" name="Google Shape;24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43425" y="97325"/>
            <a:ext cx="673950" cy="65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7950" y="105650"/>
            <a:ext cx="627750" cy="639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13100" y="119800"/>
            <a:ext cx="723525" cy="65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9" name="Google Shape;2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30" name="Google Shape;30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43425" y="97325"/>
            <a:ext cx="673950" cy="65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7950" y="105650"/>
            <a:ext cx="627750" cy="639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13100" y="119800"/>
            <a:ext cx="723525" cy="65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4537677"/>
            <a:ext cx="8839201" cy="605825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3"/>
          <p:cNvSpPr txBox="1"/>
          <p:nvPr/>
        </p:nvSpPr>
        <p:spPr>
          <a:xfrm>
            <a:off x="306600" y="4640488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rgbClr val="FFFFFF"/>
                </a:solidFill>
              </a:rPr>
              <a:t>Promoção da Alimentação Adequada e Saudável e da Atividade Física e Práticas Corporais</a:t>
            </a:r>
            <a:endParaRPr b="1" sz="150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8" name="Google Shape;38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39" name="Google Shape;3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2400" y="4537677"/>
            <a:ext cx="8839201" cy="605825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4"/>
          <p:cNvSpPr txBox="1"/>
          <p:nvPr/>
        </p:nvSpPr>
        <p:spPr>
          <a:xfrm>
            <a:off x="306600" y="4640488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rgbClr val="FFFFFF"/>
                </a:solidFill>
              </a:rPr>
              <a:t>Promoção da Alimentação Adequada e Saudável e da Atividade Física e Práticas Corporais</a:t>
            </a:r>
            <a:endParaRPr b="1" sz="1500">
              <a:solidFill>
                <a:srgbClr val="FFFFFF"/>
              </a:solidFill>
            </a:endParaRPr>
          </a:p>
        </p:txBody>
      </p:sp>
      <p:pic>
        <p:nvPicPr>
          <p:cNvPr id="41" name="Google Shape;4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43425" y="97325"/>
            <a:ext cx="673950" cy="65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47950" y="105650"/>
            <a:ext cx="627750" cy="639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13100" y="119800"/>
            <a:ext cx="723525" cy="65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" name="Google Shape;4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7" name="Google Shape;4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8" name="Google Shape;4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1" name="Google Shape;5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4" name="Google Shape;5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2" name="Google Shape;62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3" name="Google Shape;63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15.png"/><Relationship Id="rId5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11" Type="http://schemas.openxmlformats.org/officeDocument/2006/relationships/image" Target="../media/image13.png"/><Relationship Id="rId10" Type="http://schemas.openxmlformats.org/officeDocument/2006/relationships/image" Target="../media/image14.jpg"/><Relationship Id="rId9" Type="http://schemas.openxmlformats.org/officeDocument/2006/relationships/image" Target="../media/image11.png"/><Relationship Id="rId5" Type="http://schemas.openxmlformats.org/officeDocument/2006/relationships/image" Target="../media/image18.png"/><Relationship Id="rId6" Type="http://schemas.openxmlformats.org/officeDocument/2006/relationships/image" Target="../media/image17.png"/><Relationship Id="rId7" Type="http://schemas.openxmlformats.org/officeDocument/2006/relationships/image" Target="../media/image10.png"/><Relationship Id="rId8" Type="http://schemas.openxmlformats.org/officeDocument/2006/relationships/image" Target="../media/image1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100" y="3698751"/>
            <a:ext cx="5003049" cy="69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87825" y="3808350"/>
            <a:ext cx="899238" cy="58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80325" y="3808350"/>
            <a:ext cx="842350" cy="65035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3"/>
          <p:cNvSpPr txBox="1"/>
          <p:nvPr/>
        </p:nvSpPr>
        <p:spPr>
          <a:xfrm>
            <a:off x="1111500" y="941625"/>
            <a:ext cx="6921000" cy="25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3400">
                <a:solidFill>
                  <a:srgbClr val="44546A"/>
                </a:solidFill>
              </a:rPr>
              <a:t>Oficina de Promoção da Alimentação Adequada e Saudável e da Atividade Física e Práticas Corporais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/>
          <p:nvPr/>
        </p:nvSpPr>
        <p:spPr>
          <a:xfrm>
            <a:off x="0" y="97325"/>
            <a:ext cx="6921000" cy="6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900">
                <a:solidFill>
                  <a:srgbClr val="44546A"/>
                </a:solidFill>
              </a:rPr>
              <a:t>Questão 1</a:t>
            </a:r>
            <a:endParaRPr b="1" sz="2400">
              <a:solidFill>
                <a:srgbClr val="44546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200">
              <a:solidFill>
                <a:srgbClr val="44546A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138" name="Google Shape;138;p22"/>
          <p:cNvSpPr txBox="1"/>
          <p:nvPr/>
        </p:nvSpPr>
        <p:spPr>
          <a:xfrm>
            <a:off x="188450" y="876950"/>
            <a:ext cx="8718900" cy="35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100">
                <a:solidFill>
                  <a:srgbClr val="44546A"/>
                </a:solidFill>
              </a:rPr>
              <a:t>1) Movimentos voluntários do corpo, com gasto de energia acima dos níveis de repouso, promovendo interações sociais e com o ambiente, podendo acontecer no tempo livre, no deslocamento, no trabalho ou estudo e nas tarefas domésticas.</a:t>
            </a:r>
            <a:endParaRPr sz="2100">
              <a:solidFill>
                <a:srgbClr val="44546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rgbClr val="44546A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100"/>
              <a:buAutoNum type="alphaLcParenR"/>
            </a:pPr>
            <a:r>
              <a:rPr b="1" lang="pt-BR" sz="2100">
                <a:solidFill>
                  <a:srgbClr val="6AA84F"/>
                </a:solidFill>
              </a:rPr>
              <a:t>Atividade física</a:t>
            </a:r>
            <a:endParaRPr b="1" sz="2100">
              <a:solidFill>
                <a:srgbClr val="6AA84F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2100"/>
              <a:buAutoNum type="alphaLcParenR"/>
            </a:pPr>
            <a:r>
              <a:rPr lang="pt-BR" sz="2100">
                <a:solidFill>
                  <a:srgbClr val="44546A"/>
                </a:solidFill>
              </a:rPr>
              <a:t>Práticas corporais</a:t>
            </a:r>
            <a:endParaRPr sz="2100">
              <a:solidFill>
                <a:srgbClr val="44546A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2100"/>
              <a:buAutoNum type="alphaLcParenR"/>
            </a:pPr>
            <a:r>
              <a:rPr lang="pt-BR" sz="2100">
                <a:solidFill>
                  <a:srgbClr val="44546A"/>
                </a:solidFill>
              </a:rPr>
              <a:t>Exercício físico</a:t>
            </a:r>
            <a:endParaRPr sz="2100">
              <a:solidFill>
                <a:srgbClr val="44546A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2100"/>
              <a:buAutoNum type="alphaLcParenR"/>
            </a:pPr>
            <a:r>
              <a:rPr lang="pt-BR" sz="2100">
                <a:solidFill>
                  <a:srgbClr val="44546A"/>
                </a:solidFill>
              </a:rPr>
              <a:t>Comportamento sedentário</a:t>
            </a:r>
            <a:endParaRPr sz="2100">
              <a:solidFill>
                <a:srgbClr val="44546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rgbClr val="44546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200">
              <a:solidFill>
                <a:srgbClr val="44546A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/>
          <p:nvPr/>
        </p:nvSpPr>
        <p:spPr>
          <a:xfrm>
            <a:off x="0" y="97325"/>
            <a:ext cx="6921000" cy="6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900">
                <a:solidFill>
                  <a:srgbClr val="44546A"/>
                </a:solidFill>
              </a:rPr>
              <a:t>Questão 2</a:t>
            </a:r>
            <a:endParaRPr b="1" sz="2400">
              <a:solidFill>
                <a:srgbClr val="44546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200">
              <a:solidFill>
                <a:srgbClr val="44546A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144" name="Google Shape;144;p23"/>
          <p:cNvSpPr txBox="1"/>
          <p:nvPr/>
        </p:nvSpPr>
        <p:spPr>
          <a:xfrm>
            <a:off x="188450" y="876950"/>
            <a:ext cx="8718900" cy="35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100">
                <a:solidFill>
                  <a:srgbClr val="44546A"/>
                </a:solidFill>
              </a:rPr>
              <a:t>2) Expressões individuais ou coletivas do movimento corporal, advindo do conhecimento e da experiência em torno do jogo, da dança, do esporte, da luta, da ginástica, construídas de modo sistemático (na escola) ou não sistemático (tempo livre/lazer).</a:t>
            </a:r>
            <a:endParaRPr sz="2100">
              <a:solidFill>
                <a:srgbClr val="44546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rgbClr val="44546A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2100"/>
              <a:buAutoNum type="alphaLcParenR"/>
            </a:pPr>
            <a:r>
              <a:rPr lang="pt-BR" sz="2100">
                <a:solidFill>
                  <a:srgbClr val="44546A"/>
                </a:solidFill>
              </a:rPr>
              <a:t>Atividade física</a:t>
            </a:r>
            <a:endParaRPr sz="2100">
              <a:solidFill>
                <a:srgbClr val="44546A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100"/>
              <a:buAutoNum type="alphaLcParenR"/>
            </a:pPr>
            <a:r>
              <a:rPr b="1" lang="pt-BR" sz="2100">
                <a:solidFill>
                  <a:srgbClr val="6AA84F"/>
                </a:solidFill>
              </a:rPr>
              <a:t>Práticas corporais</a:t>
            </a:r>
            <a:endParaRPr b="1" sz="2100">
              <a:solidFill>
                <a:srgbClr val="6AA84F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2100"/>
              <a:buAutoNum type="alphaLcParenR"/>
            </a:pPr>
            <a:r>
              <a:rPr lang="pt-BR" sz="2100">
                <a:solidFill>
                  <a:srgbClr val="44546A"/>
                </a:solidFill>
              </a:rPr>
              <a:t>Lazer</a:t>
            </a:r>
            <a:endParaRPr sz="2100">
              <a:solidFill>
                <a:srgbClr val="44546A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2100"/>
              <a:buAutoNum type="alphaLcParenR"/>
            </a:pPr>
            <a:r>
              <a:rPr lang="pt-BR" sz="2100">
                <a:solidFill>
                  <a:srgbClr val="44546A"/>
                </a:solidFill>
              </a:rPr>
              <a:t>Exercício físico</a:t>
            </a:r>
            <a:endParaRPr sz="2100">
              <a:solidFill>
                <a:srgbClr val="44546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rgbClr val="44546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rgbClr val="44546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200">
              <a:solidFill>
                <a:srgbClr val="44546A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/>
          <p:nvPr/>
        </p:nvSpPr>
        <p:spPr>
          <a:xfrm>
            <a:off x="0" y="97325"/>
            <a:ext cx="6921000" cy="6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900">
                <a:solidFill>
                  <a:srgbClr val="44546A"/>
                </a:solidFill>
              </a:rPr>
              <a:t>Questão 3</a:t>
            </a:r>
            <a:endParaRPr b="1" sz="2400">
              <a:solidFill>
                <a:srgbClr val="44546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200">
              <a:solidFill>
                <a:srgbClr val="44546A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150" name="Google Shape;150;p24"/>
          <p:cNvSpPr txBox="1"/>
          <p:nvPr/>
        </p:nvSpPr>
        <p:spPr>
          <a:xfrm>
            <a:off x="212550" y="775050"/>
            <a:ext cx="8718900" cy="37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100">
                <a:solidFill>
                  <a:srgbClr val="44546A"/>
                </a:solidFill>
              </a:rPr>
              <a:t>3) Conjunto de ocupações às quais o indivíduo pode entregar-se de livre vontade, seja para repousar, seja para divertir-se, recrear-se e entreter-se ou, ainda, para desenvolver sua informação ou formação desinteressada, sua participação social voluntária ou sua livre capacidade criadora após livrar-se ou desembaraçar-se das obrigações profissionais, familiares e sociais.</a:t>
            </a:r>
            <a:endParaRPr sz="2100">
              <a:solidFill>
                <a:srgbClr val="44546A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2100"/>
              <a:buAutoNum type="alphaLcParenR"/>
            </a:pPr>
            <a:r>
              <a:rPr lang="pt-BR" sz="2100">
                <a:solidFill>
                  <a:srgbClr val="44546A"/>
                </a:solidFill>
              </a:rPr>
              <a:t>Práticas corporais</a:t>
            </a:r>
            <a:endParaRPr sz="2100">
              <a:solidFill>
                <a:srgbClr val="44546A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2100"/>
              <a:buAutoNum type="alphaLcParenR"/>
            </a:pPr>
            <a:r>
              <a:rPr lang="pt-BR" sz="2100">
                <a:solidFill>
                  <a:srgbClr val="44546A"/>
                </a:solidFill>
              </a:rPr>
              <a:t>Comportamento sedentário</a:t>
            </a:r>
            <a:endParaRPr sz="2100">
              <a:solidFill>
                <a:srgbClr val="44546A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100"/>
              <a:buAutoNum type="alphaLcParenR"/>
            </a:pPr>
            <a:r>
              <a:rPr b="1" lang="pt-BR" sz="2100">
                <a:solidFill>
                  <a:srgbClr val="6AA84F"/>
                </a:solidFill>
              </a:rPr>
              <a:t>Lazer</a:t>
            </a:r>
            <a:endParaRPr b="1" sz="2100">
              <a:solidFill>
                <a:srgbClr val="6AA84F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2100"/>
              <a:buAutoNum type="alphaLcParenR"/>
            </a:pPr>
            <a:r>
              <a:rPr lang="pt-BR" sz="2100">
                <a:solidFill>
                  <a:srgbClr val="44546A"/>
                </a:solidFill>
              </a:rPr>
              <a:t>Exercício físico</a:t>
            </a:r>
            <a:endParaRPr sz="1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/>
          <p:nvPr/>
        </p:nvSpPr>
        <p:spPr>
          <a:xfrm>
            <a:off x="0" y="97325"/>
            <a:ext cx="6921000" cy="6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900">
                <a:solidFill>
                  <a:srgbClr val="44546A"/>
                </a:solidFill>
              </a:rPr>
              <a:t>Questão 4</a:t>
            </a:r>
            <a:endParaRPr b="1" sz="2400">
              <a:solidFill>
                <a:srgbClr val="44546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200">
              <a:solidFill>
                <a:srgbClr val="44546A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156" name="Google Shape;156;p25"/>
          <p:cNvSpPr txBox="1"/>
          <p:nvPr/>
        </p:nvSpPr>
        <p:spPr>
          <a:xfrm>
            <a:off x="212550" y="775050"/>
            <a:ext cx="8718900" cy="37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100">
                <a:solidFill>
                  <a:srgbClr val="44546A"/>
                </a:solidFill>
              </a:rPr>
              <a:t>4) Atividade física planejada, estruturada e repetitiva para melhorar ou manter as capacidades físicas e o peso adequado.</a:t>
            </a:r>
            <a:endParaRPr sz="2100">
              <a:solidFill>
                <a:srgbClr val="44546A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rgbClr val="44546A"/>
              </a:solidFill>
            </a:endParaRPr>
          </a:p>
          <a:p>
            <a:pPr indent="-3619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2100"/>
              <a:buAutoNum type="alphaLcParenR"/>
            </a:pPr>
            <a:r>
              <a:rPr lang="pt-BR" sz="2100">
                <a:solidFill>
                  <a:srgbClr val="44546A"/>
                </a:solidFill>
              </a:rPr>
              <a:t>Lazer</a:t>
            </a:r>
            <a:endParaRPr sz="2100">
              <a:solidFill>
                <a:srgbClr val="44546A"/>
              </a:solidFill>
            </a:endParaRPr>
          </a:p>
          <a:p>
            <a:pPr indent="-3619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2100"/>
              <a:buAutoNum type="alphaLcParenR"/>
            </a:pPr>
            <a:r>
              <a:rPr lang="pt-BR" sz="2100">
                <a:solidFill>
                  <a:srgbClr val="44546A"/>
                </a:solidFill>
              </a:rPr>
              <a:t>Práticas corporais</a:t>
            </a:r>
            <a:endParaRPr sz="2100">
              <a:solidFill>
                <a:srgbClr val="44546A"/>
              </a:solidFill>
            </a:endParaRPr>
          </a:p>
          <a:p>
            <a:pPr indent="-3619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100"/>
              <a:buAutoNum type="alphaLcParenR"/>
            </a:pPr>
            <a:r>
              <a:rPr b="1" lang="pt-BR" sz="2100">
                <a:solidFill>
                  <a:srgbClr val="6AA84F"/>
                </a:solidFill>
              </a:rPr>
              <a:t>Exercício Físico</a:t>
            </a:r>
            <a:endParaRPr b="1" sz="2100">
              <a:solidFill>
                <a:srgbClr val="6AA84F"/>
              </a:solidFill>
            </a:endParaRPr>
          </a:p>
          <a:p>
            <a:pPr indent="-3619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2100"/>
              <a:buAutoNum type="alphaLcParenR"/>
            </a:pPr>
            <a:r>
              <a:rPr lang="pt-BR" sz="2100">
                <a:solidFill>
                  <a:srgbClr val="44546A"/>
                </a:solidFill>
              </a:rPr>
              <a:t>Lazer</a:t>
            </a:r>
            <a:endParaRPr sz="2100">
              <a:solidFill>
                <a:srgbClr val="44546A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rgbClr val="44546A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6"/>
          <p:cNvSpPr txBox="1"/>
          <p:nvPr/>
        </p:nvSpPr>
        <p:spPr>
          <a:xfrm>
            <a:off x="212550" y="775050"/>
            <a:ext cx="8718900" cy="37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100">
                <a:solidFill>
                  <a:srgbClr val="44546A"/>
                </a:solidFill>
              </a:rPr>
              <a:t>5) Conjunto dos exercícios físicos que se apresentam sob a forma de jogos individuais ou coletivos e dão vez à competição, praticados sob regras preestabelecidas.</a:t>
            </a:r>
            <a:endParaRPr sz="2100">
              <a:solidFill>
                <a:srgbClr val="44546A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rgbClr val="44546A"/>
              </a:solidFill>
            </a:endParaRPr>
          </a:p>
          <a:p>
            <a:pPr indent="-3619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2100"/>
              <a:buAutoNum type="alphaLcParenR"/>
            </a:pPr>
            <a:r>
              <a:rPr lang="pt-BR" sz="2100">
                <a:solidFill>
                  <a:srgbClr val="44546A"/>
                </a:solidFill>
              </a:rPr>
              <a:t>Exercício físico</a:t>
            </a:r>
            <a:endParaRPr sz="2100">
              <a:solidFill>
                <a:srgbClr val="44546A"/>
              </a:solidFill>
            </a:endParaRPr>
          </a:p>
          <a:p>
            <a:pPr indent="-3619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2100"/>
              <a:buAutoNum type="alphaLcParenR"/>
            </a:pPr>
            <a:r>
              <a:rPr lang="pt-BR" sz="2100">
                <a:solidFill>
                  <a:srgbClr val="44546A"/>
                </a:solidFill>
              </a:rPr>
              <a:t>Lazer</a:t>
            </a:r>
            <a:endParaRPr sz="2100">
              <a:solidFill>
                <a:srgbClr val="44546A"/>
              </a:solidFill>
            </a:endParaRPr>
          </a:p>
          <a:p>
            <a:pPr indent="-3619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100"/>
              <a:buAutoNum type="alphaLcParenR"/>
            </a:pPr>
            <a:r>
              <a:rPr b="1" lang="pt-BR" sz="2100">
                <a:solidFill>
                  <a:srgbClr val="6AA84F"/>
                </a:solidFill>
              </a:rPr>
              <a:t>Esporte</a:t>
            </a:r>
            <a:endParaRPr b="1" sz="2100">
              <a:solidFill>
                <a:srgbClr val="6AA84F"/>
              </a:solidFill>
            </a:endParaRPr>
          </a:p>
          <a:p>
            <a:pPr indent="-3619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2100"/>
              <a:buAutoNum type="alphaLcParenR"/>
            </a:pPr>
            <a:r>
              <a:rPr lang="pt-BR" sz="2100">
                <a:solidFill>
                  <a:srgbClr val="44546A"/>
                </a:solidFill>
              </a:rPr>
              <a:t>Práticas corporais</a:t>
            </a:r>
            <a:endParaRPr sz="2100">
              <a:solidFill>
                <a:srgbClr val="44546A"/>
              </a:solidFill>
            </a:endParaRPr>
          </a:p>
        </p:txBody>
      </p:sp>
      <p:sp>
        <p:nvSpPr>
          <p:cNvPr id="162" name="Google Shape;162;p26"/>
          <p:cNvSpPr txBox="1"/>
          <p:nvPr/>
        </p:nvSpPr>
        <p:spPr>
          <a:xfrm>
            <a:off x="0" y="97325"/>
            <a:ext cx="6921000" cy="6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900">
                <a:solidFill>
                  <a:srgbClr val="44546A"/>
                </a:solidFill>
              </a:rPr>
              <a:t>Questão 5</a:t>
            </a:r>
            <a:endParaRPr b="1" sz="2400">
              <a:solidFill>
                <a:srgbClr val="44546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200">
              <a:solidFill>
                <a:srgbClr val="44546A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7"/>
          <p:cNvSpPr txBox="1"/>
          <p:nvPr/>
        </p:nvSpPr>
        <p:spPr>
          <a:xfrm>
            <a:off x="212550" y="775050"/>
            <a:ext cx="8718900" cy="37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100">
                <a:solidFill>
                  <a:srgbClr val="44546A"/>
                </a:solidFill>
              </a:rPr>
              <a:t>6) Tempo em que é gasto pouca energia, geralmente na posição sentada ou deitada. Por exemplo, ao assistir televisão, mexer no celular, trabalhar no computador, assistir aula ou no trânsito dentro do carro ou ônibus.</a:t>
            </a:r>
            <a:endParaRPr sz="2100">
              <a:solidFill>
                <a:srgbClr val="44546A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rgbClr val="44546A"/>
              </a:solidFill>
            </a:endParaRPr>
          </a:p>
          <a:p>
            <a:pPr indent="-3619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2100"/>
              <a:buAutoNum type="alphaLcParenR"/>
            </a:pPr>
            <a:r>
              <a:rPr lang="pt-BR" sz="2100">
                <a:solidFill>
                  <a:srgbClr val="44546A"/>
                </a:solidFill>
              </a:rPr>
              <a:t>Atividade física</a:t>
            </a:r>
            <a:endParaRPr sz="2100">
              <a:solidFill>
                <a:srgbClr val="44546A"/>
              </a:solidFill>
            </a:endParaRPr>
          </a:p>
          <a:p>
            <a:pPr indent="-3619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2100"/>
              <a:buAutoNum type="alphaLcParenR"/>
            </a:pPr>
            <a:r>
              <a:rPr lang="pt-BR" sz="2100">
                <a:solidFill>
                  <a:srgbClr val="44546A"/>
                </a:solidFill>
              </a:rPr>
              <a:t>Práticas corporais</a:t>
            </a:r>
            <a:endParaRPr sz="2100">
              <a:solidFill>
                <a:srgbClr val="44546A"/>
              </a:solidFill>
            </a:endParaRPr>
          </a:p>
          <a:p>
            <a:pPr indent="-3619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100"/>
              <a:buAutoNum type="alphaLcParenR"/>
            </a:pPr>
            <a:r>
              <a:rPr b="1" lang="pt-BR" sz="2100">
                <a:solidFill>
                  <a:srgbClr val="6AA84F"/>
                </a:solidFill>
              </a:rPr>
              <a:t>Comportamento sedentário</a:t>
            </a:r>
            <a:endParaRPr b="1" sz="2100">
              <a:solidFill>
                <a:srgbClr val="6AA84F"/>
              </a:solidFill>
            </a:endParaRPr>
          </a:p>
          <a:p>
            <a:pPr indent="-3619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2100"/>
              <a:buAutoNum type="alphaLcParenR"/>
            </a:pPr>
            <a:r>
              <a:rPr lang="pt-BR" sz="2100">
                <a:solidFill>
                  <a:srgbClr val="44546A"/>
                </a:solidFill>
              </a:rPr>
              <a:t>Esporte</a:t>
            </a:r>
            <a:endParaRPr sz="2100">
              <a:solidFill>
                <a:srgbClr val="44546A"/>
              </a:solidFill>
            </a:endParaRPr>
          </a:p>
        </p:txBody>
      </p:sp>
      <p:sp>
        <p:nvSpPr>
          <p:cNvPr id="168" name="Google Shape;168;p27"/>
          <p:cNvSpPr txBox="1"/>
          <p:nvPr/>
        </p:nvSpPr>
        <p:spPr>
          <a:xfrm>
            <a:off x="0" y="97325"/>
            <a:ext cx="6921000" cy="6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900">
                <a:solidFill>
                  <a:srgbClr val="44546A"/>
                </a:solidFill>
              </a:rPr>
              <a:t>Questão 6</a:t>
            </a:r>
            <a:endParaRPr b="1" sz="2400">
              <a:solidFill>
                <a:srgbClr val="44546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200">
              <a:solidFill>
                <a:srgbClr val="44546A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"/>
          <p:cNvSpPr txBox="1"/>
          <p:nvPr/>
        </p:nvSpPr>
        <p:spPr>
          <a:xfrm>
            <a:off x="0" y="97325"/>
            <a:ext cx="6921000" cy="6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900">
                <a:solidFill>
                  <a:srgbClr val="44546A"/>
                </a:solidFill>
              </a:rPr>
              <a:t>Guia de Atividade Física</a:t>
            </a:r>
            <a:endParaRPr b="1" sz="2400">
              <a:solidFill>
                <a:srgbClr val="44546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200">
              <a:solidFill>
                <a:srgbClr val="44546A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174" name="Google Shape;174;p28"/>
          <p:cNvSpPr txBox="1"/>
          <p:nvPr/>
        </p:nvSpPr>
        <p:spPr>
          <a:xfrm>
            <a:off x="212550" y="775050"/>
            <a:ext cx="8718900" cy="37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>
                <a:solidFill>
                  <a:srgbClr val="44546A"/>
                </a:solidFill>
              </a:rPr>
              <a:t>Leitura das páginas 7, 8 e 9</a:t>
            </a:r>
            <a:endParaRPr sz="2100">
              <a:solidFill>
                <a:srgbClr val="44546A"/>
              </a:solidFill>
            </a:endParaRPr>
          </a:p>
        </p:txBody>
      </p:sp>
      <p:pic>
        <p:nvPicPr>
          <p:cNvPr id="175" name="Google Shape;175;p28"/>
          <p:cNvPicPr preferRelativeResize="0"/>
          <p:nvPr/>
        </p:nvPicPr>
        <p:blipFill rotWithShape="1">
          <a:blip r:embed="rId3">
            <a:alphaModFix/>
          </a:blip>
          <a:srcRect b="20303" l="46707" r="25977" t="17204"/>
          <a:stretch/>
        </p:blipFill>
        <p:spPr>
          <a:xfrm>
            <a:off x="4437700" y="789250"/>
            <a:ext cx="2771450" cy="356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82157" y="1638885"/>
            <a:ext cx="1275818" cy="837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19674" y="1714747"/>
            <a:ext cx="1084302" cy="8185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US Logo – Sistema Único de Saúde Logo - PNG e Vetor - Download de Logo" id="182" name="Google Shape;182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0680" y="3186480"/>
            <a:ext cx="1305362" cy="6746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cadêmico – Rede Acqua" id="183" name="Google Shape;183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180161" y="3274702"/>
            <a:ext cx="1660725" cy="4982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inistério da Saúde vai integrar o armazenamento e a distribuição de  medicamentos no SUS" id="184" name="Google Shape;184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017402" y="2971995"/>
            <a:ext cx="2094559" cy="11776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ós-Graduação na Faculdade de Saúde Pública da USP | AGÊNCIA FAPESP" id="185" name="Google Shape;185;p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411504" y="1649112"/>
            <a:ext cx="989394" cy="921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12420" y="1649112"/>
            <a:ext cx="1661880" cy="9348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epaf -" id="187" name="Google Shape;187;p2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740175" y="1780322"/>
            <a:ext cx="2002705" cy="6962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nsórcio Intermunicipal Grande ABC" id="188" name="Google Shape;188;p2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310695" y="3160215"/>
            <a:ext cx="2094559" cy="651457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9"/>
          <p:cNvSpPr txBox="1"/>
          <p:nvPr/>
        </p:nvSpPr>
        <p:spPr>
          <a:xfrm>
            <a:off x="0" y="97325"/>
            <a:ext cx="6921000" cy="6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900">
                <a:solidFill>
                  <a:srgbClr val="44546A"/>
                </a:solidFill>
              </a:rPr>
              <a:t>Agradecimentos</a:t>
            </a:r>
            <a:endParaRPr b="1" sz="2400">
              <a:solidFill>
                <a:srgbClr val="44546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200">
              <a:solidFill>
                <a:srgbClr val="44546A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/>
          <p:nvPr/>
        </p:nvSpPr>
        <p:spPr>
          <a:xfrm>
            <a:off x="1263900" y="1059025"/>
            <a:ext cx="6921000" cy="25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3400">
                <a:solidFill>
                  <a:srgbClr val="44546A"/>
                </a:solidFill>
              </a:rPr>
              <a:t>Atividade 4.3:</a:t>
            </a:r>
            <a:br>
              <a:rPr b="1" lang="pt-BR" sz="3400">
                <a:solidFill>
                  <a:srgbClr val="44546A"/>
                </a:solidFill>
              </a:rPr>
            </a:br>
            <a:r>
              <a:rPr b="1" lang="pt-BR" sz="3400">
                <a:solidFill>
                  <a:srgbClr val="44546A"/>
                </a:solidFill>
              </a:rPr>
              <a:t>Conceitos em Atividade Física e Práticas Corporais</a:t>
            </a:r>
            <a:endParaRPr b="1" sz="3400">
              <a:solidFill>
                <a:srgbClr val="44546A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44546A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/>
          <p:nvPr/>
        </p:nvSpPr>
        <p:spPr>
          <a:xfrm>
            <a:off x="0" y="97325"/>
            <a:ext cx="6921000" cy="6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900">
                <a:solidFill>
                  <a:srgbClr val="44546A"/>
                </a:solidFill>
              </a:rPr>
              <a:t>Questão 1</a:t>
            </a:r>
            <a:endParaRPr b="1" sz="2400">
              <a:solidFill>
                <a:srgbClr val="44546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200">
              <a:solidFill>
                <a:srgbClr val="44546A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92" name="Google Shape;92;p15"/>
          <p:cNvSpPr txBox="1"/>
          <p:nvPr/>
        </p:nvSpPr>
        <p:spPr>
          <a:xfrm>
            <a:off x="188450" y="876950"/>
            <a:ext cx="8718900" cy="35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100">
                <a:solidFill>
                  <a:srgbClr val="44546A"/>
                </a:solidFill>
              </a:rPr>
              <a:t>1) Movimentos voluntários do corpo, com gasto de energia acima dos níveis de repouso, promovendo interações sociais e com o ambiente, podendo acontecer no tempo livre, no deslocamento, no trabalho ou estudo e nas tarefas domésticas.</a:t>
            </a:r>
            <a:endParaRPr sz="2100">
              <a:solidFill>
                <a:srgbClr val="44546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rgbClr val="44546A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2100"/>
              <a:buAutoNum type="alphaLcParenR"/>
            </a:pPr>
            <a:r>
              <a:rPr lang="pt-BR" sz="2100">
                <a:solidFill>
                  <a:srgbClr val="44546A"/>
                </a:solidFill>
              </a:rPr>
              <a:t>Atividade física</a:t>
            </a:r>
            <a:endParaRPr sz="2100">
              <a:solidFill>
                <a:srgbClr val="44546A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2100"/>
              <a:buAutoNum type="alphaLcParenR"/>
            </a:pPr>
            <a:r>
              <a:rPr lang="pt-BR" sz="2100">
                <a:solidFill>
                  <a:srgbClr val="44546A"/>
                </a:solidFill>
              </a:rPr>
              <a:t>Práticas corporais</a:t>
            </a:r>
            <a:endParaRPr sz="2100">
              <a:solidFill>
                <a:srgbClr val="44546A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2100"/>
              <a:buAutoNum type="alphaLcParenR"/>
            </a:pPr>
            <a:r>
              <a:rPr lang="pt-BR" sz="2100">
                <a:solidFill>
                  <a:srgbClr val="44546A"/>
                </a:solidFill>
              </a:rPr>
              <a:t>Exercício físico</a:t>
            </a:r>
            <a:endParaRPr sz="2100">
              <a:solidFill>
                <a:srgbClr val="44546A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2100"/>
              <a:buAutoNum type="alphaLcParenR"/>
            </a:pPr>
            <a:r>
              <a:rPr lang="pt-BR" sz="2100">
                <a:solidFill>
                  <a:srgbClr val="44546A"/>
                </a:solidFill>
              </a:rPr>
              <a:t>Comportamento sedentário</a:t>
            </a:r>
            <a:endParaRPr sz="2100">
              <a:solidFill>
                <a:srgbClr val="44546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rgbClr val="44546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200">
              <a:solidFill>
                <a:srgbClr val="44546A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/>
        </p:nvSpPr>
        <p:spPr>
          <a:xfrm>
            <a:off x="0" y="97325"/>
            <a:ext cx="6921000" cy="6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900">
                <a:solidFill>
                  <a:srgbClr val="44546A"/>
                </a:solidFill>
              </a:rPr>
              <a:t>Questão 2</a:t>
            </a:r>
            <a:endParaRPr b="1" sz="2400">
              <a:solidFill>
                <a:srgbClr val="44546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200">
              <a:solidFill>
                <a:srgbClr val="44546A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98" name="Google Shape;98;p16"/>
          <p:cNvSpPr txBox="1"/>
          <p:nvPr/>
        </p:nvSpPr>
        <p:spPr>
          <a:xfrm>
            <a:off x="188450" y="876950"/>
            <a:ext cx="8718900" cy="35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100">
                <a:solidFill>
                  <a:srgbClr val="44546A"/>
                </a:solidFill>
              </a:rPr>
              <a:t>2</a:t>
            </a:r>
            <a:r>
              <a:rPr lang="pt-BR" sz="2100">
                <a:solidFill>
                  <a:srgbClr val="44546A"/>
                </a:solidFill>
              </a:rPr>
              <a:t>) </a:t>
            </a:r>
            <a:r>
              <a:rPr lang="pt-BR" sz="2100">
                <a:solidFill>
                  <a:srgbClr val="44546A"/>
                </a:solidFill>
              </a:rPr>
              <a:t>Expressões individuais ou coletivas do movimento corporal, advindo do conhecimento e da experiência em torno do jogo, da dança, do esporte, da luta, da ginástica, construídas de modo sistemático (na escola) ou não sistemático (tempo livre/lazer).</a:t>
            </a:r>
            <a:endParaRPr sz="2100">
              <a:solidFill>
                <a:srgbClr val="44546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rgbClr val="44546A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2100"/>
              <a:buAutoNum type="alphaLcParenR"/>
            </a:pPr>
            <a:r>
              <a:rPr lang="pt-BR" sz="2100">
                <a:solidFill>
                  <a:srgbClr val="44546A"/>
                </a:solidFill>
              </a:rPr>
              <a:t>Atividade física</a:t>
            </a:r>
            <a:endParaRPr sz="2100">
              <a:solidFill>
                <a:srgbClr val="44546A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2100"/>
              <a:buAutoNum type="alphaLcParenR"/>
            </a:pPr>
            <a:r>
              <a:rPr lang="pt-BR" sz="2100">
                <a:solidFill>
                  <a:srgbClr val="44546A"/>
                </a:solidFill>
              </a:rPr>
              <a:t>Práticas corporais</a:t>
            </a:r>
            <a:endParaRPr sz="2100">
              <a:solidFill>
                <a:srgbClr val="44546A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2100"/>
              <a:buAutoNum type="alphaLcParenR"/>
            </a:pPr>
            <a:r>
              <a:rPr lang="pt-BR" sz="2100">
                <a:solidFill>
                  <a:srgbClr val="44546A"/>
                </a:solidFill>
              </a:rPr>
              <a:t>Lazer</a:t>
            </a:r>
            <a:endParaRPr sz="2100">
              <a:solidFill>
                <a:srgbClr val="44546A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2100"/>
              <a:buAutoNum type="alphaLcParenR"/>
            </a:pPr>
            <a:r>
              <a:rPr lang="pt-BR" sz="2100">
                <a:solidFill>
                  <a:srgbClr val="44546A"/>
                </a:solidFill>
              </a:rPr>
              <a:t>Exercício físico</a:t>
            </a:r>
            <a:endParaRPr sz="2100">
              <a:solidFill>
                <a:srgbClr val="44546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rgbClr val="44546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rgbClr val="44546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200">
              <a:solidFill>
                <a:srgbClr val="44546A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/>
          <p:nvPr/>
        </p:nvSpPr>
        <p:spPr>
          <a:xfrm>
            <a:off x="0" y="97325"/>
            <a:ext cx="6921000" cy="6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900">
                <a:solidFill>
                  <a:srgbClr val="44546A"/>
                </a:solidFill>
              </a:rPr>
              <a:t>Questão 3</a:t>
            </a:r>
            <a:endParaRPr b="1" sz="2400">
              <a:solidFill>
                <a:srgbClr val="44546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200">
              <a:solidFill>
                <a:srgbClr val="44546A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104" name="Google Shape;104;p17"/>
          <p:cNvSpPr txBox="1"/>
          <p:nvPr/>
        </p:nvSpPr>
        <p:spPr>
          <a:xfrm>
            <a:off x="212550" y="775050"/>
            <a:ext cx="8718900" cy="37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100">
                <a:solidFill>
                  <a:srgbClr val="44546A"/>
                </a:solidFill>
              </a:rPr>
              <a:t>3</a:t>
            </a:r>
            <a:r>
              <a:rPr lang="pt-BR" sz="2100">
                <a:solidFill>
                  <a:srgbClr val="44546A"/>
                </a:solidFill>
              </a:rPr>
              <a:t>) </a:t>
            </a:r>
            <a:r>
              <a:rPr lang="pt-BR" sz="2100">
                <a:solidFill>
                  <a:srgbClr val="44546A"/>
                </a:solidFill>
              </a:rPr>
              <a:t>Conjunto de ocupações às quais o indivíduo pode entregar-se de livre vontade, seja para repousar, seja para divertir-se, recrear-se e entreter-se ou, ainda, para desenvolver sua informação ou formação desinteressada, sua participação social voluntária ou sua livre capacidade criadora após livrar-se ou desembaraçar-se das obrigações profissionais, familiares e sociais.</a:t>
            </a:r>
            <a:endParaRPr sz="2100">
              <a:solidFill>
                <a:srgbClr val="44546A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2100"/>
              <a:buAutoNum type="alphaLcParenR"/>
            </a:pPr>
            <a:r>
              <a:rPr lang="pt-BR" sz="2100">
                <a:solidFill>
                  <a:srgbClr val="44546A"/>
                </a:solidFill>
              </a:rPr>
              <a:t>Práticas corporais</a:t>
            </a:r>
            <a:endParaRPr sz="2100">
              <a:solidFill>
                <a:srgbClr val="44546A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2100"/>
              <a:buAutoNum type="alphaLcParenR"/>
            </a:pPr>
            <a:r>
              <a:rPr lang="pt-BR" sz="2100">
                <a:solidFill>
                  <a:srgbClr val="44546A"/>
                </a:solidFill>
              </a:rPr>
              <a:t>Comportamento sedentário</a:t>
            </a:r>
            <a:endParaRPr sz="2100">
              <a:solidFill>
                <a:srgbClr val="44546A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2100"/>
              <a:buAutoNum type="alphaLcParenR"/>
            </a:pPr>
            <a:r>
              <a:rPr lang="pt-BR" sz="2100">
                <a:solidFill>
                  <a:srgbClr val="44546A"/>
                </a:solidFill>
              </a:rPr>
              <a:t>Lazer</a:t>
            </a:r>
            <a:endParaRPr sz="2100">
              <a:solidFill>
                <a:srgbClr val="44546A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2100"/>
              <a:buAutoNum type="alphaLcParenR"/>
            </a:pPr>
            <a:r>
              <a:rPr lang="pt-BR" sz="2100">
                <a:solidFill>
                  <a:srgbClr val="44546A"/>
                </a:solidFill>
              </a:rPr>
              <a:t>Exercício físico</a:t>
            </a:r>
            <a:endParaRPr sz="1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/>
          <p:nvPr/>
        </p:nvSpPr>
        <p:spPr>
          <a:xfrm>
            <a:off x="0" y="97325"/>
            <a:ext cx="6921000" cy="6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900">
                <a:solidFill>
                  <a:srgbClr val="44546A"/>
                </a:solidFill>
              </a:rPr>
              <a:t>Questão 4</a:t>
            </a:r>
            <a:endParaRPr b="1" sz="2400">
              <a:solidFill>
                <a:srgbClr val="44546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200">
              <a:solidFill>
                <a:srgbClr val="44546A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110" name="Google Shape;110;p18"/>
          <p:cNvSpPr txBox="1"/>
          <p:nvPr/>
        </p:nvSpPr>
        <p:spPr>
          <a:xfrm>
            <a:off x="212550" y="775050"/>
            <a:ext cx="8718900" cy="37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100">
                <a:solidFill>
                  <a:srgbClr val="44546A"/>
                </a:solidFill>
              </a:rPr>
              <a:t>4</a:t>
            </a:r>
            <a:r>
              <a:rPr lang="pt-BR" sz="2100">
                <a:solidFill>
                  <a:srgbClr val="44546A"/>
                </a:solidFill>
              </a:rPr>
              <a:t>) </a:t>
            </a:r>
            <a:r>
              <a:rPr lang="pt-BR" sz="2100">
                <a:solidFill>
                  <a:srgbClr val="44546A"/>
                </a:solidFill>
              </a:rPr>
              <a:t>Atividade física planejada, estruturada e repetitiva para melhorar ou manter as capacidades físicas e o peso adequado.</a:t>
            </a:r>
            <a:endParaRPr sz="2100">
              <a:solidFill>
                <a:srgbClr val="44546A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rgbClr val="44546A"/>
              </a:solidFill>
            </a:endParaRPr>
          </a:p>
          <a:p>
            <a:pPr indent="-3619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2100"/>
              <a:buAutoNum type="alphaLcParenR"/>
            </a:pPr>
            <a:r>
              <a:rPr lang="pt-BR" sz="2100">
                <a:solidFill>
                  <a:srgbClr val="44546A"/>
                </a:solidFill>
              </a:rPr>
              <a:t>Lazer</a:t>
            </a:r>
            <a:endParaRPr sz="2100">
              <a:solidFill>
                <a:srgbClr val="44546A"/>
              </a:solidFill>
            </a:endParaRPr>
          </a:p>
          <a:p>
            <a:pPr indent="-3619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2100"/>
              <a:buAutoNum type="alphaLcParenR"/>
            </a:pPr>
            <a:r>
              <a:rPr lang="pt-BR" sz="2100">
                <a:solidFill>
                  <a:srgbClr val="44546A"/>
                </a:solidFill>
              </a:rPr>
              <a:t>Práticas corporais</a:t>
            </a:r>
            <a:endParaRPr sz="2100">
              <a:solidFill>
                <a:srgbClr val="44546A"/>
              </a:solidFill>
            </a:endParaRPr>
          </a:p>
          <a:p>
            <a:pPr indent="-3619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2100"/>
              <a:buAutoNum type="alphaLcParenR"/>
            </a:pPr>
            <a:r>
              <a:rPr lang="pt-BR" sz="2100">
                <a:solidFill>
                  <a:srgbClr val="44546A"/>
                </a:solidFill>
              </a:rPr>
              <a:t>Exercício Físico</a:t>
            </a:r>
            <a:endParaRPr sz="2100">
              <a:solidFill>
                <a:srgbClr val="44546A"/>
              </a:solidFill>
            </a:endParaRPr>
          </a:p>
          <a:p>
            <a:pPr indent="-3619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2100"/>
              <a:buAutoNum type="alphaLcParenR"/>
            </a:pPr>
            <a:r>
              <a:rPr lang="pt-BR" sz="2100">
                <a:solidFill>
                  <a:srgbClr val="44546A"/>
                </a:solidFill>
              </a:rPr>
              <a:t>Lazer</a:t>
            </a:r>
            <a:endParaRPr sz="2100">
              <a:solidFill>
                <a:srgbClr val="44546A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rgbClr val="44546A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/>
          <p:nvPr/>
        </p:nvSpPr>
        <p:spPr>
          <a:xfrm>
            <a:off x="212550" y="775050"/>
            <a:ext cx="8718900" cy="37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100">
                <a:solidFill>
                  <a:srgbClr val="44546A"/>
                </a:solidFill>
              </a:rPr>
              <a:t>5) Conjunto dos exercícios físicos que se apresentam sob a forma de jogos individuais ou coletivos e dão vez à competição, praticados sob regras preestabelecidas.</a:t>
            </a:r>
            <a:endParaRPr sz="2100">
              <a:solidFill>
                <a:srgbClr val="44546A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rgbClr val="44546A"/>
              </a:solidFill>
            </a:endParaRPr>
          </a:p>
          <a:p>
            <a:pPr indent="-3619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2100"/>
              <a:buAutoNum type="alphaLcParenR"/>
            </a:pPr>
            <a:r>
              <a:rPr lang="pt-BR" sz="2100">
                <a:solidFill>
                  <a:srgbClr val="44546A"/>
                </a:solidFill>
              </a:rPr>
              <a:t>Exercício físico</a:t>
            </a:r>
            <a:endParaRPr sz="2100">
              <a:solidFill>
                <a:srgbClr val="44546A"/>
              </a:solidFill>
            </a:endParaRPr>
          </a:p>
          <a:p>
            <a:pPr indent="-3619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2100"/>
              <a:buAutoNum type="alphaLcParenR"/>
            </a:pPr>
            <a:r>
              <a:rPr lang="pt-BR" sz="2100">
                <a:solidFill>
                  <a:srgbClr val="44546A"/>
                </a:solidFill>
              </a:rPr>
              <a:t>Lazer</a:t>
            </a:r>
            <a:endParaRPr sz="2100">
              <a:solidFill>
                <a:srgbClr val="44546A"/>
              </a:solidFill>
            </a:endParaRPr>
          </a:p>
          <a:p>
            <a:pPr indent="-3619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2100"/>
              <a:buAutoNum type="alphaLcParenR"/>
            </a:pPr>
            <a:r>
              <a:rPr lang="pt-BR" sz="2100">
                <a:solidFill>
                  <a:srgbClr val="44546A"/>
                </a:solidFill>
              </a:rPr>
              <a:t>Esporte</a:t>
            </a:r>
            <a:endParaRPr sz="2100">
              <a:solidFill>
                <a:srgbClr val="44546A"/>
              </a:solidFill>
            </a:endParaRPr>
          </a:p>
          <a:p>
            <a:pPr indent="-3619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2100"/>
              <a:buAutoNum type="alphaLcParenR"/>
            </a:pPr>
            <a:r>
              <a:rPr lang="pt-BR" sz="2100">
                <a:solidFill>
                  <a:srgbClr val="44546A"/>
                </a:solidFill>
              </a:rPr>
              <a:t>Práticas corporais</a:t>
            </a:r>
            <a:endParaRPr sz="2100">
              <a:solidFill>
                <a:srgbClr val="44546A"/>
              </a:solidFill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0" y="97325"/>
            <a:ext cx="6921000" cy="6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900">
                <a:solidFill>
                  <a:srgbClr val="44546A"/>
                </a:solidFill>
              </a:rPr>
              <a:t>Questão 5</a:t>
            </a:r>
            <a:endParaRPr b="1" sz="2400">
              <a:solidFill>
                <a:srgbClr val="44546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200">
              <a:solidFill>
                <a:srgbClr val="44546A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/>
          <p:nvPr/>
        </p:nvSpPr>
        <p:spPr>
          <a:xfrm>
            <a:off x="212550" y="775050"/>
            <a:ext cx="8718900" cy="37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100">
                <a:solidFill>
                  <a:srgbClr val="44546A"/>
                </a:solidFill>
              </a:rPr>
              <a:t>6) Tempo em que é gasto pouca energia, geralmente na posição sentada ou deitada. Por exemplo, ao assistir televisão, mexer no celular, trabalhar no computador, assistir aula ou no trânsito dentro do carro ou ônibus.</a:t>
            </a:r>
            <a:endParaRPr sz="2100">
              <a:solidFill>
                <a:srgbClr val="44546A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rgbClr val="44546A"/>
              </a:solidFill>
            </a:endParaRPr>
          </a:p>
          <a:p>
            <a:pPr indent="-3619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2100"/>
              <a:buAutoNum type="alphaLcParenR"/>
            </a:pPr>
            <a:r>
              <a:rPr lang="pt-BR" sz="2100">
                <a:solidFill>
                  <a:srgbClr val="44546A"/>
                </a:solidFill>
              </a:rPr>
              <a:t>Atividade física</a:t>
            </a:r>
            <a:endParaRPr sz="2100">
              <a:solidFill>
                <a:srgbClr val="44546A"/>
              </a:solidFill>
            </a:endParaRPr>
          </a:p>
          <a:p>
            <a:pPr indent="-3619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2100"/>
              <a:buAutoNum type="alphaLcParenR"/>
            </a:pPr>
            <a:r>
              <a:rPr lang="pt-BR" sz="2100">
                <a:solidFill>
                  <a:srgbClr val="44546A"/>
                </a:solidFill>
              </a:rPr>
              <a:t>Práticas corporais</a:t>
            </a:r>
            <a:endParaRPr sz="2100">
              <a:solidFill>
                <a:srgbClr val="44546A"/>
              </a:solidFill>
            </a:endParaRPr>
          </a:p>
          <a:p>
            <a:pPr indent="-3619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2100"/>
              <a:buAutoNum type="alphaLcParenR"/>
            </a:pPr>
            <a:r>
              <a:rPr lang="pt-BR" sz="2100">
                <a:solidFill>
                  <a:srgbClr val="44546A"/>
                </a:solidFill>
              </a:rPr>
              <a:t>Comportamento sedentário</a:t>
            </a:r>
            <a:endParaRPr sz="2100">
              <a:solidFill>
                <a:srgbClr val="44546A"/>
              </a:solidFill>
            </a:endParaRPr>
          </a:p>
          <a:p>
            <a:pPr indent="-3619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2100"/>
              <a:buAutoNum type="alphaLcParenR"/>
            </a:pPr>
            <a:r>
              <a:rPr lang="pt-BR" sz="2100">
                <a:solidFill>
                  <a:srgbClr val="44546A"/>
                </a:solidFill>
              </a:rPr>
              <a:t>Esporte</a:t>
            </a:r>
            <a:endParaRPr sz="2100">
              <a:solidFill>
                <a:srgbClr val="44546A"/>
              </a:solidFill>
            </a:endParaRPr>
          </a:p>
        </p:txBody>
      </p:sp>
      <p:sp>
        <p:nvSpPr>
          <p:cNvPr id="122" name="Google Shape;122;p20"/>
          <p:cNvSpPr txBox="1"/>
          <p:nvPr/>
        </p:nvSpPr>
        <p:spPr>
          <a:xfrm>
            <a:off x="0" y="97325"/>
            <a:ext cx="6921000" cy="6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900">
                <a:solidFill>
                  <a:srgbClr val="44546A"/>
                </a:solidFill>
              </a:rPr>
              <a:t>Questão 6</a:t>
            </a:r>
            <a:endParaRPr b="1" sz="2400">
              <a:solidFill>
                <a:srgbClr val="44546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200">
              <a:solidFill>
                <a:srgbClr val="44546A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537677"/>
            <a:ext cx="8839201" cy="60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43425" y="97325"/>
            <a:ext cx="673950" cy="65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7950" y="105650"/>
            <a:ext cx="627750" cy="639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13100" y="119800"/>
            <a:ext cx="723525" cy="65602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1"/>
          <p:cNvSpPr txBox="1"/>
          <p:nvPr/>
        </p:nvSpPr>
        <p:spPr>
          <a:xfrm>
            <a:off x="306600" y="4640488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rgbClr val="FFFFFF"/>
                </a:solidFill>
              </a:rPr>
              <a:t>Promoção da Alimentação Adequada e Saudável e da Atividade Física e Práticas Corporais</a:t>
            </a:r>
            <a:endParaRPr b="1" sz="1500">
              <a:solidFill>
                <a:srgbClr val="FFFFFF"/>
              </a:solidFill>
            </a:endParaRPr>
          </a:p>
        </p:txBody>
      </p:sp>
      <p:sp>
        <p:nvSpPr>
          <p:cNvPr id="132" name="Google Shape;132;p21"/>
          <p:cNvSpPr txBox="1"/>
          <p:nvPr/>
        </p:nvSpPr>
        <p:spPr>
          <a:xfrm>
            <a:off x="1111500" y="2041825"/>
            <a:ext cx="6921000" cy="6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900">
                <a:solidFill>
                  <a:srgbClr val="44546A"/>
                </a:solidFill>
              </a:rPr>
              <a:t>Vamos discutir os conceitos?</a:t>
            </a:r>
            <a:endParaRPr b="1" sz="2400">
              <a:solidFill>
                <a:srgbClr val="44546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200">
              <a:solidFill>
                <a:srgbClr val="44546A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