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rbafs.org.br/RBAFS/article/view/14262/11049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6ad27cea2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e6ad27cea2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5c4bc539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5c4bc539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5b401cee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5b401cee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5b401cee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5b401cee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b5a7c386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b5a7c386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Pitanga, Beck e Pitanga, 2020: </a:t>
            </a:r>
            <a:r>
              <a:rPr lang="pt-BR" u="sng">
                <a:solidFill>
                  <a:schemeClr val="hlink"/>
                </a:solidFill>
                <a:hlinkClick r:id="rId2"/>
              </a:rPr>
              <a:t>https://rbafs.org.br/RBAFS/article/view/14262/11049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Plano de ação global sobre atividade física (OMS, 2018)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8e87af64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8e87af64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Recomendo leitura do “</a:t>
            </a:r>
            <a:r>
              <a:rPr lang="pt-BR"/>
              <a:t>Relatório de Desenvolvimento Humano Nacional - Movimento é Vida: Atividades Físicas e Esportivas para Todas as Pessoas” (PNUD, 2017) e verificar os dados mais atualizado de pesquisas da PNAD, PNS, PeNSE, Vigitel e correlatas.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pt-BR"/>
            </a:br>
            <a:r>
              <a:rPr lang="pt-BR"/>
              <a:t>Estimular os participantes com perguntas: por que será que isso acontece? O que influencia essa realidade? Será que ela é a mesma para homens e mulheres? Entre as pessoas ricas e pobres? Entre as pessoas com mais e menos escolaridade?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6ad27cea2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6ad27cea2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6ad27cea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6ad27cea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Formar 2 grupos unindo os grupos já existentes. Um representa a cidade que temos; outro a cidade que queremos. Dispor as fotos ou recortes de revista </a:t>
            </a:r>
            <a:r>
              <a:rPr lang="pt-BR"/>
              <a:t>e cada grupo deverá selecionar quais serão incluídas em sua apresentação, considerando seu território de atuação. Distribuir papel flip chart ou cartolina e fita crepe para os grupos, que deverão fixar as imagens no papel para apresentar aos colegas. Estimule os participantes a utilizarem também as canetas hidrográficas e usarem a criatividade para representar o território.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eb5a7c386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eb5a7c386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eb5a7c386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eb5a7c386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0" y="4625700"/>
            <a:ext cx="1014525" cy="4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400775" y="4694200"/>
            <a:ext cx="6261000" cy="2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</a:rPr>
              <a:t>Promoção da Saúde na Linha de Cuidado para Sobrepeso e Obesidade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22" name="Google Shape;2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24" name="Google Shape;2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0" name="Google Shape;3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9" name="Google Shape;3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41" name="Google Shape;4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1" Type="http://schemas.openxmlformats.org/officeDocument/2006/relationships/image" Target="../media/image16.png"/><Relationship Id="rId10" Type="http://schemas.openxmlformats.org/officeDocument/2006/relationships/image" Target="../media/image14.jpg"/><Relationship Id="rId9" Type="http://schemas.openxmlformats.org/officeDocument/2006/relationships/image" Target="../media/image13.png"/><Relationship Id="rId5" Type="http://schemas.openxmlformats.org/officeDocument/2006/relationships/image" Target="../media/image17.png"/><Relationship Id="rId6" Type="http://schemas.openxmlformats.org/officeDocument/2006/relationships/image" Target="../media/image15.png"/><Relationship Id="rId7" Type="http://schemas.openxmlformats.org/officeDocument/2006/relationships/image" Target="../media/image11.png"/><Relationship Id="rId8" Type="http://schemas.openxmlformats.org/officeDocument/2006/relationships/image" Target="../media/image1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00" y="3698751"/>
            <a:ext cx="5003049" cy="6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7825" y="3808350"/>
            <a:ext cx="899238" cy="5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0325" y="3808350"/>
            <a:ext cx="842350" cy="6503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1111500" y="9416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Oficina de Promoção da Alimentação Adequada e Saudável e da Atividade Física e Práticas Corporais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Reflexões finais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38" name="Google Shape;138;p22"/>
          <p:cNvSpPr txBox="1"/>
          <p:nvPr/>
        </p:nvSpPr>
        <p:spPr>
          <a:xfrm>
            <a:off x="188450" y="876950"/>
            <a:ext cx="8718900" cy="3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400"/>
              <a:buAutoNum type="arabicParenR"/>
            </a:pPr>
            <a:r>
              <a:rPr lang="pt-BR" sz="2400">
                <a:solidFill>
                  <a:srgbClr val="44546A"/>
                </a:solidFill>
              </a:rPr>
              <a:t>O que posso mudar na minha rotina, por menor que seja, a fim de me tornar uma pessoa mais ativa fisicamente?</a:t>
            </a:r>
            <a:endParaRPr sz="2400">
              <a:solidFill>
                <a:srgbClr val="44546A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4546A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400"/>
              <a:buAutoNum type="arabicParenR"/>
            </a:pPr>
            <a:r>
              <a:rPr lang="pt-BR" sz="2400">
                <a:solidFill>
                  <a:srgbClr val="44546A"/>
                </a:solidFill>
              </a:rPr>
              <a:t>O que existe ao meu redor que pode me ajudar a dar o primeiro passo?</a:t>
            </a:r>
            <a:endParaRPr sz="2400">
              <a:solidFill>
                <a:srgbClr val="44546A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4546A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400"/>
              <a:buAutoNum type="arabicParenR"/>
            </a:pPr>
            <a:r>
              <a:rPr lang="pt-BR" sz="2400">
                <a:solidFill>
                  <a:srgbClr val="44546A"/>
                </a:solidFill>
              </a:rPr>
              <a:t>O que posso fazer para ajudar a melhorar a promoção da atividade física na minha cidade?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45" name="Google Shape;145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46" name="Google Shape;146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47" name="Google Shape;147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48" name="Google Shape;148;p2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50" name="Google Shape;150;p2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51" name="Google Shape;151;p2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3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Agradecimentos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/>
        </p:nvSpPr>
        <p:spPr>
          <a:xfrm>
            <a:off x="1263900" y="10590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Atividade 5.2:</a:t>
            </a:r>
            <a:br>
              <a:rPr b="1" lang="pt-BR" sz="3400">
                <a:solidFill>
                  <a:srgbClr val="44546A"/>
                </a:solidFill>
              </a:rPr>
            </a:br>
            <a:r>
              <a:rPr b="1" lang="pt-BR" sz="3400">
                <a:solidFill>
                  <a:srgbClr val="44546A"/>
                </a:solidFill>
              </a:rPr>
              <a:t>Cidade e saúde: o que temos e o que queremos?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/>
        </p:nvSpPr>
        <p:spPr>
          <a:xfrm>
            <a:off x="0" y="97325"/>
            <a:ext cx="74241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Relembrando a atividade de dispersão...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92" name="Google Shape;92;p15"/>
          <p:cNvSpPr txBox="1"/>
          <p:nvPr/>
        </p:nvSpPr>
        <p:spPr>
          <a:xfrm>
            <a:off x="114100" y="1137225"/>
            <a:ext cx="8718900" cy="3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44546A"/>
                </a:solidFill>
              </a:rPr>
              <a:t>“Observar no território da sua unidade quais as possibilidades para uma vida fisicamente ativa. As ruas são bem pavimentadas? Há ciclofaixa? As praças têm academia ao ar livre? Onde mais é possível praticar atividade física e práticas corporais?”</a:t>
            </a:r>
            <a:endParaRPr sz="20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4546A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300">
                <a:solidFill>
                  <a:srgbClr val="44546A"/>
                </a:solidFill>
              </a:rPr>
              <a:t>O que vocês observaram?</a:t>
            </a:r>
            <a:endParaRPr b="1" sz="23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Compreendendo a situação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98" name="Google Shape;98;p16"/>
          <p:cNvSpPr txBox="1"/>
          <p:nvPr/>
        </p:nvSpPr>
        <p:spPr>
          <a:xfrm>
            <a:off x="188450" y="876950"/>
            <a:ext cx="8718900" cy="32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44546A"/>
                </a:solidFill>
              </a:rPr>
              <a:t>A inatividade física é um grave problema de saúde pública, responsável por mais de 3 milhões de mortes por ano em todo o mundo.</a:t>
            </a:r>
            <a:endParaRPr sz="18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44546A"/>
                </a:solidFill>
              </a:rPr>
              <a:t>De acordo com a Organização Mundial de Saúde (OMS), na América Latina e no Brasil, a inatividade física só cresce. Em levantamento recente, a agência divulgou que a cada duas pessoas em idade adulta no Brasil, uma não pratica atividade física suficientemente, o que representa 47% da população.</a:t>
            </a:r>
            <a:endParaRPr sz="18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44546A"/>
                </a:solidFill>
              </a:rPr>
              <a:t>Ainda segundo a OMS, estima-se que a inatividade física custe US$ 54 bilhões em assistência médica direta, dos quais 57% são incorridos pelo setor público e outros US$ 14 bilhões são atribuídos à perda de produtividade.</a:t>
            </a:r>
            <a:endParaRPr sz="18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Compreendendo a situação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04" name="Google Shape;104;p17"/>
          <p:cNvSpPr txBox="1"/>
          <p:nvPr/>
        </p:nvSpPr>
        <p:spPr>
          <a:xfrm>
            <a:off x="212550" y="775925"/>
            <a:ext cx="8718900" cy="37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44546A"/>
                </a:solidFill>
              </a:rPr>
              <a:t>Pesquisas nacionais confirmam essa realidade:</a:t>
            </a:r>
            <a:endParaRPr b="1" sz="1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44546A"/>
                </a:solidFill>
              </a:rPr>
              <a:t>Na PNAD 2015, apenas 37,9% dos brasileiros de 15 anos ou mais que afirmaram praticar esportes ou atividades físicas no ano de referência da pesquisa.</a:t>
            </a:r>
            <a:endParaRPr sz="1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44546A"/>
                </a:solidFill>
              </a:rPr>
              <a:t>Dados da Pesquisa Nacional de Saúde 2019 permitem estimar que 34,2% dos homens com 18 anos ou mais praticaram o nível recomendado de atividade física no lazer, enquanto para as mulheres este percentual foi de 26,4%. No mesmo período, a média brasileira foi de 30,1%.</a:t>
            </a:r>
            <a:endParaRPr sz="1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44546A"/>
                </a:solidFill>
              </a:rPr>
              <a:t>Já os dados da pesquisa Vigitel apontam que a prática de atividade física diminui com a idade: 49,4% na faixa de 18 a 24 anos e 24,4% nos adultos com 65 anos ou mais; e aumenta com a escolaridade, passando de 25,8% nos indivíduos com até 8 anos de estudo para 50,0% entre aqueles com 12 anos ou mais de estudo.</a:t>
            </a:r>
            <a:endParaRPr sz="16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Reflexões iniciais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10" name="Google Shape;110;p18"/>
          <p:cNvSpPr txBox="1"/>
          <p:nvPr/>
        </p:nvSpPr>
        <p:spPr>
          <a:xfrm>
            <a:off x="188450" y="876950"/>
            <a:ext cx="8718900" cy="25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AutoNum type="arabicParenR"/>
            </a:pPr>
            <a:r>
              <a:rPr lang="pt-BR" sz="2500">
                <a:solidFill>
                  <a:srgbClr val="44546A"/>
                </a:solidFill>
              </a:rPr>
              <a:t>Como é na minha cidade?</a:t>
            </a:r>
            <a:endParaRPr sz="2500">
              <a:solidFill>
                <a:srgbClr val="44546A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4546A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AutoNum type="arabicParenR"/>
            </a:pPr>
            <a:r>
              <a:rPr lang="pt-BR" sz="2500">
                <a:solidFill>
                  <a:srgbClr val="44546A"/>
                </a:solidFill>
              </a:rPr>
              <a:t>O que a minha cidade oferece em termos de atividade física voltada à promoção da saúde? </a:t>
            </a:r>
            <a:endParaRPr sz="2500">
              <a:solidFill>
                <a:srgbClr val="44546A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4546A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AutoNum type="arabicParenR"/>
            </a:pPr>
            <a:r>
              <a:rPr lang="pt-BR" sz="2500">
                <a:solidFill>
                  <a:srgbClr val="44546A"/>
                </a:solidFill>
              </a:rPr>
              <a:t>O que ela não oferece e eu gostaria que oferecesse?</a:t>
            </a:r>
            <a:endParaRPr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Atividade em grupo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16" name="Google Shape;116;p19"/>
          <p:cNvSpPr/>
          <p:nvPr/>
        </p:nvSpPr>
        <p:spPr>
          <a:xfrm>
            <a:off x="168425" y="2693225"/>
            <a:ext cx="1777500" cy="1756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Grupo 2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 cidade que queremos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17" name="Google Shape;117;p19"/>
          <p:cNvSpPr/>
          <p:nvPr/>
        </p:nvSpPr>
        <p:spPr>
          <a:xfrm>
            <a:off x="168427" y="815550"/>
            <a:ext cx="1777500" cy="1756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Grupo 1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 cidade que temos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18" name="Google Shape;118;p19"/>
          <p:cNvSpPr txBox="1"/>
          <p:nvPr/>
        </p:nvSpPr>
        <p:spPr>
          <a:xfrm>
            <a:off x="2689500" y="876950"/>
            <a:ext cx="6217800" cy="3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400"/>
              <a:buChar char="●"/>
            </a:pPr>
            <a:r>
              <a:rPr lang="pt-BR" sz="2400">
                <a:solidFill>
                  <a:srgbClr val="44546A"/>
                </a:solidFill>
              </a:rPr>
              <a:t>Formar 2 grupos unindo os grupos já existentes;</a:t>
            </a:r>
            <a:endParaRPr sz="2400">
              <a:solidFill>
                <a:srgbClr val="44546A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400"/>
              <a:buChar char="●"/>
            </a:pPr>
            <a:r>
              <a:rPr lang="pt-BR" sz="2400">
                <a:solidFill>
                  <a:srgbClr val="44546A"/>
                </a:solidFill>
              </a:rPr>
              <a:t>Selecionar as imagens que serão incluídas em sua apresentação, considerando seu </a:t>
            </a:r>
            <a:r>
              <a:rPr lang="pt-BR" sz="2400" u="sng">
                <a:solidFill>
                  <a:srgbClr val="44546A"/>
                </a:solidFill>
              </a:rPr>
              <a:t>território de atuação</a:t>
            </a:r>
            <a:r>
              <a:rPr lang="pt-BR" sz="2400">
                <a:solidFill>
                  <a:srgbClr val="44546A"/>
                </a:solidFill>
              </a:rPr>
              <a:t>;</a:t>
            </a:r>
            <a:endParaRPr sz="2400">
              <a:solidFill>
                <a:srgbClr val="44546A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400"/>
              <a:buChar char="●"/>
            </a:pPr>
            <a:r>
              <a:rPr lang="pt-BR" sz="2400">
                <a:solidFill>
                  <a:srgbClr val="44546A"/>
                </a:solidFill>
              </a:rPr>
              <a:t>Os grupos terão 40 minutos para elaborar suas apresentações;</a:t>
            </a:r>
            <a:endParaRPr sz="2400">
              <a:solidFill>
                <a:srgbClr val="44546A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400"/>
              <a:buChar char="●"/>
            </a:pPr>
            <a:r>
              <a:rPr lang="pt-BR" sz="2400">
                <a:solidFill>
                  <a:srgbClr val="44546A"/>
                </a:solidFill>
              </a:rPr>
              <a:t>Cada grupo terá 15 minutos para apresentar sua seleção de imagens e reflexões.</a:t>
            </a:r>
            <a:endParaRPr sz="24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Atividade em grupo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24" name="Google Shape;124;p20"/>
          <p:cNvSpPr/>
          <p:nvPr/>
        </p:nvSpPr>
        <p:spPr>
          <a:xfrm>
            <a:off x="168427" y="815550"/>
            <a:ext cx="1777500" cy="1756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Grupo 1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 cidade que temos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25" name="Google Shape;125;p20"/>
          <p:cNvSpPr txBox="1"/>
          <p:nvPr/>
        </p:nvSpPr>
        <p:spPr>
          <a:xfrm>
            <a:off x="2689500" y="876950"/>
            <a:ext cx="6217800" cy="3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400"/>
              <a:buChar char="●"/>
            </a:pPr>
            <a:r>
              <a:rPr lang="pt-BR" sz="2400">
                <a:solidFill>
                  <a:srgbClr val="44546A"/>
                </a:solidFill>
              </a:rPr>
              <a:t>Apresentação de 15 minutos</a:t>
            </a:r>
            <a:endParaRPr sz="24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Atividade em grupo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31" name="Google Shape;131;p21"/>
          <p:cNvSpPr/>
          <p:nvPr/>
        </p:nvSpPr>
        <p:spPr>
          <a:xfrm>
            <a:off x="180800" y="876950"/>
            <a:ext cx="1777500" cy="17562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Grupo 2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 cidade que queremos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32" name="Google Shape;132;p21"/>
          <p:cNvSpPr txBox="1"/>
          <p:nvPr/>
        </p:nvSpPr>
        <p:spPr>
          <a:xfrm>
            <a:off x="2689500" y="876950"/>
            <a:ext cx="6217800" cy="3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400"/>
              <a:buChar char="●"/>
            </a:pPr>
            <a:r>
              <a:rPr lang="pt-BR" sz="2400">
                <a:solidFill>
                  <a:srgbClr val="44546A"/>
                </a:solidFill>
              </a:rPr>
              <a:t>Apresentação de 15 minutos</a:t>
            </a:r>
            <a:endParaRPr sz="24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