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i.org/10.1590/S1413-81232011000100017" TargetMode="External"/><Relationship Id="rId3" Type="http://schemas.openxmlformats.org/officeDocument/2006/relationships/hyperlink" Target="https://doi.org/10.1590/S1415-790X2004000200008"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aude.abril.com.br/especiais/o-ranking-das-capitais-brasileiras-amigas-da-atividade-fisica/"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i.org/10.3390/ijerph15040562"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podcasts.google.com/feed/aHR0cHM6Ly9mZWVkcy5zb3VuZGNsb3VkLmNvbS91c2Vycy9zb3VuZGNsb3VkOnVzZXJzOjUzMDAyMTc3NS9zb3VuZHMucnNz/episode/dGFnOnNvdW5kY2xvdWQsMjAxMDp0cmFja3MvOTQ0NDI0NTQx?sa=X&amp;ved=0CAUQkfYCahcKEwiIvebN06byAhUAAAAAHQAAAAAQI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e-publicacoes.uerj.br/index.php/revistahupe/article/view/19951" TargetMode="External"/><Relationship Id="rId3" Type="http://schemas.openxmlformats.org/officeDocument/2006/relationships/hyperlink" Target="https://doi.org/10.12957/rhupe.2015.19951"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e6ad248d1c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e6ad248d1c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sz="1200">
                <a:latin typeface="Times New Roman"/>
                <a:ea typeface="Times New Roman"/>
                <a:cs typeface="Times New Roman"/>
                <a:sym typeface="Times New Roman"/>
              </a:rPr>
              <a:t>A questão aqui é com a palavra “essencial”, certamente ter a orientação médica antes de iniciar uma rotina de atividade física dará mais segurança às pessoas, sobretudo aquelas acometidas com doenças crônicas como hipertensão, mas é importante destacar que a atividade física não oferece riscos à saúde. Os profissionais de educação física são capacitados e estão preparados para atender a população no que diz respeito à promoção e prevenção da saúde. Por exemplo, eles podem adotar uma rotina de procedimentos a fim de dar mais segurança aos praticantes de atividades físicas, como é o caso do questionário PAR-Q (Physical Activity Readiness), proposto e revisado pela “Sociedade Canadense de Fisiologia do Exercício” (1994), que tem como objetivo liberar o indivíduo para a prática de atividades físicas de moderada intensidade (CREF13/BA). Para a prática de exercícios físicos de intensidade moderada a vigorosa, o Colégio Americano de Cardiologia recomenda o teste de esforço antes, mas ainda assim reconhece que essa orientação tem como base evidências conflitantes e opiniões divergentes (ACAD BRASIL, 2020). Em resumo, as pessoas, salvo quando fatores de risco são conhecidos, não precisam de autorização médica para iniciar uma rotina de atividade física. Além disso, o próprio Guia de Atividade Física para a População Brasileira (2021) recomenda que as pessoas compartilhem com seus amigos e familiares as experiências com a prática de atividade física, a fim de incentivar que eles também iniciem ou mantenham a prática de atividade física com regularidade.</a:t>
            </a:r>
            <a:endParaRPr sz="12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pt-BR" sz="1000">
                <a:latin typeface="Times New Roman"/>
                <a:ea typeface="Times New Roman"/>
                <a:cs typeface="Times New Roman"/>
                <a:sym typeface="Times New Roman"/>
              </a:rPr>
              <a:t>Referências:</a:t>
            </a:r>
            <a:endParaRPr sz="10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pt-BR" sz="1000">
                <a:latin typeface="Times New Roman"/>
                <a:ea typeface="Times New Roman"/>
                <a:cs typeface="Times New Roman"/>
                <a:sym typeface="Times New Roman"/>
              </a:rPr>
              <a:t>BRASIL. Ministério da Saúde. Secretaria de Atenção Primária à Saúde. Departamento de Promoção da Saúde. </a:t>
            </a:r>
            <a:r>
              <a:rPr b="1" lang="pt-BR" sz="1000">
                <a:latin typeface="Times New Roman"/>
                <a:ea typeface="Times New Roman"/>
                <a:cs typeface="Times New Roman"/>
                <a:sym typeface="Times New Roman"/>
              </a:rPr>
              <a:t>Guia de Atividade Física para a População Brasileira</a:t>
            </a:r>
            <a:r>
              <a:rPr lang="pt-BR" sz="1000">
                <a:latin typeface="Times New Roman"/>
                <a:ea typeface="Times New Roman"/>
                <a:cs typeface="Times New Roman"/>
                <a:sym typeface="Times New Roman"/>
              </a:rPr>
              <a:t> [recurso eletrônico]. Brasília: Ministério da Saúde, 2021.</a:t>
            </a:r>
            <a:endParaRPr sz="1000">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pt-BR" sz="1000">
                <a:latin typeface="Times New Roman"/>
                <a:ea typeface="Times New Roman"/>
                <a:cs typeface="Times New Roman"/>
                <a:sym typeface="Times New Roman"/>
              </a:rPr>
              <a:t>CREF13/BA. Conselho Regional de Educação Física da 13ª Região. </a:t>
            </a:r>
            <a:r>
              <a:rPr b="1" lang="pt-BR" sz="1000">
                <a:latin typeface="Times New Roman"/>
                <a:ea typeface="Times New Roman"/>
                <a:cs typeface="Times New Roman"/>
                <a:sym typeface="Times New Roman"/>
              </a:rPr>
              <a:t>Manual de Procedimentos para Avaliação Pré-Participação em Programas de Atividades Físicas</a:t>
            </a:r>
            <a:r>
              <a:rPr lang="pt-BR" sz="1000">
                <a:latin typeface="Times New Roman"/>
                <a:ea typeface="Times New Roman"/>
                <a:cs typeface="Times New Roman"/>
                <a:sym typeface="Times New Roman"/>
              </a:rPr>
              <a:t>. Disponível em: &lt;http://www.cref13.org.br/bahia/wp-content/uploads/2017/06/MANUAL-DE-PROCEDIMENTOS-PARA-AVALIA%C3%87%C3%83O.pdf&gt;. Acesso em 03 ago. 2021.</a:t>
            </a:r>
            <a:endParaRPr sz="1000">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pt-BR" sz="1000">
                <a:latin typeface="Times New Roman"/>
                <a:ea typeface="Times New Roman"/>
                <a:cs typeface="Times New Roman"/>
                <a:sym typeface="Times New Roman"/>
              </a:rPr>
              <a:t>ACAD BRASIL. Revista ACAD Brasil. Ano 22 - 1ª edição - março 2020 - N° 88. Disponível em: &lt;https://www.acadbrasil.com.br/wp-content/uploads/2020/03/edicao-88.pdf&gt;. Acesso em 03 ago. 2021.</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e6ad248d1c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e6ad248d1c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sz="1200">
                <a:latin typeface="Times New Roman"/>
                <a:ea typeface="Times New Roman"/>
                <a:cs typeface="Times New Roman"/>
                <a:sym typeface="Times New Roman"/>
              </a:rPr>
              <a:t>O aumento de impostos nas bebidas adoçadas tem o objetivo de aumentar o preço que chega ao consumidor final, para desencorajar estes a consumirem tais produtos, é preciso compreender que a intenção não é a de criar mais um encargo, mas sim a de incentivar uma alimentação saudável (NAFALSKI et al., 2021). Essa medida é caracterizada como um tributo regressivo, ou seja, um tributo que promove maior impacto na população de menor renda, pois o aumento nos preços reduz o consumo destes produtos, o que leva à um ganho de saúde e menor gasto com médicos e remédios, além disso, o valor arrecadado com esses tributos pode ser investido em programas sociais e de saúde, o que beneficia também a população (ACT, 2020). Pesquisa de opinião realizada pelo Instituto Datafolha, em parceria com a ACT Promoção da Saúde (2019), demonstrou que a cada dez brasileiros, seis são favoráveis ao aumento de tributos sobre bebidas açucaradas para promover a redução do consumo. Os países que já implementaram o aumento de tributos nas bebidas adoçadas têm obtido resultados positivos, o México apresentou redução na venda destes produtos de 5,5% no primeiro ano e 9,7% no segundo, com aumento na venda de água e nenhum impacto negativo à manutenção de empregos nesse setor. Resultado similar foi encontrado na cidade de Berkeley, nos Estados Unidos da América, após três anos de tributo seletivo nas bebidas adoçadas, houve redução de 53% no consumo destas e aumento de 25% no consumo de água. Existe também experiências positivas em países que adotaram a tributação sobre alimentos não saudáveis, que promoveu a redução de consumo destes e aumento das arrecadações tributárias (ACT, 2020). Ademais, a tributação tem se mostrado como uma medida efetiva e seus benefícios amparados por evidências científicas.</a:t>
            </a:r>
            <a:endParaRPr sz="1200">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b="1" lang="pt-BR" sz="1000">
                <a:latin typeface="Times New Roman"/>
                <a:ea typeface="Times New Roman"/>
                <a:cs typeface="Times New Roman"/>
                <a:sym typeface="Times New Roman"/>
              </a:rPr>
              <a:t>Referências:</a:t>
            </a:r>
            <a:endParaRPr b="1" sz="10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pt-BR" sz="1000">
                <a:latin typeface="Times New Roman"/>
                <a:ea typeface="Times New Roman"/>
                <a:cs typeface="Times New Roman"/>
                <a:sym typeface="Times New Roman"/>
              </a:rPr>
              <a:t>ACT Promoção da Saúde. </a:t>
            </a:r>
            <a:r>
              <a:rPr b="1" lang="pt-BR" sz="1000">
                <a:latin typeface="Times New Roman"/>
                <a:ea typeface="Times New Roman"/>
                <a:cs typeface="Times New Roman"/>
                <a:sym typeface="Times New Roman"/>
              </a:rPr>
              <a:t>Tributação de bebidas adoçadas: bom para a economia, bom para a saúde, bom para a sociedade</a:t>
            </a:r>
            <a:r>
              <a:rPr lang="pt-BR" sz="1000">
                <a:latin typeface="Times New Roman"/>
                <a:ea typeface="Times New Roman"/>
                <a:cs typeface="Times New Roman"/>
                <a:sym typeface="Times New Roman"/>
              </a:rPr>
              <a:t>. ACT Promoção da Saúde e Organização Pan Americana da Saúde, 2020.</a:t>
            </a:r>
            <a:endParaRPr sz="1000">
              <a:latin typeface="Times New Roman"/>
              <a:ea typeface="Times New Roman"/>
              <a:cs typeface="Times New Roman"/>
              <a:sym typeface="Times New Roman"/>
            </a:endParaRPr>
          </a:p>
          <a:p>
            <a:pPr indent="0" lvl="0" marL="0" rtl="0" algn="just">
              <a:lnSpc>
                <a:spcPct val="115000"/>
              </a:lnSpc>
              <a:spcBef>
                <a:spcPts val="1000"/>
              </a:spcBef>
              <a:spcAft>
                <a:spcPts val="0"/>
              </a:spcAft>
              <a:buNone/>
            </a:pPr>
            <a:r>
              <a:rPr lang="pt-BR" sz="1000">
                <a:latin typeface="Times New Roman"/>
                <a:ea typeface="Times New Roman"/>
                <a:cs typeface="Times New Roman"/>
                <a:sym typeface="Times New Roman"/>
              </a:rPr>
              <a:t>NAFALSKI, Guilherme; RAMOS, Doralice; MEYER, Luís Fernando V. </a:t>
            </a:r>
            <a:r>
              <a:rPr b="1" lang="pt-BR" sz="1000">
                <a:latin typeface="Times New Roman"/>
                <a:ea typeface="Times New Roman"/>
                <a:cs typeface="Times New Roman"/>
                <a:sym typeface="Times New Roman"/>
              </a:rPr>
              <a:t>Mapa do Universo Temático da Obesidade no Brasil. In: Painel Brasileiro da Obesidade. Ciclo 2020/2021.</a:t>
            </a:r>
            <a:r>
              <a:rPr lang="pt-BR" sz="1000">
                <a:latin typeface="Times New Roman"/>
                <a:ea typeface="Times New Roman"/>
                <a:cs typeface="Times New Roman"/>
                <a:sym typeface="Times New Roman"/>
              </a:rPr>
              <a:t> São Paulo (SP): Instituto Cordial, 2021.</a:t>
            </a:r>
            <a:endParaRPr sz="1000">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e6ad248d1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e6ad248d1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sz="1200">
                <a:latin typeface="Times New Roman"/>
                <a:ea typeface="Times New Roman"/>
                <a:cs typeface="Times New Roman"/>
                <a:sym typeface="Times New Roman"/>
              </a:rPr>
              <a:t>Segundo dados do sistema de Vigilância de Fatores de Risco e Proteção para Doenças Crônicas por Inquérito Telefônico (Vigitel) de 2019 a frequência da prática de atividade física no tempo livre equivalente a 150 minutos de atividade moderada por semana foi de 39%, sendo maior entre homens (46,7%) do que entre mulheres (32,4%). Os dados sugerem, considerando o conjunto da população adulta estudada, que 44,8% não alcançaram um nível suficiente de prática de atividade física, sendo esse percentual maior entre mulheres (52,2%) do que entre homens (36,1%). Ainda segundo os dados da Pesquisa Nacional de Saúde (PNS) 2019, 34,2% dos homens com 18 anos ou mais praticaram o nível recomendado de atividade física no lazer, enquanto para as mulheres este percentual foi de 26,4%. No mesmo período, a média brasileira foi de 30,1%. Em 2013, essa média foi de 22,7%, enquanto os percentuais de homens e mulheres foram de 27,3% e 18,6%, respectivamente. No Brasil, foram classificados como insuficientemente ativos, em 2019 40,3% dos adultos. Desse percentual, 47,5% das mulheres eram insuficientemente ativas, e os homens apresentaram uma taxa de 32,1%. No domínio das atividades domésticas, estimou-se que 15,8% das pessoas de 18 anos ou mais de idade praticavam atividade física por no mínimo 150 minutos semanais, tais como faxina pesada ou atividades que requerem esforço físico intenso. Este indicador mostrou-se fortemente concentrado no público feminino, no qual 21,8% praticavam 150 minutos de atividade física nas tarefas domésticas, enquanto no público masculino foi de 9,1%. Todos os dados descritos acima, apontam percentuais menores para a prática de AF entre as mulheres, quando comparadas aos homens. As diferenças significativas entre homens e mulheres na AFL, para alguns autores está relacionada ao engajamento dos homens em atividades físicas coletivas e de caráter competitivo. Ademais, os estudos apontam que uma possível explicação para tal comportamento, pode ser relacionada à dupla jornada de trabalho das mulheres, que além da ocupação profissional, assumem as responsabilidades domésticas (Salles-Costa, 2011). Isso explica os indicadores serem maiores para mulheres nas atividades domésticas, enquanto para os homens esse percentual é bem reduzido. </a:t>
            </a:r>
            <a:endParaRPr sz="12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2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b="1" lang="pt-BR" sz="1000">
                <a:latin typeface="Times New Roman"/>
                <a:ea typeface="Times New Roman"/>
                <a:cs typeface="Times New Roman"/>
                <a:sym typeface="Times New Roman"/>
              </a:rPr>
              <a:t>Referências:</a:t>
            </a:r>
            <a:endParaRPr sz="10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pt-BR" sz="1000">
                <a:latin typeface="Times New Roman"/>
                <a:ea typeface="Times New Roman"/>
                <a:cs typeface="Times New Roman"/>
                <a:sym typeface="Times New Roman"/>
              </a:rPr>
              <a:t>VIGITEL 2019: </a:t>
            </a:r>
            <a:r>
              <a:rPr b="1" lang="pt-BR" sz="1000">
                <a:latin typeface="Times New Roman"/>
                <a:ea typeface="Times New Roman"/>
                <a:cs typeface="Times New Roman"/>
                <a:sym typeface="Times New Roman"/>
              </a:rPr>
              <a:t>Vigilância de Fatores de Risco e Proteção para Doenças Crônicas em Inquérito Telefônico</a:t>
            </a:r>
            <a:r>
              <a:rPr lang="pt-BR" sz="1000">
                <a:latin typeface="Times New Roman"/>
                <a:ea typeface="Times New Roman"/>
                <a:cs typeface="Times New Roman"/>
                <a:sym typeface="Times New Roman"/>
              </a:rPr>
              <a:t>. Brasília: Ministério da Saúde; 2019.</a:t>
            </a:r>
            <a:endParaRPr sz="1000">
              <a:latin typeface="Times New Roman"/>
              <a:ea typeface="Times New Roman"/>
              <a:cs typeface="Times New Roman"/>
              <a:sym typeface="Times New Roman"/>
            </a:endParaRPr>
          </a:p>
          <a:p>
            <a:pPr indent="0" lvl="0" marL="457200" rtl="0" algn="just">
              <a:lnSpc>
                <a:spcPct val="115000"/>
              </a:lnSpc>
              <a:spcBef>
                <a:spcPts val="0"/>
              </a:spcBef>
              <a:spcAft>
                <a:spcPts val="0"/>
              </a:spcAft>
              <a:buNone/>
            </a:pPr>
            <a:r>
              <a:t/>
            </a:r>
            <a:endParaRPr sz="10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pt-BR" sz="1000">
                <a:latin typeface="Times New Roman"/>
                <a:ea typeface="Times New Roman"/>
                <a:cs typeface="Times New Roman"/>
                <a:sym typeface="Times New Roman"/>
              </a:rPr>
              <a:t>IBGE. </a:t>
            </a:r>
            <a:r>
              <a:rPr b="1" lang="pt-BR" sz="1000">
                <a:latin typeface="Times New Roman"/>
                <a:ea typeface="Times New Roman"/>
                <a:cs typeface="Times New Roman"/>
                <a:sym typeface="Times New Roman"/>
              </a:rPr>
              <a:t>Pesquisa nacional de saúde 2019: informações sobre domicílios, acesso e utilização dos serviços de saúde : Brasil, grandes regiões e unidades da federação</a:t>
            </a:r>
            <a:r>
              <a:rPr lang="pt-BR" sz="1000">
                <a:latin typeface="Times New Roman"/>
                <a:ea typeface="Times New Roman"/>
                <a:cs typeface="Times New Roman"/>
                <a:sym typeface="Times New Roman"/>
              </a:rPr>
              <a:t> / IBGE, Coordenação de Trabalho e Rendimento. - Rio de Janeiro : IBGE, 2020. </a:t>
            </a:r>
            <a:endParaRPr sz="1000">
              <a:latin typeface="Times New Roman"/>
              <a:ea typeface="Times New Roman"/>
              <a:cs typeface="Times New Roman"/>
              <a:sym typeface="Times New Roman"/>
            </a:endParaRPr>
          </a:p>
          <a:p>
            <a:pPr indent="0" lvl="0" marL="457200" rtl="0" algn="just">
              <a:lnSpc>
                <a:spcPct val="115000"/>
              </a:lnSpc>
              <a:spcBef>
                <a:spcPts val="0"/>
              </a:spcBef>
              <a:spcAft>
                <a:spcPts val="0"/>
              </a:spcAft>
              <a:buNone/>
            </a:pPr>
            <a:r>
              <a:t/>
            </a:r>
            <a:endParaRPr sz="10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pt-BR" sz="1000">
                <a:latin typeface="Times New Roman"/>
                <a:ea typeface="Times New Roman"/>
                <a:cs typeface="Times New Roman"/>
                <a:sym typeface="Times New Roman"/>
              </a:rPr>
              <a:t>Salles-Costa, Rosana et al. </a:t>
            </a:r>
            <a:r>
              <a:rPr b="1" lang="pt-BR" sz="1000">
                <a:latin typeface="Times New Roman"/>
                <a:ea typeface="Times New Roman"/>
                <a:cs typeface="Times New Roman"/>
                <a:sym typeface="Times New Roman"/>
              </a:rPr>
              <a:t>Gênero e prática de atividade física de lazer. </a:t>
            </a:r>
            <a:r>
              <a:rPr lang="pt-BR" sz="1000">
                <a:latin typeface="Times New Roman"/>
                <a:ea typeface="Times New Roman"/>
                <a:cs typeface="Times New Roman"/>
                <a:sym typeface="Times New Roman"/>
              </a:rPr>
              <a:t>Cadernos de Saúde Pública [online]. 2003, v. 19, suppl 2 [Acessado 15 Julho 2021] , pp. S325-S333. Disponível em: &lt;https://doi.org/10.1590/S0102-311X2003000800014&gt;. Epub 28 Ago 2006. ISSN 1678-4464. https://doi.org/10.1590/S0102-311X2003000800014.</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e6ad248d1c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e6ad248d1c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A retenção de peso após a gestação é um dos determinantes da obesidade. Entretanto, não é o único, há outras questões de gênero que podem explicar a prevalência de obesidade ser maior em mulheres do que homens. Um dos exemplos é a situação conjugal, estudos indicam que mulheres solteiras possuem menos risco de terem obesidade, já que mulheres casadas podem possuírem menos tempo para cuidarem de si, devido a sobrecarga de cuidar da casa, filhos e/ou marido. Além disso, mulheres solteiras podem possuir uma vida social mais ativa  e uma preocupação maior com a imagem corporal. </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b="1" lang="pt-BR" sz="1000">
                <a:solidFill>
                  <a:schemeClr val="dk1"/>
                </a:solidFill>
                <a:latin typeface="Times New Roman"/>
                <a:ea typeface="Times New Roman"/>
                <a:cs typeface="Times New Roman"/>
                <a:sym typeface="Times New Roman"/>
              </a:rPr>
              <a:t>Referências:</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100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CORREIA, L. L., et al. </a:t>
            </a:r>
            <a:r>
              <a:rPr b="1" lang="pt-BR" sz="1000">
                <a:solidFill>
                  <a:schemeClr val="dk1"/>
                </a:solidFill>
                <a:latin typeface="Times New Roman"/>
                <a:ea typeface="Times New Roman"/>
                <a:cs typeface="Times New Roman"/>
                <a:sym typeface="Times New Roman"/>
              </a:rPr>
              <a:t>“Prevalência e determinantes de obesidade e sobrepeso em mulheres em idade reprodutiva residentes na região semiárida do Brasil”</a:t>
            </a:r>
            <a:r>
              <a:rPr lang="pt-BR" sz="1000">
                <a:solidFill>
                  <a:schemeClr val="dk1"/>
                </a:solidFill>
                <a:latin typeface="Times New Roman"/>
                <a:ea typeface="Times New Roman"/>
                <a:cs typeface="Times New Roman"/>
                <a:sym typeface="Times New Roman"/>
              </a:rPr>
              <a:t>. </a:t>
            </a:r>
            <a:r>
              <a:rPr i="1" lang="pt-BR" sz="1000">
                <a:solidFill>
                  <a:schemeClr val="dk1"/>
                </a:solidFill>
                <a:latin typeface="Times New Roman"/>
                <a:ea typeface="Times New Roman"/>
                <a:cs typeface="Times New Roman"/>
                <a:sym typeface="Times New Roman"/>
              </a:rPr>
              <a:t>Ciência &amp; Saúde Coletiva</a:t>
            </a:r>
            <a:r>
              <a:rPr lang="pt-BR" sz="1000">
                <a:solidFill>
                  <a:schemeClr val="dk1"/>
                </a:solidFill>
                <a:latin typeface="Times New Roman"/>
                <a:ea typeface="Times New Roman"/>
                <a:cs typeface="Times New Roman"/>
                <a:sym typeface="Times New Roman"/>
              </a:rPr>
              <a:t>, vol. 16, janeiro de 2011, p. 133–45. </a:t>
            </a:r>
            <a:r>
              <a:rPr i="1" lang="pt-BR" sz="1000">
                <a:solidFill>
                  <a:schemeClr val="dk1"/>
                </a:solidFill>
                <a:latin typeface="Times New Roman"/>
                <a:ea typeface="Times New Roman"/>
                <a:cs typeface="Times New Roman"/>
                <a:sym typeface="Times New Roman"/>
              </a:rPr>
              <a:t>SciELO</a:t>
            </a:r>
            <a:r>
              <a:rPr lang="pt-BR" sz="1000">
                <a:solidFill>
                  <a:schemeClr val="dk1"/>
                </a:solidFill>
                <a:latin typeface="Times New Roman"/>
                <a:ea typeface="Times New Roman"/>
                <a:cs typeface="Times New Roman"/>
                <a:sym typeface="Times New Roman"/>
              </a:rPr>
              <a:t>, </a:t>
            </a:r>
            <a:r>
              <a:rPr lang="pt-BR" sz="1000" u="sng">
                <a:solidFill>
                  <a:schemeClr val="dk1"/>
                </a:solidFill>
                <a:latin typeface="Times New Roman"/>
                <a:ea typeface="Times New Roman"/>
                <a:cs typeface="Times New Roman"/>
                <a:sym typeface="Times New Roman"/>
                <a:hlinkClick r:id="rId2">
                  <a:extLst>
                    <a:ext uri="{A12FA001-AC4F-418D-AE19-62706E023703}">
                      <ahyp:hlinkClr val="tx"/>
                    </a:ext>
                  </a:extLst>
                </a:hlinkClick>
              </a:rPr>
              <a:t>https://doi.org/10.1590/S1413-81232011000100017</a:t>
            </a:r>
            <a:r>
              <a:rPr lang="pt-BR" sz="1000">
                <a:solidFill>
                  <a:schemeClr val="dk1"/>
                </a:solidFill>
                <a:latin typeface="Times New Roman"/>
                <a:ea typeface="Times New Roman"/>
                <a:cs typeface="Times New Roman"/>
                <a:sym typeface="Times New Roman"/>
              </a:rPr>
              <a:t>.</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100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LACERDA, E. M. A., e Maria do Carmo Leal. </a:t>
            </a:r>
            <a:r>
              <a:rPr b="1" lang="pt-BR" sz="1000">
                <a:solidFill>
                  <a:schemeClr val="dk1"/>
                </a:solidFill>
                <a:latin typeface="Times New Roman"/>
                <a:ea typeface="Times New Roman"/>
                <a:cs typeface="Times New Roman"/>
                <a:sym typeface="Times New Roman"/>
              </a:rPr>
              <a:t>“Fatores associados com a retenção e o ganho de peso pós-parto: uma revisão sistemática”</a:t>
            </a:r>
            <a:r>
              <a:rPr lang="pt-BR" sz="1000">
                <a:solidFill>
                  <a:schemeClr val="dk1"/>
                </a:solidFill>
                <a:latin typeface="Times New Roman"/>
                <a:ea typeface="Times New Roman"/>
                <a:cs typeface="Times New Roman"/>
                <a:sym typeface="Times New Roman"/>
              </a:rPr>
              <a:t>. </a:t>
            </a:r>
            <a:r>
              <a:rPr i="1" lang="pt-BR" sz="1000">
                <a:solidFill>
                  <a:schemeClr val="dk1"/>
                </a:solidFill>
                <a:latin typeface="Times New Roman"/>
                <a:ea typeface="Times New Roman"/>
                <a:cs typeface="Times New Roman"/>
                <a:sym typeface="Times New Roman"/>
              </a:rPr>
              <a:t>Revista Brasileira de Epidemiologia</a:t>
            </a:r>
            <a:r>
              <a:rPr lang="pt-BR" sz="1000">
                <a:solidFill>
                  <a:schemeClr val="dk1"/>
                </a:solidFill>
                <a:latin typeface="Times New Roman"/>
                <a:ea typeface="Times New Roman"/>
                <a:cs typeface="Times New Roman"/>
                <a:sym typeface="Times New Roman"/>
              </a:rPr>
              <a:t>, vol. 7, n</a:t>
            </a:r>
            <a:r>
              <a:rPr baseline="30000" lang="pt-BR" sz="1000">
                <a:solidFill>
                  <a:schemeClr val="dk1"/>
                </a:solidFill>
                <a:latin typeface="Times New Roman"/>
                <a:ea typeface="Times New Roman"/>
                <a:cs typeface="Times New Roman"/>
                <a:sym typeface="Times New Roman"/>
              </a:rPr>
              <a:t>o</a:t>
            </a:r>
            <a:r>
              <a:rPr lang="pt-BR" sz="1000">
                <a:solidFill>
                  <a:schemeClr val="dk1"/>
                </a:solidFill>
                <a:latin typeface="Times New Roman"/>
                <a:ea typeface="Times New Roman"/>
                <a:cs typeface="Times New Roman"/>
                <a:sym typeface="Times New Roman"/>
              </a:rPr>
              <a:t> 2,junho de 2004, p. 187–200. </a:t>
            </a:r>
            <a:r>
              <a:rPr i="1" lang="pt-BR" sz="1000">
                <a:solidFill>
                  <a:schemeClr val="dk1"/>
                </a:solidFill>
                <a:latin typeface="Times New Roman"/>
                <a:ea typeface="Times New Roman"/>
                <a:cs typeface="Times New Roman"/>
                <a:sym typeface="Times New Roman"/>
              </a:rPr>
              <a:t>DOI.org (Crossref)</a:t>
            </a:r>
            <a:r>
              <a:rPr lang="pt-BR" sz="1000">
                <a:solidFill>
                  <a:schemeClr val="dk1"/>
                </a:solidFill>
                <a:latin typeface="Times New Roman"/>
                <a:ea typeface="Times New Roman"/>
                <a:cs typeface="Times New Roman"/>
                <a:sym typeface="Times New Roman"/>
              </a:rPr>
              <a:t>, </a:t>
            </a:r>
            <a:r>
              <a:rPr lang="pt-BR" sz="1000" u="sng">
                <a:solidFill>
                  <a:schemeClr val="dk1"/>
                </a:solidFill>
                <a:latin typeface="Times New Roman"/>
                <a:ea typeface="Times New Roman"/>
                <a:cs typeface="Times New Roman"/>
                <a:sym typeface="Times New Roman"/>
                <a:hlinkClick r:id="rId3">
                  <a:extLst>
                    <a:ext uri="{A12FA001-AC4F-418D-AE19-62706E023703}">
                      <ahyp:hlinkClr val="tx"/>
                    </a:ext>
                  </a:extLst>
                </a:hlinkClick>
              </a:rPr>
              <a:t>https://doi.org/10.1590/S1415-790X2004000200008</a:t>
            </a:r>
            <a:r>
              <a:rPr lang="pt-BR" sz="1000">
                <a:solidFill>
                  <a:schemeClr val="dk1"/>
                </a:solidFill>
                <a:latin typeface="Times New Roman"/>
                <a:ea typeface="Times New Roman"/>
                <a:cs typeface="Times New Roman"/>
                <a:sym typeface="Times New Roman"/>
              </a:rPr>
              <a:t>.</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1000"/>
              </a:spcBef>
              <a:spcAft>
                <a:spcPts val="100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SILVA, L. E. S., et al. </a:t>
            </a:r>
            <a:r>
              <a:rPr b="1" lang="pt-BR" sz="1000">
                <a:solidFill>
                  <a:schemeClr val="dk1"/>
                </a:solidFill>
                <a:latin typeface="Times New Roman"/>
                <a:ea typeface="Times New Roman"/>
                <a:cs typeface="Times New Roman"/>
                <a:sym typeface="Times New Roman"/>
              </a:rPr>
              <a:t>“Tendência temporal da prevalência do excesso de peso e obesidade na população adulta brasileira, segundo características sociodemográficas, 2006-2019”.</a:t>
            </a:r>
            <a:r>
              <a:rPr lang="pt-BR" sz="1000">
                <a:solidFill>
                  <a:schemeClr val="dk1"/>
                </a:solidFill>
                <a:latin typeface="Times New Roman"/>
                <a:ea typeface="Times New Roman"/>
                <a:cs typeface="Times New Roman"/>
                <a:sym typeface="Times New Roman"/>
              </a:rPr>
              <a:t> </a:t>
            </a:r>
            <a:r>
              <a:rPr i="1" lang="pt-BR" sz="1000">
                <a:solidFill>
                  <a:schemeClr val="dk1"/>
                </a:solidFill>
                <a:latin typeface="Times New Roman"/>
                <a:ea typeface="Times New Roman"/>
                <a:cs typeface="Times New Roman"/>
                <a:sym typeface="Times New Roman"/>
              </a:rPr>
              <a:t>Epidemiologia e Serviços de Saúde</a:t>
            </a:r>
            <a:r>
              <a:rPr lang="pt-BR" sz="1000">
                <a:solidFill>
                  <a:schemeClr val="dk1"/>
                </a:solidFill>
                <a:latin typeface="Times New Roman"/>
                <a:ea typeface="Times New Roman"/>
                <a:cs typeface="Times New Roman"/>
                <a:sym typeface="Times New Roman"/>
              </a:rPr>
              <a:t>, vol. 30, fevereiro de 2021, p. e2020294. </a:t>
            </a:r>
            <a:r>
              <a:rPr i="1" lang="pt-BR" sz="1000">
                <a:solidFill>
                  <a:schemeClr val="dk1"/>
                </a:solidFill>
                <a:latin typeface="Times New Roman"/>
                <a:ea typeface="Times New Roman"/>
                <a:cs typeface="Times New Roman"/>
                <a:sym typeface="Times New Roman"/>
              </a:rPr>
              <a:t>SciELO</a:t>
            </a:r>
            <a:r>
              <a:rPr lang="pt-BR" sz="1000">
                <a:solidFill>
                  <a:schemeClr val="dk1"/>
                </a:solidFill>
                <a:latin typeface="Times New Roman"/>
                <a:ea typeface="Times New Roman"/>
                <a:cs typeface="Times New Roman"/>
                <a:sym typeface="Times New Roman"/>
              </a:rPr>
              <a:t>, https://doi.org/10.1590/s1679-49742021000100008.</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e6ad248d1c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e6ad248d1c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Segundo Mielke et. al (2015) fortes evidências indicam que o ambiente onde as pessoas vivem possui grande influência na atividade física. No que tange a prática de atividade no lazer, as desigualdades existentes têm forte relação com aspectos que aumentam a chance de indivíduos praticarem mais ou menos atividade física, sobretudo devido aos aspectos relacionados a oportunidades de acesso a espaços propícios para a prática, os quais, no Brasil, ainda são na grande maioria espaços privados. Além disso, estudos de Cruz et al. (2019) indicam que a condição socioeconômica está associada ao nível de atividade física das pessoas, ou seja, o quanto elas se exercitam em seu tempo livre, em casa, no trabalho ou como forma de deslocamento. As pessoas que vivem em zonas periféricas se exercitam menos em seu tempo livre e as atividades realizadas estão voltadas para o trabalho doméstico, levantamento de cargas muitas vezes relacionadas a ocupação e deslocamento.  Segundo Crochemore-Silva et al. (2020) estudos realizados a partir de inquéritos nacionais têm denunciado as demarcadas desigualdades de gênero e de nível socioeconômico no acesso à atividade física de lazer. Aspectos culturais, desigualdades ambientais e de acesso aos serviços de educação física são aspectos que tornaram as práticas corporais/atividade física de lazer tão desiguais socioeconomicamente.</a:t>
            </a:r>
            <a:endParaRPr sz="1200">
              <a:solidFill>
                <a:schemeClr val="dk1"/>
              </a:solidFill>
              <a:latin typeface="Times New Roman"/>
              <a:ea typeface="Times New Roman"/>
              <a:cs typeface="Times New Roman"/>
              <a:sym typeface="Times New Roman"/>
            </a:endParaRPr>
          </a:p>
          <a:p>
            <a:pPr indent="0" lvl="0" marL="457200" rtl="0" algn="just">
              <a:lnSpc>
                <a:spcPct val="115000"/>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b="1" lang="pt-BR" sz="1000">
                <a:solidFill>
                  <a:schemeClr val="dk1"/>
                </a:solidFill>
                <a:latin typeface="Times New Roman"/>
                <a:ea typeface="Times New Roman"/>
                <a:cs typeface="Times New Roman"/>
                <a:sym typeface="Times New Roman"/>
              </a:rPr>
              <a:t>Referências:</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CRUZ, M.S. et al. </a:t>
            </a:r>
            <a:r>
              <a:rPr b="1" lang="pt-BR" sz="1000">
                <a:solidFill>
                  <a:schemeClr val="dk1"/>
                </a:solidFill>
                <a:latin typeface="Times New Roman"/>
                <a:ea typeface="Times New Roman"/>
                <a:cs typeface="Times New Roman"/>
                <a:sym typeface="Times New Roman"/>
              </a:rPr>
              <a:t>Barreiras à prática de atividade física no tempo de lazer em adultos residentes em área de baixo nível socioeconômico do sudeste brasileiro.</a:t>
            </a:r>
            <a:r>
              <a:rPr lang="pt-BR" sz="1000">
                <a:solidFill>
                  <a:schemeClr val="dk1"/>
                </a:solidFill>
                <a:latin typeface="Times New Roman"/>
                <a:ea typeface="Times New Roman"/>
                <a:cs typeface="Times New Roman"/>
                <a:sym typeface="Times New Roman"/>
              </a:rPr>
              <a:t>  Rev. bras. ativ. fís. saúde ; 23: 1-9, fev.-ago. 2019.</a:t>
            </a:r>
            <a:endParaRPr sz="1000">
              <a:solidFill>
                <a:schemeClr val="dk1"/>
              </a:solidFill>
              <a:latin typeface="Times New Roman"/>
              <a:ea typeface="Times New Roman"/>
              <a:cs typeface="Times New Roman"/>
              <a:sym typeface="Times New Roman"/>
            </a:endParaRPr>
          </a:p>
          <a:p>
            <a:pPr indent="0" lvl="0" marL="457200" rtl="0" algn="just">
              <a:lnSpc>
                <a:spcPct val="115000"/>
              </a:lnSpc>
              <a:spcBef>
                <a:spcPts val="0"/>
              </a:spcBef>
              <a:spcAft>
                <a:spcPts val="0"/>
              </a:spcAft>
              <a:buClr>
                <a:schemeClr val="dk1"/>
              </a:buClr>
              <a:buSzPts val="1100"/>
              <a:buFont typeface="Arial"/>
              <a:buNone/>
            </a:pPr>
            <a:r>
              <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MIELKE I. et al. </a:t>
            </a:r>
            <a:r>
              <a:rPr b="1" lang="pt-BR" sz="1000">
                <a:solidFill>
                  <a:schemeClr val="dk1"/>
                </a:solidFill>
                <a:latin typeface="Times New Roman"/>
                <a:ea typeface="Times New Roman"/>
                <a:cs typeface="Times New Roman"/>
                <a:sym typeface="Times New Roman"/>
              </a:rPr>
              <a:t>Diferenças regionais e fatores associados à prática de atividade física no lazer no Brasil: resultados da Pesquisa Nacional de Saúde-2013.</a:t>
            </a:r>
            <a:r>
              <a:rPr lang="pt-BR" sz="1000">
                <a:solidFill>
                  <a:schemeClr val="dk1"/>
                </a:solidFill>
                <a:latin typeface="Times New Roman"/>
                <a:ea typeface="Times New Roman"/>
                <a:cs typeface="Times New Roman"/>
                <a:sym typeface="Times New Roman"/>
              </a:rPr>
              <a:t> Revista Brasileira de Epidemiologia. 18. 158-169, 2015. 10.1590/1980-5497201500060014. </a:t>
            </a:r>
            <a:endParaRPr sz="1000">
              <a:solidFill>
                <a:schemeClr val="dk1"/>
              </a:solidFill>
              <a:latin typeface="Times New Roman"/>
              <a:ea typeface="Times New Roman"/>
              <a:cs typeface="Times New Roman"/>
              <a:sym typeface="Times New Roman"/>
            </a:endParaRPr>
          </a:p>
          <a:p>
            <a:pPr indent="0" lvl="0" marL="457200" rtl="0" algn="just">
              <a:lnSpc>
                <a:spcPct val="115000"/>
              </a:lnSpc>
              <a:spcBef>
                <a:spcPts val="0"/>
              </a:spcBef>
              <a:spcAft>
                <a:spcPts val="0"/>
              </a:spcAft>
              <a:buClr>
                <a:schemeClr val="dk1"/>
              </a:buClr>
              <a:buSzPts val="1100"/>
              <a:buFont typeface="Arial"/>
              <a:buNone/>
            </a:pPr>
            <a:r>
              <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CROCHEMORE-SILVA, I. at al. </a:t>
            </a:r>
            <a:r>
              <a:rPr b="1" lang="pt-BR" sz="1000">
                <a:solidFill>
                  <a:schemeClr val="dk1"/>
                </a:solidFill>
                <a:latin typeface="Times New Roman"/>
                <a:ea typeface="Times New Roman"/>
                <a:cs typeface="Times New Roman"/>
                <a:sym typeface="Times New Roman"/>
              </a:rPr>
              <a:t>Promoção de atividade física e as políticas públicas no combate às desigualdades: reflexões a partir da Lei dos Cuidados Inversos e Hipótese da Equidade Inversa.</a:t>
            </a:r>
            <a:r>
              <a:rPr lang="pt-BR" sz="1000">
                <a:solidFill>
                  <a:schemeClr val="dk1"/>
                </a:solidFill>
                <a:latin typeface="Times New Roman"/>
                <a:ea typeface="Times New Roman"/>
                <a:cs typeface="Times New Roman"/>
                <a:sym typeface="Times New Roman"/>
              </a:rPr>
              <a:t> Cadernos de Saúde Pública [online]. 2020, v. 36, n. 6 [Acessado 15 Julho 2021] , e00155119. Disponível em: &lt;https://doi.org/10.1590/0102-311X00155119&gt;. Epub 08 Jun 2020. ISSN 1678-4464. https://doi.org/10.1590/0102-311X00155119.</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e6ad248d1c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e6ad248d1c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O Guia Alimentar para População Brasileira destaca o tema “informação” como um dos obstáculos a serem superados para uma alimentação saudável, pois a cada dia cresce o número de informações e recomendações sobre alimentação que circulam nas redes sociais, internet, televisão, rádios e revistas, sendo muitas destas originárias dos setores de marketing das empresas de ultraprocessados (BRASIL, 2014). A leitura dos rótulos dos alimentos é uma importante ferramenta no auxílio das escolhas alimentares, pois permite ao consumidor saber qual a composição de cada produto alimentício, interferindo na tomada de decisão de qual comprar (CÁTEDRA JOSUÉ DE CASTRO, 2021). A falta de clareza nos rótulos alimentares dificulta a identificação de produtos com nutrientes em excesso, promove confusão na hora de comprar produtos similares e consequentemente prejudica o consumidor no momento de fazer uma escolha alimentar (KHANDPUR et al., 2019). Desde 2014, a ANVISA iniciou estudos para promover alterações na rotulagem nutricional (BRASIL, 2020). Em 2017, o IDEC entregou à ANVISA uma petição com proposta de aperfeiçoamento da rotulagem frontal, em que propõe a regulação de um modelo de advertência em triângulo e texto de fácil compreensão (ex: alto em sódio), inclusão de frases de advertência para os ingredientes culinários (ex: ATENÇÃO: Use com moderação ao preparar refeições) e padronização da representação gráfica da lista de ingredientes e tabela nutricional para todos os alimentos embalados (IDEC). Estudos evidenciaram que este modelo de advertência seria o mais indicado para auxiliar os consumidores a fazerem escolhas alimentares mais saudáveis, sendo o modelo da lupa menos efetivo. De acordo com a ANVISA, o modelo proposto poderia ser visto com desconfiança pelo consumidor, e em 2020 a ANVISA aprovou a regulação da rotulagem frontal com modelo da lupa, que irá trazer em destaque a identificação do alto teor de três nutrientes: açúcares adicionados, gorduras saturadas e sódio. As tabelas nutricionais também tiveram alterações significativas, entre as quais se destaca a formatação, que precisará ser de fundo branco e letras pretas para maior legibilidade do consumidor, e a declaração do valor energético e nutricional, que passa a ser por 100g ou 100ml a todos os produtos, o que irá ajudar o consumidor na hora de comparar os produtos (BRASIL, 2020). Apesar do modelo aprovado não ser o mais adequado, ele é considerado uma conquista da sociedade, que terá acesso a informações mais claras no momento de escolha dos produtos alimentícios.</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b="1" lang="pt-BR" sz="1000">
                <a:solidFill>
                  <a:schemeClr val="dk1"/>
                </a:solidFill>
                <a:latin typeface="Times New Roman"/>
                <a:ea typeface="Times New Roman"/>
                <a:cs typeface="Times New Roman"/>
                <a:sym typeface="Times New Roman"/>
              </a:rPr>
              <a:t>Referências:</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BRASIL. Agência Nacional De Vigilância Sanitária - ANVISA. </a:t>
            </a:r>
            <a:r>
              <a:rPr b="1" lang="pt-BR" sz="1000">
                <a:solidFill>
                  <a:schemeClr val="dk1"/>
                </a:solidFill>
                <a:latin typeface="Times New Roman"/>
                <a:ea typeface="Times New Roman"/>
                <a:cs typeface="Times New Roman"/>
                <a:sym typeface="Times New Roman"/>
              </a:rPr>
              <a:t>Rotulagem nutricional de alimentos: propostas de RDC e IN. Brasília - DF, 2020.</a:t>
            </a:r>
            <a:r>
              <a:rPr lang="pt-BR" sz="1000">
                <a:solidFill>
                  <a:schemeClr val="dk1"/>
                </a:solidFill>
                <a:latin typeface="Times New Roman"/>
                <a:ea typeface="Times New Roman"/>
                <a:cs typeface="Times New Roman"/>
                <a:sym typeface="Times New Roman"/>
              </a:rPr>
              <a:t> 12 slides. Disponível em: https://www.gov.br/anvisa/pt-br/assuntos/noticias-anvisa/2020/aprovada-norma-sobre-rotulagem-nutricional/apresentacao-rotulagem-nutricional_19a.pdf. Acesso em: 06 ago. 2021</a:t>
            </a:r>
            <a:r>
              <a:rPr lang="pt-BR" sz="1000">
                <a:solidFill>
                  <a:srgbClr val="222222"/>
                </a:solidFill>
                <a:highlight>
                  <a:srgbClr val="FFFFFF"/>
                </a:highlight>
                <a:latin typeface="Times New Roman"/>
                <a:ea typeface="Times New Roman"/>
                <a:cs typeface="Times New Roman"/>
                <a:sym typeface="Times New Roman"/>
              </a:rPr>
              <a:t>.</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100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BRASIL. Ministério da Saúde. Secretaria de Atenção à Saúde. Departamento de Atenção Básica. </a:t>
            </a:r>
            <a:r>
              <a:rPr b="1" lang="pt-BR" sz="1000">
                <a:solidFill>
                  <a:schemeClr val="dk1"/>
                </a:solidFill>
                <a:latin typeface="Times New Roman"/>
                <a:ea typeface="Times New Roman"/>
                <a:cs typeface="Times New Roman"/>
                <a:sym typeface="Times New Roman"/>
              </a:rPr>
              <a:t>Guia alimentar para a população brasileira</a:t>
            </a:r>
            <a:r>
              <a:rPr lang="pt-BR" sz="1000">
                <a:solidFill>
                  <a:schemeClr val="dk1"/>
                </a:solidFill>
                <a:latin typeface="Times New Roman"/>
                <a:ea typeface="Times New Roman"/>
                <a:cs typeface="Times New Roman"/>
                <a:sym typeface="Times New Roman"/>
              </a:rPr>
              <a:t>.  2. ed., 1. reimpr. – Brasília : Ministério da Saúde, 2014.</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CÁTEDRA JOSUÉ DE CASTRO. </a:t>
            </a:r>
            <a:r>
              <a:rPr b="1" lang="pt-BR" sz="1000">
                <a:solidFill>
                  <a:schemeClr val="dk1"/>
                </a:solidFill>
                <a:latin typeface="Times New Roman"/>
                <a:ea typeface="Times New Roman"/>
                <a:cs typeface="Times New Roman"/>
                <a:sym typeface="Times New Roman"/>
              </a:rPr>
              <a:t>Diálogo sobre ultraprocessados: soluções para sistemas alimentares saudáveis e sustentáveis.</a:t>
            </a:r>
            <a:r>
              <a:rPr lang="pt-BR" sz="1000">
                <a:solidFill>
                  <a:schemeClr val="dk1"/>
                </a:solidFill>
                <a:latin typeface="Times New Roman"/>
                <a:ea typeface="Times New Roman"/>
                <a:cs typeface="Times New Roman"/>
                <a:sym typeface="Times New Roman"/>
              </a:rPr>
              <a:t> 2021.</a:t>
            </a:r>
            <a:endParaRPr sz="1000">
              <a:solidFill>
                <a:schemeClr val="dk1"/>
              </a:solidFill>
              <a:latin typeface="Times New Roman"/>
              <a:ea typeface="Times New Roman"/>
              <a:cs typeface="Times New Roman"/>
              <a:sym typeface="Times New Roman"/>
            </a:endParaRPr>
          </a:p>
          <a:p>
            <a:pPr indent="0" lvl="0" marL="0" rtl="0" algn="just">
              <a:lnSpc>
                <a:spcPct val="115000"/>
              </a:lnSpc>
              <a:spcBef>
                <a:spcPts val="1000"/>
              </a:spcBef>
              <a:spcAft>
                <a:spcPts val="0"/>
              </a:spcAft>
              <a:buClr>
                <a:schemeClr val="dk1"/>
              </a:buClr>
              <a:buSzPts val="1100"/>
              <a:buFont typeface="Arial"/>
              <a:buNone/>
            </a:pPr>
            <a:r>
              <a:rPr lang="pt-BR" sz="1000">
                <a:solidFill>
                  <a:schemeClr val="dk1"/>
                </a:solidFill>
                <a:latin typeface="Times New Roman"/>
                <a:ea typeface="Times New Roman"/>
                <a:cs typeface="Times New Roman"/>
                <a:sym typeface="Times New Roman"/>
              </a:rPr>
              <a:t>KHANDPUR, Neha et al. </a:t>
            </a:r>
            <a:r>
              <a:rPr b="1" lang="pt-BR" sz="1000">
                <a:solidFill>
                  <a:schemeClr val="dk1"/>
                </a:solidFill>
                <a:latin typeface="Times New Roman"/>
                <a:ea typeface="Times New Roman"/>
                <a:cs typeface="Times New Roman"/>
                <a:sym typeface="Times New Roman"/>
              </a:rPr>
              <a:t>Choosing a front-of-package warning label for Brazil: a randomized, controlled comparison of three different label designs.</a:t>
            </a:r>
            <a:r>
              <a:rPr lang="pt-BR" sz="1000">
                <a:solidFill>
                  <a:schemeClr val="dk1"/>
                </a:solidFill>
                <a:latin typeface="Times New Roman"/>
                <a:ea typeface="Times New Roman"/>
                <a:cs typeface="Times New Roman"/>
                <a:sym typeface="Times New Roman"/>
              </a:rPr>
              <a:t> Food Research International, [S.L.], v. 121, p. 854-861, jul. 2019. Elsevier BV. http://dx.doi.org/10.1016/j.foodres.2019.01.008.</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e6ad248d1c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e6ad248d1c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sz="1200"/>
              <a:t>A</a:t>
            </a:r>
            <a:r>
              <a:rPr lang="pt-BR" sz="1200">
                <a:latin typeface="Times New Roman"/>
                <a:ea typeface="Times New Roman"/>
                <a:cs typeface="Times New Roman"/>
                <a:sym typeface="Times New Roman"/>
              </a:rPr>
              <a:t> prática de atividade física depende de uma série de fatores. É possível que um indivíduo deseje praticar uma atividade regularmente, mas fatores externos dificultam ou até impedem, alguns deles são: </a:t>
            </a:r>
            <a:endParaRPr sz="1200">
              <a:latin typeface="Times New Roman"/>
              <a:ea typeface="Times New Roman"/>
              <a:cs typeface="Times New Roman"/>
              <a:sym typeface="Times New Roman"/>
            </a:endParaRPr>
          </a:p>
          <a:p>
            <a:pPr indent="-304800" lvl="0" marL="457200" rtl="0" algn="just">
              <a:lnSpc>
                <a:spcPct val="115000"/>
              </a:lnSpc>
              <a:spcBef>
                <a:spcPts val="0"/>
              </a:spcBef>
              <a:spcAft>
                <a:spcPts val="0"/>
              </a:spcAft>
              <a:buSzPts val="1200"/>
              <a:buFont typeface="Times New Roman"/>
              <a:buChar char="●"/>
            </a:pPr>
            <a:r>
              <a:rPr lang="pt-BR" sz="1200">
                <a:latin typeface="Times New Roman"/>
                <a:ea typeface="Times New Roman"/>
                <a:cs typeface="Times New Roman"/>
                <a:sym typeface="Times New Roman"/>
              </a:rPr>
              <a:t>Infraestrutura inadequada: não ter acesso a locais com equipamentos adequados à prática de atividade física, a ruas pavimentadas e em boas condições (sem buracos, com calçadas em tamanho suficiente para garantir a segurança do pedestre);</a:t>
            </a:r>
            <a:endParaRPr sz="1200">
              <a:latin typeface="Times New Roman"/>
              <a:ea typeface="Times New Roman"/>
              <a:cs typeface="Times New Roman"/>
              <a:sym typeface="Times New Roman"/>
            </a:endParaRPr>
          </a:p>
          <a:p>
            <a:pPr indent="-304800" lvl="0" marL="457200" rtl="0" algn="just">
              <a:lnSpc>
                <a:spcPct val="115000"/>
              </a:lnSpc>
              <a:spcBef>
                <a:spcPts val="0"/>
              </a:spcBef>
              <a:spcAft>
                <a:spcPts val="0"/>
              </a:spcAft>
              <a:buSzPts val="1200"/>
              <a:buFont typeface="Times New Roman"/>
              <a:buChar char="●"/>
            </a:pPr>
            <a:r>
              <a:rPr lang="pt-BR" sz="1200">
                <a:latin typeface="Times New Roman"/>
                <a:ea typeface="Times New Roman"/>
                <a:cs typeface="Times New Roman"/>
                <a:sym typeface="Times New Roman"/>
              </a:rPr>
              <a:t>Falta de tempo: exercer um trabalho que não permita tempo livre suficiente para incluir uma atividade de lazer e com horários que não possibilitem a prática de atividade física antes ou depois do expediente em locais seguros; acumular tarefas ao longo do dia como cuidado da casa, filhos, idosos.</a:t>
            </a:r>
            <a:endParaRPr sz="1200">
              <a:latin typeface="Times New Roman"/>
              <a:ea typeface="Times New Roman"/>
              <a:cs typeface="Times New Roman"/>
              <a:sym typeface="Times New Roman"/>
            </a:endParaRPr>
          </a:p>
          <a:p>
            <a:pPr indent="-304800" lvl="0" marL="457200" rtl="0" algn="just">
              <a:lnSpc>
                <a:spcPct val="115000"/>
              </a:lnSpc>
              <a:spcBef>
                <a:spcPts val="0"/>
              </a:spcBef>
              <a:spcAft>
                <a:spcPts val="0"/>
              </a:spcAft>
              <a:buSzPts val="1200"/>
              <a:buFont typeface="Times New Roman"/>
              <a:buChar char="●"/>
            </a:pPr>
            <a:r>
              <a:rPr lang="pt-BR" sz="1200">
                <a:latin typeface="Times New Roman"/>
                <a:ea typeface="Times New Roman"/>
                <a:cs typeface="Times New Roman"/>
                <a:sym typeface="Times New Roman"/>
              </a:rPr>
              <a:t>Segurança: residir em bairros com altos índices de criminalidade, sem iluminação, onde a prática de atividade física ao ar livre não possa ser feita de forma despreocupada.</a:t>
            </a:r>
            <a:endParaRPr sz="12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b="1" sz="1200">
              <a:solidFill>
                <a:srgbClr val="FF0000"/>
              </a:solidFill>
              <a:latin typeface="Times New Roman"/>
              <a:ea typeface="Times New Roman"/>
              <a:cs typeface="Times New Roman"/>
              <a:sym typeface="Times New Roman"/>
            </a:endParaRPr>
          </a:p>
          <a:p>
            <a:pPr indent="0" lvl="0" marL="0" rtl="0" algn="just">
              <a:lnSpc>
                <a:spcPct val="107916"/>
              </a:lnSpc>
              <a:spcBef>
                <a:spcPts val="0"/>
              </a:spcBef>
              <a:spcAft>
                <a:spcPts val="0"/>
              </a:spcAft>
              <a:buNone/>
            </a:pPr>
            <a:r>
              <a:rPr b="1" i="1" lang="pt-BR" sz="1200">
                <a:latin typeface="Times New Roman"/>
                <a:ea typeface="Times New Roman"/>
                <a:cs typeface="Times New Roman"/>
                <a:sym typeface="Times New Roman"/>
              </a:rPr>
              <a:t>Dica:</a:t>
            </a:r>
            <a:r>
              <a:rPr i="1" lang="pt-BR" sz="1200">
                <a:latin typeface="Times New Roman"/>
                <a:ea typeface="Times New Roman"/>
                <a:cs typeface="Times New Roman"/>
                <a:sym typeface="Times New Roman"/>
              </a:rPr>
              <a:t> Para refletir mais sobre o tema leia reportagem: “</a:t>
            </a:r>
            <a:r>
              <a:rPr i="1" lang="pt-BR" sz="1200" u="sng">
                <a:solidFill>
                  <a:srgbClr val="1155CC"/>
                </a:solidFill>
                <a:latin typeface="Times New Roman"/>
                <a:ea typeface="Times New Roman"/>
                <a:cs typeface="Times New Roman"/>
                <a:sym typeface="Times New Roman"/>
                <a:hlinkClick r:id="rId2">
                  <a:extLst>
                    <a:ext uri="{A12FA001-AC4F-418D-AE19-62706E023703}">
                      <ahyp:hlinkClr val="tx"/>
                    </a:ext>
                  </a:extLst>
                </a:hlinkClick>
              </a:rPr>
              <a:t>O Ranking das Capitais Brasileiras Amigas da Atividade Física</a:t>
            </a:r>
            <a:r>
              <a:rPr i="1" lang="pt-BR" sz="1200">
                <a:latin typeface="Times New Roman"/>
                <a:ea typeface="Times New Roman"/>
                <a:cs typeface="Times New Roman"/>
                <a:sym typeface="Times New Roman"/>
              </a:rPr>
              <a:t>”, que discute aspectos dos múltiplos aspectos que podem potencializar ou dificultar a prática da atividade física.</a:t>
            </a:r>
            <a:endParaRPr sz="1200">
              <a:latin typeface="Times New Roman"/>
              <a:ea typeface="Times New Roman"/>
              <a:cs typeface="Times New Roman"/>
              <a:sym typeface="Times New Roman"/>
            </a:endParaRPr>
          </a:p>
          <a:p>
            <a:pPr indent="0" lvl="0" marL="0" rtl="0" algn="l">
              <a:spcBef>
                <a:spcPts val="80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e6ad8b796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e6ad8b796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20 minutos: Para finalizar, sugere-se uma discussão a partir do mapa conceitual dos determinantes sociais da saúde, proposto por Dahlgren e Whitehead (1991). O modelo é construído em camadas de acordo com seu grau de abrangência, indo desde as camadas mais próxima aos determinantes individuais, até a camada de macrodeterminantes: Os determinantes sociais da saúde ajudam a compreender que existem muitos fatores que, interagindo entre si, facilitarão ou dificultarão a prática de atividade física pela população.</a:t>
            </a:r>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e5c4bc539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e5c4bc539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5b401cee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5b401cee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e5b401cee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e5b401cee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Distribuir um conjunto de placas de cartolina com as cores verde, amarelo e vermelho para cada participante.</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e8e7d37a92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e8e7d37a92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Elementos e situações básicas que necessitamos na vida cotidiana, como alimentação, moradia, educação, saúde, transporte, saneamento básico, trabalho remunerado e lazer é direito de todos e um dever do Estado, segundo a Constituição de 1988 e suas emendas constitucionais. Para garantir que estes direitos sejam efetivados é dever do Estado implementar políticas. Sendo assim, o governo tem obrigação de implementar políticas que melhorem as condições de vida cotidiana para garantir dignidade à vida humana.</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b="1" lang="pt-BR" sz="1000">
                <a:solidFill>
                  <a:schemeClr val="dk1"/>
                </a:solidFill>
                <a:latin typeface="Times New Roman"/>
                <a:ea typeface="Times New Roman"/>
                <a:cs typeface="Times New Roman"/>
                <a:sym typeface="Times New Roman"/>
              </a:rPr>
              <a:t>Referências: </a:t>
            </a:r>
            <a:endParaRPr b="1" sz="10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pt-BR" sz="1000">
                <a:solidFill>
                  <a:srgbClr val="202124"/>
                </a:solidFill>
                <a:highlight>
                  <a:srgbClr val="FFFFFF"/>
                </a:highlight>
                <a:latin typeface="Times New Roman"/>
                <a:ea typeface="Times New Roman"/>
                <a:cs typeface="Times New Roman"/>
                <a:sym typeface="Times New Roman"/>
              </a:rPr>
              <a:t>BRASIL. Constituição da República Federativa do Brasil de 1988. Brasília, DF: Centro Gráfico, 1988. Disponível em: &lt;http://www.planalto.gov.br/ccivil_03/constituicao/constituicao.htm&gt;.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6ad248d1c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6ad248d1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sz="1200">
                <a:latin typeface="Times New Roman"/>
                <a:ea typeface="Times New Roman"/>
                <a:cs typeface="Times New Roman"/>
                <a:sym typeface="Times New Roman"/>
              </a:rPr>
              <a:t>A prática de atividade física é de extrema importância em qualquer fase da vida e a educação física pode contribuir para que os estudantes alcancem a recomendação da OMS que é de </a:t>
            </a:r>
            <a:r>
              <a:rPr lang="pt-BR" sz="1200">
                <a:solidFill>
                  <a:srgbClr val="202124"/>
                </a:solidFill>
                <a:highlight>
                  <a:srgbClr val="FFFFFF"/>
                </a:highlight>
                <a:latin typeface="Times New Roman"/>
                <a:ea typeface="Times New Roman"/>
                <a:cs typeface="Times New Roman"/>
                <a:sym typeface="Times New Roman"/>
              </a:rPr>
              <a:t>pelo menos 60 minutos de atividades físicas de intensidade moderada a vigorosa, por dia. Além disso, ela é muito benéfica para a saúde</a:t>
            </a:r>
            <a:r>
              <a:rPr lang="pt-BR" sz="1200">
                <a:latin typeface="Times New Roman"/>
                <a:ea typeface="Times New Roman"/>
                <a:cs typeface="Times New Roman"/>
                <a:sym typeface="Times New Roman"/>
              </a:rPr>
              <a:t> e o desenvolvimento pessoal dos alunos. Participar das aulas de educação física vai além da prática de atividade física e do desenvolvimento de habilidades motoras, ela também contribui para a melhora da qualidade de vida, do humor, da disposição e da interação com os outros alunos e com o ambiente. Por isso, é importante garantir que todos os estudantes tenham acesso e participem das aulas. Ademais, há outros benefícios, como a melhora do funcionamento do coração e da respiração, melhora da flexibilidade e das habilidades para se movimentar ao correr, andar ou saltar, auxilia no controle do peso, melhora da motivação e bem-estar mental, com redução da ansiedade e da depressão, aumento da cooperação entre os colegas durante as atividades nas aulas, melhora do desempenho escolar, entre outros. Por isso, não deve-se dizer que as outras matérias são mais importantes, pois todas têm o seu papel no desenvolvimento das crianças e jovens.</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just">
              <a:lnSpc>
                <a:spcPct val="115000"/>
              </a:lnSpc>
              <a:spcBef>
                <a:spcPts val="0"/>
              </a:spcBef>
              <a:spcAft>
                <a:spcPts val="0"/>
              </a:spcAft>
              <a:buNone/>
            </a:pPr>
            <a:r>
              <a:rPr b="1" lang="pt-BR" sz="1000">
                <a:latin typeface="Times New Roman"/>
                <a:ea typeface="Times New Roman"/>
                <a:cs typeface="Times New Roman"/>
                <a:sym typeface="Times New Roman"/>
              </a:rPr>
              <a:t>Referência: </a:t>
            </a:r>
            <a:endParaRPr sz="1000">
              <a:latin typeface="Times New Roman"/>
              <a:ea typeface="Times New Roman"/>
              <a:cs typeface="Times New Roman"/>
              <a:sym typeface="Times New Roman"/>
            </a:endParaRPr>
          </a:p>
          <a:p>
            <a:pPr indent="0" lvl="0" marL="0" rtl="0" algn="just">
              <a:lnSpc>
                <a:spcPct val="115000"/>
              </a:lnSpc>
              <a:spcBef>
                <a:spcPts val="0"/>
              </a:spcBef>
              <a:spcAft>
                <a:spcPts val="800"/>
              </a:spcAft>
              <a:buNone/>
            </a:pPr>
            <a:r>
              <a:rPr lang="pt-BR" sz="1000">
                <a:latin typeface="Times New Roman"/>
                <a:ea typeface="Times New Roman"/>
                <a:cs typeface="Times New Roman"/>
                <a:sym typeface="Times New Roman"/>
              </a:rPr>
              <a:t>BRASIL. Ministério da Saúde. Secretaria de Atenção Primária à Saúde. Departamento de Promoção da Saúde. </a:t>
            </a:r>
            <a:r>
              <a:rPr b="1" lang="pt-BR" sz="1000">
                <a:latin typeface="Times New Roman"/>
                <a:ea typeface="Times New Roman"/>
                <a:cs typeface="Times New Roman"/>
                <a:sym typeface="Times New Roman"/>
              </a:rPr>
              <a:t>Guia de Atividade Física para a População Brasileira</a:t>
            </a:r>
            <a:r>
              <a:rPr lang="pt-BR" sz="1000">
                <a:latin typeface="Times New Roman"/>
                <a:ea typeface="Times New Roman"/>
                <a:cs typeface="Times New Roman"/>
                <a:sym typeface="Times New Roman"/>
              </a:rPr>
              <a:t> [recurso eletrônico]. Brasília: Ministério da Saúde, 2021.</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6ad248d1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e6ad248d1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1200"/>
              </a:spcBef>
              <a:spcAft>
                <a:spcPts val="0"/>
              </a:spcAft>
              <a:buNone/>
            </a:pPr>
            <a:r>
              <a:rPr lang="pt-BR" sz="1200">
                <a:latin typeface="Times New Roman"/>
                <a:ea typeface="Times New Roman"/>
                <a:cs typeface="Times New Roman"/>
                <a:sym typeface="Times New Roman"/>
              </a:rPr>
              <a:t>Há</a:t>
            </a:r>
            <a:r>
              <a:rPr lang="pt-BR" sz="1200">
                <a:latin typeface="Times New Roman"/>
                <a:ea typeface="Times New Roman"/>
                <a:cs typeface="Times New Roman"/>
                <a:sym typeface="Times New Roman"/>
              </a:rPr>
              <a:t> evidências de que a presença de ciclovias próximas à residência é um importante incentivo à prática de atividade física.</a:t>
            </a:r>
            <a:r>
              <a:rPr lang="pt-BR" sz="1200">
                <a:solidFill>
                  <a:srgbClr val="666666"/>
                </a:solidFill>
                <a:latin typeface="Times New Roman"/>
                <a:ea typeface="Times New Roman"/>
                <a:cs typeface="Times New Roman"/>
                <a:sym typeface="Times New Roman"/>
              </a:rPr>
              <a:t> </a:t>
            </a:r>
            <a:r>
              <a:rPr lang="pt-BR" sz="1200">
                <a:latin typeface="Times New Roman"/>
                <a:ea typeface="Times New Roman"/>
                <a:cs typeface="Times New Roman"/>
                <a:sym typeface="Times New Roman"/>
              </a:rPr>
              <a:t>Moradores de áreas próximas às ciclovias têm a chance aumentada de usar a bicicleta como meio de transporte em 154%. É necessário que as cidades garantam espaços seguros para os ciclistas, que sejam criados programas de incentivo ao uso das ciclovias e campanhas educacionais, além da disponibilidade de bicicletas pela cidade (sistemas de compartilhamento, aluguel etc).</a:t>
            </a:r>
            <a:endParaRPr sz="1200">
              <a:latin typeface="Times New Roman"/>
              <a:ea typeface="Times New Roman"/>
              <a:cs typeface="Times New Roman"/>
              <a:sym typeface="Times New Roman"/>
            </a:endParaRPr>
          </a:p>
          <a:p>
            <a:pPr indent="0" lvl="0" marL="0" rtl="0" algn="just">
              <a:lnSpc>
                <a:spcPct val="115000"/>
              </a:lnSpc>
              <a:spcBef>
                <a:spcPts val="1200"/>
              </a:spcBef>
              <a:spcAft>
                <a:spcPts val="1200"/>
              </a:spcAft>
              <a:buNone/>
            </a:pPr>
            <a:r>
              <a:rPr b="1" lang="pt-BR" sz="1000">
                <a:latin typeface="Times New Roman"/>
                <a:ea typeface="Times New Roman"/>
                <a:cs typeface="Times New Roman"/>
                <a:sym typeface="Times New Roman"/>
              </a:rPr>
              <a:t>Referência: </a:t>
            </a:r>
            <a:r>
              <a:rPr lang="pt-BR" sz="1000">
                <a:solidFill>
                  <a:srgbClr val="222222"/>
                </a:solidFill>
                <a:highlight>
                  <a:srgbClr val="FFFFFF"/>
                </a:highlight>
                <a:latin typeface="Times New Roman"/>
                <a:ea typeface="Times New Roman"/>
                <a:cs typeface="Times New Roman"/>
                <a:sym typeface="Times New Roman"/>
              </a:rPr>
              <a:t>Florindo AA, Barrozo LV, Turrell G, Barbosa JPdAS, Cabral-Miranda W, Cesar CLG, Goldbaum M. Ciclismo para Transporte na Cidade de São Paulo: Associações com Ciclovias, Estações de Trem e Metrô. </a:t>
            </a:r>
            <a:r>
              <a:rPr i="1" lang="pt-BR" sz="1000">
                <a:solidFill>
                  <a:srgbClr val="222222"/>
                </a:solidFill>
                <a:highlight>
                  <a:srgbClr val="FFFFFF"/>
                </a:highlight>
                <a:latin typeface="Times New Roman"/>
                <a:ea typeface="Times New Roman"/>
                <a:cs typeface="Times New Roman"/>
                <a:sym typeface="Times New Roman"/>
              </a:rPr>
              <a:t>Jornal Internacional de Pesquisa Ambiental e Saúde Pública</a:t>
            </a:r>
            <a:r>
              <a:rPr lang="pt-BR" sz="1000">
                <a:solidFill>
                  <a:srgbClr val="222222"/>
                </a:solidFill>
                <a:highlight>
                  <a:srgbClr val="FFFFFF"/>
                </a:highlight>
                <a:latin typeface="Times New Roman"/>
                <a:ea typeface="Times New Roman"/>
                <a:cs typeface="Times New Roman"/>
                <a:sym typeface="Times New Roman"/>
              </a:rPr>
              <a:t> . 2018; 15 (4): 562. </a:t>
            </a:r>
            <a:r>
              <a:rPr lang="pt-BR" sz="1000" u="sng">
                <a:solidFill>
                  <a:srgbClr val="1155CC"/>
                </a:solidFill>
                <a:highlight>
                  <a:srgbClr val="FFFFFF"/>
                </a:highlight>
                <a:latin typeface="Times New Roman"/>
                <a:ea typeface="Times New Roman"/>
                <a:cs typeface="Times New Roman"/>
                <a:sym typeface="Times New Roman"/>
                <a:hlinkClick r:id="rId2">
                  <a:extLst>
                    <a:ext uri="{A12FA001-AC4F-418D-AE19-62706E023703}">
                      <ahyp:hlinkClr val="tx"/>
                    </a:ext>
                  </a:extLst>
                </a:hlinkClick>
              </a:rPr>
              <a:t>https://doi.org/10.3390/ijerph15040562</a:t>
            </a:r>
            <a:r>
              <a:rPr lang="pt-BR" sz="1000">
                <a:solidFill>
                  <a:srgbClr val="222222"/>
                </a:solidFill>
                <a:highlight>
                  <a:srgbClr val="FFFFFF"/>
                </a:highlight>
                <a:latin typeface="Times New Roman"/>
                <a:ea typeface="Times New Roman"/>
                <a:cs typeface="Times New Roman"/>
                <a:sym typeface="Times New Roman"/>
              </a:rPr>
              <a:t> </a:t>
            </a:r>
            <a:r>
              <a:rPr lang="pt-BR" sz="1000">
                <a:latin typeface="Times New Roman"/>
                <a:ea typeface="Times New Roman"/>
                <a:cs typeface="Times New Roman"/>
                <a:sym typeface="Times New Roman"/>
              </a:rPr>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e6ad248d1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e6ad248d1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07916"/>
              </a:lnSpc>
              <a:spcBef>
                <a:spcPts val="0"/>
              </a:spcBef>
              <a:spcAft>
                <a:spcPts val="0"/>
              </a:spcAft>
              <a:buNone/>
            </a:pPr>
            <a:r>
              <a:rPr lang="pt-BR" sz="1200">
                <a:latin typeface="Times New Roman"/>
                <a:ea typeface="Times New Roman"/>
                <a:cs typeface="Times New Roman"/>
                <a:sym typeface="Times New Roman"/>
              </a:rPr>
              <a:t>Frequentemente o custo dos alimentos é citado como barreira para uma alimentação saudável, tanto pelos usuários nos serviços de saúde quanto por alguns profissionais de saúde ao tratar a temática de alimentação saudável. Frases do tipo “alimentos saudáveis são muito caros para mim” ou “não tenho dinheiro para sustentar uma dieta saudável” são falas comuns no cotidiano do serviço. Mas, será que comer de forma saudável é realmente mais caro? Antes de mais nada é preciso fazer algumas ponderações, para entender posteriormente o porquê uma alimentação saudável ainda é mais barata no Brasil. É preciso refletir: quais alimentos estão sendo propagados para a população e vendidos como saudáveis? Barrinhas de cereais? Biscoitos </a:t>
            </a:r>
            <a:r>
              <a:rPr i="1" lang="pt-BR" sz="1200">
                <a:latin typeface="Times New Roman"/>
                <a:ea typeface="Times New Roman"/>
                <a:cs typeface="Times New Roman"/>
                <a:sym typeface="Times New Roman"/>
              </a:rPr>
              <a:t>fit</a:t>
            </a:r>
            <a:r>
              <a:rPr lang="pt-BR" sz="1200">
                <a:latin typeface="Times New Roman"/>
                <a:ea typeface="Times New Roman"/>
                <a:cs typeface="Times New Roman"/>
                <a:sym typeface="Times New Roman"/>
              </a:rPr>
              <a:t>? Salgadinhos sem glúten? De acordo com o guia alimentar para a população brasileira, esses alimentos são justamente o oposto de alimentos saudáveis, por serem classificados como ultraprocessados. Além disso, o guia alimentar recomenda que as pessoas desenvolvam mais suas habilidades culinárias, ou seja, cozinhem mais! Cozinhar é uma forma de preservar as tradições culinárias brasileiras, além de nos proporcionar mais autonomia e evita que os indivíduos sejam reféns dos ultraprocessados. Convém para a indústria alimentícia a disseminação da informação que alimentos ultraprocessados são mais práticos, acessíveis e mais baratos. Porém, no Brasil eles ainda são mais caros se comparados a uma alimentação saudável baseada em comida de verdade. É o que diz um estudo brasileiro ao apontar que preferir preparações culinárias a alimentos ultraprocessados pode ser mais vantajoso economicamente. Tal estudo utilizou dados da pesquisa de orçamento familiar e estimou o preço por caloria de acordo com os grupos de alimentos consumidos nos domicílios brasileiros. O grupo dos alimentos in natura e minimamente processados apresentou preço médio equivalente a R$2,28 a cada 1000kcal, enquanto alimentos com maior grau de processamento (como os ultraprocessados) apresentaram preço de R$2,40/1000 kcal. O grupo com menor preço por caloria foi o de ingredientes culinários (R$0,64/1000 kcal), que incluem alimentos como sal, óleos, gorduras e açúcares. Ao associar o preço médio resultante de alimentos in natura e minimamente processados aos ingredientes culinários – ambos os grupos necessários para preparações culinárias – o resultado encontrado foi de R$1,56/1000 kcal, custo significativamente menor se comparado à média de preço verificada para os ultraprocessados. Assim, concluímos que há uma vantagem econômica em preparar refeições em comparação à substituição por ultraprocessados. Outro estudo também demonstrou que os alimentos saudáveis possuem um preço médio de R$ 4,69/kg enquanto os não-saudáveis, de R$ 6,62/kg. Contudo, a pesquisa alerta que os alimentos ultraprocessados vem sendo cada vez mais barateados no país e se continuar assim (e não houver intervenções políticas) em 2026 o custo dos alimentos não saudáveis e os saudáveis se tornaria igual. E ainda pior, em 2030 a comida saudável teria valor médio de R$ 5,24/kg, enquanto os ultraprocessados de R$ 4,34/kg. Alimentos ultraprocessados em países como Estados Unidos e Reino Unido já são mais baratos do que alimentos saudáveis e não é à toa que nesses países há altos índices de consumo desses alimentos, sendo muito mais frequente na alimentação dessa população do que na dieta dos brasileiros (pelo menos por enquanto). Há uma vantagem no Brasil, pois o tradicional arroz com feijão ainda é a base da dieta brasileira, que além de rica nutricionalmente é uma composição relativamente barata. É válido também destacar que quando necessário comer fora de casa, sugere-se optar por levar a comida de casa para o trabalho ou comer em restaurantes a quilo, que são opções mais saudáveis e mais baratas. Sabe-se que o preço dos alimentos tem grande influência nas escolhas alimentares, sendo muito importante para incentivar ou não uma alimentação saudável. Intervenções políticas que proporcionem um aumento do preço dos alimentos ultraprocessados são necessárias e ainda pouco aplicadas no Brasil. A pressão popular é fundamental para pressionar os representantes políticos a formularem medidas intervencionistas que possam reverter a tendência de preços dos alimentos não saudáveis no país, priorizando a baixa no custo da comida saudável.</a:t>
            </a:r>
            <a:endParaRPr sz="1200">
              <a:latin typeface="Times New Roman"/>
              <a:ea typeface="Times New Roman"/>
              <a:cs typeface="Times New Roman"/>
              <a:sym typeface="Times New Roman"/>
            </a:endParaRPr>
          </a:p>
          <a:p>
            <a:pPr indent="0" lvl="0" marL="0" rtl="0" algn="just">
              <a:lnSpc>
                <a:spcPct val="107916"/>
              </a:lnSpc>
              <a:spcBef>
                <a:spcPts val="800"/>
              </a:spcBef>
              <a:spcAft>
                <a:spcPts val="0"/>
              </a:spcAft>
              <a:buNone/>
            </a:pPr>
            <a:r>
              <a:t/>
            </a:r>
            <a:endParaRPr b="1" sz="1200">
              <a:latin typeface="Times New Roman"/>
              <a:ea typeface="Times New Roman"/>
              <a:cs typeface="Times New Roman"/>
              <a:sym typeface="Times New Roman"/>
            </a:endParaRPr>
          </a:p>
          <a:p>
            <a:pPr indent="0" lvl="0" marL="0" rtl="0" algn="just">
              <a:lnSpc>
                <a:spcPct val="107916"/>
              </a:lnSpc>
              <a:spcBef>
                <a:spcPts val="800"/>
              </a:spcBef>
              <a:spcAft>
                <a:spcPts val="0"/>
              </a:spcAft>
              <a:buNone/>
            </a:pPr>
            <a:r>
              <a:rPr b="1" i="1" lang="pt-BR" sz="1200">
                <a:latin typeface="Times New Roman"/>
                <a:ea typeface="Times New Roman"/>
                <a:cs typeface="Times New Roman"/>
                <a:sym typeface="Times New Roman"/>
              </a:rPr>
              <a:t>Dica:</a:t>
            </a:r>
            <a:r>
              <a:rPr i="1" lang="pt-BR" sz="1200">
                <a:latin typeface="Times New Roman"/>
                <a:ea typeface="Times New Roman"/>
                <a:cs typeface="Times New Roman"/>
                <a:sym typeface="Times New Roman"/>
              </a:rPr>
              <a:t> Para refletir mais sobre o tema ouça o Podcast </a:t>
            </a:r>
            <a:r>
              <a:rPr i="1" lang="pt-BR" sz="1200" u="sng">
                <a:solidFill>
                  <a:srgbClr val="1155CC"/>
                </a:solidFill>
                <a:latin typeface="Times New Roman"/>
                <a:ea typeface="Times New Roman"/>
                <a:cs typeface="Times New Roman"/>
                <a:sym typeface="Times New Roman"/>
                <a:hlinkClick r:id="rId2">
                  <a:extLst>
                    <a:ext uri="{A12FA001-AC4F-418D-AE19-62706E023703}">
                      <ahyp:hlinkClr val="tx"/>
                    </a:ext>
                  </a:extLst>
                </a:hlinkClick>
              </a:rPr>
              <a:t>“Alimentação saudável é cara?”</a:t>
            </a:r>
            <a:r>
              <a:rPr i="1" lang="pt-BR" sz="1200">
                <a:latin typeface="Times New Roman"/>
                <a:ea typeface="Times New Roman"/>
                <a:cs typeface="Times New Roman"/>
                <a:sym typeface="Times New Roman"/>
              </a:rPr>
              <a:t> do “Saúde Brasil”, produzido pelo Ministério da Saúde, que trata a questão do custo dos alimentos e como se planejar para adquirir alimentos saudáveis de forma mais acessível.</a:t>
            </a:r>
            <a:endParaRPr i="1" sz="1200">
              <a:latin typeface="Times New Roman"/>
              <a:ea typeface="Times New Roman"/>
              <a:cs typeface="Times New Roman"/>
              <a:sym typeface="Times New Roman"/>
            </a:endParaRPr>
          </a:p>
          <a:p>
            <a:pPr indent="0" lvl="0" marL="0" rtl="0" algn="just">
              <a:lnSpc>
                <a:spcPct val="107916"/>
              </a:lnSpc>
              <a:spcBef>
                <a:spcPts val="800"/>
              </a:spcBef>
              <a:spcAft>
                <a:spcPts val="0"/>
              </a:spcAft>
              <a:buNone/>
            </a:pPr>
            <a:r>
              <a:t/>
            </a:r>
            <a:endParaRPr sz="1200">
              <a:latin typeface="Times New Roman"/>
              <a:ea typeface="Times New Roman"/>
              <a:cs typeface="Times New Roman"/>
              <a:sym typeface="Times New Roman"/>
            </a:endParaRPr>
          </a:p>
          <a:p>
            <a:pPr indent="0" lvl="0" marL="0" rtl="0" algn="just">
              <a:lnSpc>
                <a:spcPct val="107916"/>
              </a:lnSpc>
              <a:spcBef>
                <a:spcPts val="800"/>
              </a:spcBef>
              <a:spcAft>
                <a:spcPts val="0"/>
              </a:spcAft>
              <a:buNone/>
            </a:pPr>
            <a:r>
              <a:rPr b="1" lang="pt-BR" sz="1000">
                <a:latin typeface="Times New Roman"/>
                <a:ea typeface="Times New Roman"/>
                <a:cs typeface="Times New Roman"/>
                <a:sym typeface="Times New Roman"/>
              </a:rPr>
              <a:t>Referências: </a:t>
            </a:r>
            <a:endParaRPr b="1" sz="1000">
              <a:latin typeface="Times New Roman"/>
              <a:ea typeface="Times New Roman"/>
              <a:cs typeface="Times New Roman"/>
              <a:sym typeface="Times New Roman"/>
            </a:endParaRPr>
          </a:p>
          <a:p>
            <a:pPr indent="0" lvl="0" marL="0" rtl="0" algn="just">
              <a:lnSpc>
                <a:spcPct val="107916"/>
              </a:lnSpc>
              <a:spcBef>
                <a:spcPts val="0"/>
              </a:spcBef>
              <a:spcAft>
                <a:spcPts val="0"/>
              </a:spcAft>
              <a:buNone/>
            </a:pPr>
            <a:r>
              <a:rPr lang="pt-BR" sz="1000">
                <a:latin typeface="Times New Roman"/>
                <a:ea typeface="Times New Roman"/>
                <a:cs typeface="Times New Roman"/>
                <a:sym typeface="Times New Roman"/>
              </a:rPr>
              <a:t>Brasil. Ministério da Saúde. Secretaria de Atenção à Saúde. Departamento de Atenção Básica. </a:t>
            </a:r>
            <a:r>
              <a:rPr b="1" lang="pt-BR" sz="1000">
                <a:latin typeface="Times New Roman"/>
                <a:ea typeface="Times New Roman"/>
                <a:cs typeface="Times New Roman"/>
                <a:sym typeface="Times New Roman"/>
              </a:rPr>
              <a:t>Guia alimentar para a população brasileira</a:t>
            </a:r>
            <a:r>
              <a:rPr lang="pt-BR" sz="1000">
                <a:latin typeface="Times New Roman"/>
                <a:ea typeface="Times New Roman"/>
                <a:cs typeface="Times New Roman"/>
                <a:sym typeface="Times New Roman"/>
              </a:rPr>
              <a:t>.  2. Ed. Brasília : Ministério da Saúde, 2014.</a:t>
            </a:r>
            <a:endParaRPr sz="1000">
              <a:latin typeface="Times New Roman"/>
              <a:ea typeface="Times New Roman"/>
              <a:cs typeface="Times New Roman"/>
              <a:sym typeface="Times New Roman"/>
            </a:endParaRPr>
          </a:p>
          <a:p>
            <a:pPr indent="0" lvl="0" marL="0" rtl="0" algn="just">
              <a:lnSpc>
                <a:spcPct val="107916"/>
              </a:lnSpc>
              <a:spcBef>
                <a:spcPts val="0"/>
              </a:spcBef>
              <a:spcAft>
                <a:spcPts val="0"/>
              </a:spcAft>
              <a:buNone/>
            </a:pPr>
            <a:r>
              <a:rPr lang="pt-BR" sz="1000">
                <a:latin typeface="Times New Roman"/>
                <a:ea typeface="Times New Roman"/>
                <a:cs typeface="Times New Roman"/>
                <a:sym typeface="Times New Roman"/>
              </a:rPr>
              <a:t>Claro, Rafael Moreira et al </a:t>
            </a:r>
            <a:r>
              <a:rPr b="1" lang="pt-BR" sz="1000">
                <a:latin typeface="Times New Roman"/>
                <a:ea typeface="Times New Roman"/>
                <a:cs typeface="Times New Roman"/>
                <a:sym typeface="Times New Roman"/>
              </a:rPr>
              <a:t>. Preço dos alimentos no Brasil: prefira preparações culinárias a alimentos ultraprocessados. </a:t>
            </a:r>
            <a:r>
              <a:rPr lang="pt-BR" sz="1000">
                <a:latin typeface="Times New Roman"/>
                <a:ea typeface="Times New Roman"/>
                <a:cs typeface="Times New Roman"/>
                <a:sym typeface="Times New Roman"/>
              </a:rPr>
              <a:t>Cad. Saúde Pública,  Rio de Janeiro ,  v. 32, n. 8,  e00104715,    2016.</a:t>
            </a:r>
            <a:endParaRPr sz="1000">
              <a:latin typeface="Times New Roman"/>
              <a:ea typeface="Times New Roman"/>
              <a:cs typeface="Times New Roman"/>
              <a:sym typeface="Times New Roman"/>
            </a:endParaRPr>
          </a:p>
          <a:p>
            <a:pPr indent="0" lvl="0" marL="0" rtl="0" algn="just">
              <a:lnSpc>
                <a:spcPct val="107916"/>
              </a:lnSpc>
              <a:spcBef>
                <a:spcPts val="0"/>
              </a:spcBef>
              <a:spcAft>
                <a:spcPts val="0"/>
              </a:spcAft>
              <a:buNone/>
            </a:pPr>
            <a:r>
              <a:rPr lang="pt-BR" sz="1000">
                <a:solidFill>
                  <a:srgbClr val="212121"/>
                </a:solidFill>
                <a:highlight>
                  <a:srgbClr val="FFFFFF"/>
                </a:highlight>
                <a:latin typeface="Times New Roman"/>
                <a:ea typeface="Times New Roman"/>
                <a:cs typeface="Times New Roman"/>
                <a:sym typeface="Times New Roman"/>
              </a:rPr>
              <a:t>Maia EG, Dos Passos CM, Levy RB, Bortoletto Martins AP, Mais LA, Claro RM. </a:t>
            </a:r>
            <a:r>
              <a:rPr b="1" lang="pt-BR" sz="1000">
                <a:solidFill>
                  <a:srgbClr val="212121"/>
                </a:solidFill>
                <a:highlight>
                  <a:srgbClr val="FFFFFF"/>
                </a:highlight>
                <a:latin typeface="Times New Roman"/>
                <a:ea typeface="Times New Roman"/>
                <a:cs typeface="Times New Roman"/>
                <a:sym typeface="Times New Roman"/>
              </a:rPr>
              <a:t>What to expect from the price of healthy and unhealthy foods over time? The case from Brazil.</a:t>
            </a:r>
            <a:r>
              <a:rPr lang="pt-BR" sz="1000">
                <a:solidFill>
                  <a:srgbClr val="212121"/>
                </a:solidFill>
                <a:highlight>
                  <a:srgbClr val="FFFFFF"/>
                </a:highlight>
                <a:latin typeface="Times New Roman"/>
                <a:ea typeface="Times New Roman"/>
                <a:cs typeface="Times New Roman"/>
                <a:sym typeface="Times New Roman"/>
              </a:rPr>
              <a:t> Public Health Nutr.  23(4):579-588, 2020.</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6ad248d1c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e6ad248d1c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sz="1200">
                <a:highlight>
                  <a:srgbClr val="FFFFFF"/>
                </a:highlight>
                <a:latin typeface="Times New Roman"/>
                <a:ea typeface="Times New Roman"/>
                <a:cs typeface="Times New Roman"/>
                <a:sym typeface="Times New Roman"/>
              </a:rPr>
              <a:t>A obesidade é um problema de saúde pública, que afeta mais de 25% da população brasileira, segundo dados da última Pesquisa Nacional de Saúde (2019). Trata-se de um problema complexo, com causas multifatoriais, </a:t>
            </a:r>
            <a:r>
              <a:rPr lang="pt-BR" sz="1200">
                <a:latin typeface="Times New Roman"/>
                <a:ea typeface="Times New Roman"/>
                <a:cs typeface="Times New Roman"/>
                <a:sym typeface="Times New Roman"/>
              </a:rPr>
              <a:t>que extrapolam fatores biológicos e individuais, envolvendo a integração de componentes históricos, sociais, econômicos, políticos e culturais, que reverberam nas escolhas alimentares, na disponibilidade e no acesso aos alimentos. C</a:t>
            </a:r>
            <a:r>
              <a:rPr lang="pt-BR" sz="1200">
                <a:highlight>
                  <a:srgbClr val="FFFFFF"/>
                </a:highlight>
                <a:latin typeface="Times New Roman"/>
                <a:ea typeface="Times New Roman"/>
                <a:cs typeface="Times New Roman"/>
                <a:sym typeface="Times New Roman"/>
              </a:rPr>
              <a:t>onsequentemente, o enfrentamento da obesidade exige ações transdisciplinares, que transcendem o manejo simplista da responsabilização individual, voltadas puramente ao controle da dieta e exercício físico, e que muitas vezes culpabiliza os indivíduos, destacando-os como únicos responsáveis por este problema complexo de diversas causas. Neste sentido, os profissionais de saúde têm importante papel nessa reflexão, compreendendo o fenômeno da obesidade também a partir de seus determinantes sociais, evitando o olhar biomédico centrado. Além disso, a obesidade influencia a construção da identidade daqueles que ela acomete, podendo afetar sua saúde psíquica, em decorrência dos julgamentos negativos e depreciativos que podem sofrer de outras pessoas, inclusive de familiares, amigos, membros da comunidade, profissionais de saúde e decorrentes das mídias. Julgar que pessoas com sobrepeso ou obesidade “não são atrativas ou inteligentes”, “possuem baixa produtividade no trabalho", “não têm força de vontade” ou “são preguiçosas" são crenças estigmatizantes que podem levar essas pessoas a sofrerem com diversas questões, inclusive de ordem emocional, como depressão, baixo auto-estima e ansiedade, além das questões sociais, pois indivíduos que sofrem com o estigma de seu peso podem ter suas relações sociais enfraquecidas ou até submetidas ao isolamento. Além disso, o estigma da obesidade quando perpetuado por profissionais de saúde, a partir de comentários ou tratamentos inadequados sobre o peso da pessoa, pode levá-la a evitar a busca por apoio no cuidado com sua saúde, criando barreiras, inclusive, para as estratégias de apoio a prevenção e tratamento da obesidade, afugentando esses indivíduos dos serviços de saúde. Por fim, a obesidade é uma condição que acomete os indivíduos, assim como qualquer outra doença, e não representa toda a integralidade do seu ser, muito menos determinando o seu caráter. Neste sentido, a linguagem correta utilizada para referir-se a estas pessoas também se faz necessária, sendo importante identificá-las como “pessoas com obesidade” e não como "pessoas obesas".</a:t>
            </a:r>
            <a:endParaRPr sz="1200">
              <a:highlight>
                <a:srgbClr val="FFFFFF"/>
              </a:highlight>
              <a:latin typeface="Times New Roman"/>
              <a:ea typeface="Times New Roman"/>
              <a:cs typeface="Times New Roman"/>
              <a:sym typeface="Times New Roman"/>
            </a:endParaRPr>
          </a:p>
          <a:p>
            <a:pPr indent="0" lvl="0" marL="0" rtl="0" algn="just">
              <a:lnSpc>
                <a:spcPct val="107916"/>
              </a:lnSpc>
              <a:spcBef>
                <a:spcPts val="0"/>
              </a:spcBef>
              <a:spcAft>
                <a:spcPts val="0"/>
              </a:spcAft>
              <a:buNone/>
            </a:pPr>
            <a:r>
              <a:t/>
            </a:r>
            <a:endParaRPr>
              <a:highlight>
                <a:srgbClr val="FFFFFF"/>
              </a:highlight>
              <a:latin typeface="Times New Roman"/>
              <a:ea typeface="Times New Roman"/>
              <a:cs typeface="Times New Roman"/>
              <a:sym typeface="Times New Roman"/>
            </a:endParaRPr>
          </a:p>
          <a:p>
            <a:pPr indent="0" lvl="0" marL="0" rtl="0" algn="just">
              <a:lnSpc>
                <a:spcPct val="107916"/>
              </a:lnSpc>
              <a:spcBef>
                <a:spcPts val="800"/>
              </a:spcBef>
              <a:spcAft>
                <a:spcPts val="0"/>
              </a:spcAft>
              <a:buNone/>
            </a:pPr>
            <a:r>
              <a:t/>
            </a:r>
            <a:endParaRPr b="1" sz="1000">
              <a:latin typeface="Times New Roman"/>
              <a:ea typeface="Times New Roman"/>
              <a:cs typeface="Times New Roman"/>
              <a:sym typeface="Times New Roman"/>
            </a:endParaRPr>
          </a:p>
          <a:p>
            <a:pPr indent="0" lvl="0" marL="0" rtl="0" algn="just">
              <a:lnSpc>
                <a:spcPct val="107916"/>
              </a:lnSpc>
              <a:spcBef>
                <a:spcPts val="0"/>
              </a:spcBef>
              <a:spcAft>
                <a:spcPts val="0"/>
              </a:spcAft>
              <a:buNone/>
            </a:pPr>
            <a:r>
              <a:rPr b="1" lang="pt-BR" sz="1000">
                <a:latin typeface="Times New Roman"/>
                <a:ea typeface="Times New Roman"/>
                <a:cs typeface="Times New Roman"/>
                <a:sym typeface="Times New Roman"/>
              </a:rPr>
              <a:t>Referências:</a:t>
            </a:r>
            <a:endParaRPr b="1" sz="10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pt-BR" sz="1000">
                <a:latin typeface="Times New Roman"/>
                <a:ea typeface="Times New Roman"/>
                <a:cs typeface="Times New Roman"/>
                <a:sym typeface="Times New Roman"/>
              </a:rPr>
              <a:t>BRASIL. Ministério da Saúde. </a:t>
            </a:r>
            <a:r>
              <a:rPr b="1" lang="pt-BR" sz="1000">
                <a:latin typeface="Times New Roman"/>
                <a:ea typeface="Times New Roman"/>
                <a:cs typeface="Times New Roman"/>
                <a:sym typeface="Times New Roman"/>
              </a:rPr>
              <a:t>Perspectivas e desafios no cuidado às pessoas com obesidade no SUS: resultados do Laboratório de Inovação no manejo da obesidade nas Redes de Atenção à Saúde. </a:t>
            </a:r>
            <a:r>
              <a:rPr lang="pt-BR" sz="1000">
                <a:latin typeface="Times New Roman"/>
                <a:ea typeface="Times New Roman"/>
                <a:cs typeface="Times New Roman"/>
                <a:sym typeface="Times New Roman"/>
              </a:rPr>
              <a:t>Ministério da Saúde; Organização Pan-Americana da Saúde. Brasília (DF), 2014a. 120 p.</a:t>
            </a:r>
            <a:endParaRPr sz="1000">
              <a:highlight>
                <a:srgbClr val="FBFBF3"/>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None/>
            </a:pPr>
            <a:r>
              <a:rPr lang="pt-BR" sz="1000">
                <a:highlight>
                  <a:srgbClr val="FBFBF3"/>
                </a:highlight>
                <a:latin typeface="Times New Roman"/>
                <a:ea typeface="Times New Roman"/>
                <a:cs typeface="Times New Roman"/>
                <a:sym typeface="Times New Roman"/>
              </a:rPr>
              <a:t>CAMPOS, Silvana da S. et al. </a:t>
            </a:r>
            <a:r>
              <a:rPr b="1" lang="pt-BR" sz="1000">
                <a:highlight>
                  <a:srgbClr val="FBFBF3"/>
                </a:highlight>
                <a:latin typeface="Times New Roman"/>
                <a:ea typeface="Times New Roman"/>
                <a:cs typeface="Times New Roman"/>
                <a:sym typeface="Times New Roman"/>
              </a:rPr>
              <a:t>Num relance de olhar... a estigmatização das pessoas gordas: do passado aos dias de hoje</a:t>
            </a:r>
            <a:r>
              <a:rPr lang="pt-BR" sz="1000">
                <a:highlight>
                  <a:srgbClr val="FBFBF3"/>
                </a:highlight>
                <a:latin typeface="Times New Roman"/>
                <a:ea typeface="Times New Roman"/>
                <a:cs typeface="Times New Roman"/>
                <a:sym typeface="Times New Roman"/>
              </a:rPr>
              <a:t>. Revista Hospital Universitário Pedro Ernesto [S.l.], v. 14, n. 3, dez. 2015. ISSN 1983-2567. Disponível em: &lt;</a:t>
            </a:r>
            <a:r>
              <a:rPr lang="pt-BR" sz="1000">
                <a:highlight>
                  <a:srgbClr val="FBFBF3"/>
                </a:highlight>
                <a:uFill>
                  <a:noFill/>
                </a:uFill>
                <a:latin typeface="Times New Roman"/>
                <a:ea typeface="Times New Roman"/>
                <a:cs typeface="Times New Roman"/>
                <a:sym typeface="Times New Roman"/>
                <a:hlinkClick r:id="rId2"/>
              </a:rPr>
              <a:t>https://www.e-publicacoes.uerj.br/index.php/revistahupe/article/view/19951</a:t>
            </a:r>
            <a:r>
              <a:rPr lang="pt-BR" sz="1000">
                <a:highlight>
                  <a:srgbClr val="FBFBF3"/>
                </a:highlight>
                <a:latin typeface="Times New Roman"/>
                <a:ea typeface="Times New Roman"/>
                <a:cs typeface="Times New Roman"/>
                <a:sym typeface="Times New Roman"/>
              </a:rPr>
              <a:t>&gt;. Acesso em: 27 jul. 2021. doi:</a:t>
            </a:r>
            <a:r>
              <a:rPr lang="pt-BR" sz="1000">
                <a:highlight>
                  <a:srgbClr val="FBFBF3"/>
                </a:highlight>
                <a:uFill>
                  <a:noFill/>
                </a:uFill>
                <a:latin typeface="Times New Roman"/>
                <a:ea typeface="Times New Roman"/>
                <a:cs typeface="Times New Roman"/>
                <a:sym typeface="Times New Roman"/>
                <a:hlinkClick r:id="rId3"/>
              </a:rPr>
              <a:t>https://doi.org/10.12957/rhupe.2015.19951</a:t>
            </a:r>
            <a:r>
              <a:rPr lang="pt-BR" sz="1000">
                <a:highlight>
                  <a:srgbClr val="FBFBF3"/>
                </a:highlight>
                <a:latin typeface="Times New Roman"/>
                <a:ea typeface="Times New Roman"/>
                <a:cs typeface="Times New Roman"/>
                <a:sym typeface="Times New Roman"/>
              </a:rPr>
              <a:t>.</a:t>
            </a:r>
            <a:endParaRPr sz="1000">
              <a:highlight>
                <a:srgbClr val="FBFBF3"/>
              </a:highlight>
              <a:latin typeface="Times New Roman"/>
              <a:ea typeface="Times New Roman"/>
              <a:cs typeface="Times New Roman"/>
              <a:sym typeface="Times New Roman"/>
            </a:endParaRPr>
          </a:p>
          <a:p>
            <a:pPr indent="0" lvl="0" marL="0" rtl="0" algn="just">
              <a:lnSpc>
                <a:spcPct val="115000"/>
              </a:lnSpc>
              <a:spcBef>
                <a:spcPts val="1000"/>
              </a:spcBef>
              <a:spcAft>
                <a:spcPts val="0"/>
              </a:spcAft>
              <a:buNone/>
            </a:pPr>
            <a:r>
              <a:rPr lang="pt-BR" sz="1000">
                <a:latin typeface="Times New Roman"/>
                <a:ea typeface="Times New Roman"/>
                <a:cs typeface="Times New Roman"/>
                <a:sym typeface="Times New Roman"/>
              </a:rPr>
              <a:t>IBGE – INSTITUTO BRASILEIRO DE GEOGRAFIA E ESTATÍSTICA. </a:t>
            </a:r>
            <a:r>
              <a:rPr b="1" lang="pt-BR" sz="1000">
                <a:latin typeface="Times New Roman"/>
                <a:ea typeface="Times New Roman"/>
                <a:cs typeface="Times New Roman"/>
                <a:sym typeface="Times New Roman"/>
              </a:rPr>
              <a:t>Pesquisa Nacional de Saúde 2019 – Atenção Primária à Saúde e Informações Antropométricas.</a:t>
            </a:r>
            <a:r>
              <a:rPr lang="pt-BR" sz="1000">
                <a:latin typeface="Times New Roman"/>
                <a:ea typeface="Times New Roman"/>
                <a:cs typeface="Times New Roman"/>
                <a:sym typeface="Times New Roman"/>
              </a:rPr>
              <a:t> Rio de Janeiro, 2020.</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6ad248d1c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e6ad248d1c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pt-BR" sz="1200">
                <a:solidFill>
                  <a:srgbClr val="222222"/>
                </a:solidFill>
                <a:highlight>
                  <a:srgbClr val="FFFFFF"/>
                </a:highlight>
                <a:latin typeface="Times New Roman"/>
                <a:ea typeface="Times New Roman"/>
                <a:cs typeface="Times New Roman"/>
                <a:sym typeface="Times New Roman"/>
              </a:rPr>
              <a:t>As academias ao ar livre são equipadas com aparelhos de ginástica, na intenção de melhorar a flexibilidade,  mobilidade  articular  e  a  capacidade  cardiovascular  dos  usuários. </a:t>
            </a:r>
            <a:r>
              <a:rPr lang="pt-BR" sz="1200">
                <a:latin typeface="Times New Roman"/>
                <a:ea typeface="Times New Roman"/>
                <a:cs typeface="Times New Roman"/>
                <a:sym typeface="Times New Roman"/>
              </a:rPr>
              <a:t>Apesar dos inúmeros benefícios associados à prática de atividade física, alguns riscos são inerentes a esta prática, como a ocorrência de lesões. Há placas informativas sobre o uso dos equipamentos nestes locais, mas apenas a disponibilidade destas podem ser insuficientes para atenuar esse risco. Entretanto, pouquíssimos estudos identificaram a ocorrência de lesões durante a prática de atividades físicas nas academias ao ar livre, ou seja, a utilização desses equipamentos aparenta ser segura para seus frequentadores. Contudo, mesmo que a ocorrência de lesões nesses espaços seja baixa, é muito discutida a presença de um profissional de educação física nas academias ao ar livre para auxiliar a população e diminuir ainda mais os riscos de lesão.</a:t>
            </a:r>
            <a:endParaRPr sz="12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2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b="1" lang="pt-BR" sz="1000">
                <a:latin typeface="Times New Roman"/>
                <a:ea typeface="Times New Roman"/>
                <a:cs typeface="Times New Roman"/>
                <a:sym typeface="Times New Roman"/>
              </a:rPr>
              <a:t>Referências:</a:t>
            </a:r>
            <a:endParaRPr b="1" sz="1000">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pt-BR" sz="1000">
                <a:latin typeface="Times New Roman"/>
                <a:ea typeface="Times New Roman"/>
                <a:cs typeface="Times New Roman"/>
                <a:sym typeface="Times New Roman"/>
              </a:rPr>
              <a:t>SILVA, Alice Tatiane da et al. </a:t>
            </a:r>
            <a:r>
              <a:rPr b="1" lang="pt-BR" sz="1000">
                <a:latin typeface="Times New Roman"/>
                <a:ea typeface="Times New Roman"/>
                <a:cs typeface="Times New Roman"/>
                <a:sym typeface="Times New Roman"/>
              </a:rPr>
              <a:t>Fatores associados à ocorrência de lesões durante a prática de atividade física em academias ao ar livre. </a:t>
            </a:r>
            <a:r>
              <a:rPr lang="pt-BR" sz="1000">
                <a:latin typeface="Times New Roman"/>
                <a:ea typeface="Times New Roman"/>
                <a:cs typeface="Times New Roman"/>
                <a:sym typeface="Times New Roman"/>
              </a:rPr>
              <a:t>Revista Brasileira de Medicina do Esporte, v. 22, n. 4, p. 267-271, 2016.</a:t>
            </a:r>
            <a:endParaRPr sz="1000">
              <a:latin typeface="Times New Roman"/>
              <a:ea typeface="Times New Roman"/>
              <a:cs typeface="Times New Roman"/>
              <a:sym typeface="Times New Roman"/>
            </a:endParaRPr>
          </a:p>
          <a:p>
            <a:pPr indent="0" lvl="0" marL="0" rtl="0" algn="just">
              <a:lnSpc>
                <a:spcPct val="115000"/>
              </a:lnSpc>
              <a:spcBef>
                <a:spcPts val="1000"/>
              </a:spcBef>
              <a:spcAft>
                <a:spcPts val="0"/>
              </a:spcAft>
              <a:buNone/>
            </a:pPr>
            <a:r>
              <a:rPr lang="pt-BR" sz="1000">
                <a:latin typeface="Times New Roman"/>
                <a:ea typeface="Times New Roman"/>
                <a:cs typeface="Times New Roman"/>
                <a:sym typeface="Times New Roman"/>
              </a:rPr>
              <a:t>OLIVEIRA, Pollyanna Moraes, e Ali Kalil Ghamoum. </a:t>
            </a:r>
            <a:r>
              <a:rPr b="1" lang="pt-BR" sz="1000">
                <a:latin typeface="Times New Roman"/>
                <a:ea typeface="Times New Roman"/>
                <a:cs typeface="Times New Roman"/>
                <a:sym typeface="Times New Roman"/>
              </a:rPr>
              <a:t>A importância do profissional de educação física na orientação dos exercícios e prevenção de lesões em academias ao ar livre. </a:t>
            </a:r>
            <a:r>
              <a:rPr i="1" lang="pt-BR" sz="1000">
                <a:latin typeface="Times New Roman"/>
                <a:ea typeface="Times New Roman"/>
                <a:cs typeface="Times New Roman"/>
                <a:sym typeface="Times New Roman"/>
              </a:rPr>
              <a:t>Vita et Sanitas</a:t>
            </a:r>
            <a:r>
              <a:rPr lang="pt-BR" sz="1000">
                <a:latin typeface="Times New Roman"/>
                <a:ea typeface="Times New Roman"/>
                <a:cs typeface="Times New Roman"/>
                <a:sym typeface="Times New Roman"/>
              </a:rPr>
              <a:t> 11.2 (2017): 94-104.</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pic>
        <p:nvPicPr>
          <p:cNvPr id="13" name="Google Shape;13;p2"/>
          <p:cNvPicPr preferRelativeResize="0"/>
          <p:nvPr/>
        </p:nvPicPr>
        <p:blipFill>
          <a:blip r:embed="rId2">
            <a:alphaModFix/>
          </a:blip>
          <a:stretch>
            <a:fillRect/>
          </a:stretch>
        </p:blipFill>
        <p:spPr>
          <a:xfrm>
            <a:off x="152400" y="4537677"/>
            <a:ext cx="8839201" cy="605825"/>
          </a:xfrm>
          <a:prstGeom prst="rect">
            <a:avLst/>
          </a:prstGeom>
          <a:noFill/>
          <a:ln>
            <a:noFill/>
          </a:ln>
        </p:spPr>
      </p:pic>
      <p:pic>
        <p:nvPicPr>
          <p:cNvPr id="14" name="Google Shape;14;p2"/>
          <p:cNvPicPr preferRelativeResize="0"/>
          <p:nvPr/>
        </p:nvPicPr>
        <p:blipFill>
          <a:blip r:embed="rId2">
            <a:alphaModFix/>
          </a:blip>
          <a:stretch>
            <a:fillRect/>
          </a:stretch>
        </p:blipFill>
        <p:spPr>
          <a:xfrm>
            <a:off x="152400" y="4537677"/>
            <a:ext cx="8839201" cy="605825"/>
          </a:xfrm>
          <a:prstGeom prst="rect">
            <a:avLst/>
          </a:prstGeom>
          <a:noFill/>
          <a:ln>
            <a:noFill/>
          </a:ln>
        </p:spPr>
      </p:pic>
      <p:pic>
        <p:nvPicPr>
          <p:cNvPr id="15" name="Google Shape;15;p2"/>
          <p:cNvPicPr preferRelativeResize="0"/>
          <p:nvPr/>
        </p:nvPicPr>
        <p:blipFill>
          <a:blip r:embed="rId3">
            <a:alphaModFix/>
          </a:blip>
          <a:stretch>
            <a:fillRect/>
          </a:stretch>
        </p:blipFill>
        <p:spPr>
          <a:xfrm>
            <a:off x="420200" y="4625700"/>
            <a:ext cx="1014525" cy="429800"/>
          </a:xfrm>
          <a:prstGeom prst="rect">
            <a:avLst/>
          </a:prstGeom>
          <a:noFill/>
          <a:ln>
            <a:noFill/>
          </a:ln>
        </p:spPr>
      </p:pic>
      <p:sp>
        <p:nvSpPr>
          <p:cNvPr id="16" name="Google Shape;16;p2"/>
          <p:cNvSpPr txBox="1"/>
          <p:nvPr/>
        </p:nvSpPr>
        <p:spPr>
          <a:xfrm>
            <a:off x="2400775" y="4694200"/>
            <a:ext cx="6261000" cy="29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pt-BR">
                <a:solidFill>
                  <a:srgbClr val="FFFFFF"/>
                </a:solidFill>
              </a:rPr>
              <a:t>Promoção da Saúde na Linha de Cuidado para Sobrepeso e Obesidade</a:t>
            </a:r>
            <a:endParaRPr b="1">
              <a:solidFill>
                <a:srgbClr val="FFFFFF"/>
              </a:solidFill>
            </a:endParaRPr>
          </a:p>
        </p:txBody>
      </p:sp>
      <p:pic>
        <p:nvPicPr>
          <p:cNvPr id="17" name="Google Shape;17;p2"/>
          <p:cNvPicPr preferRelativeResize="0"/>
          <p:nvPr/>
        </p:nvPicPr>
        <p:blipFill>
          <a:blip r:embed="rId4">
            <a:alphaModFix/>
          </a:blip>
          <a:stretch>
            <a:fillRect/>
          </a:stretch>
        </p:blipFill>
        <p:spPr>
          <a:xfrm>
            <a:off x="7443425" y="97325"/>
            <a:ext cx="673950" cy="656025"/>
          </a:xfrm>
          <a:prstGeom prst="rect">
            <a:avLst/>
          </a:prstGeom>
          <a:noFill/>
          <a:ln>
            <a:noFill/>
          </a:ln>
        </p:spPr>
      </p:pic>
      <p:pic>
        <p:nvPicPr>
          <p:cNvPr id="18" name="Google Shape;18;p2"/>
          <p:cNvPicPr preferRelativeResize="0"/>
          <p:nvPr/>
        </p:nvPicPr>
        <p:blipFill>
          <a:blip r:embed="rId5">
            <a:alphaModFix/>
          </a:blip>
          <a:stretch>
            <a:fillRect/>
          </a:stretch>
        </p:blipFill>
        <p:spPr>
          <a:xfrm>
            <a:off x="7947950" y="105650"/>
            <a:ext cx="627750" cy="639374"/>
          </a:xfrm>
          <a:prstGeom prst="rect">
            <a:avLst/>
          </a:prstGeom>
          <a:noFill/>
          <a:ln>
            <a:noFill/>
          </a:ln>
        </p:spPr>
      </p:pic>
      <p:pic>
        <p:nvPicPr>
          <p:cNvPr id="19" name="Google Shape;19;p2"/>
          <p:cNvPicPr preferRelativeResize="0"/>
          <p:nvPr/>
        </p:nvPicPr>
        <p:blipFill>
          <a:blip r:embed="rId6">
            <a:alphaModFix/>
          </a:blip>
          <a:stretch>
            <a:fillRect/>
          </a:stretch>
        </p:blipFill>
        <p:spPr>
          <a:xfrm>
            <a:off x="8413100" y="119800"/>
            <a:ext cx="723525" cy="656025"/>
          </a:xfrm>
          <a:prstGeom prst="rect">
            <a:avLst/>
          </a:prstGeom>
          <a:noFill/>
          <a:ln>
            <a:noFill/>
          </a:ln>
        </p:spPr>
      </p:pic>
      <p:pic>
        <p:nvPicPr>
          <p:cNvPr id="20" name="Google Shape;20;p2"/>
          <p:cNvPicPr preferRelativeResize="0"/>
          <p:nvPr/>
        </p:nvPicPr>
        <p:blipFill>
          <a:blip r:embed="rId2">
            <a:alphaModFix/>
          </a:blip>
          <a:stretch>
            <a:fillRect/>
          </a:stretch>
        </p:blipFill>
        <p:spPr>
          <a:xfrm>
            <a:off x="152400" y="4537677"/>
            <a:ext cx="8839201" cy="605825"/>
          </a:xfrm>
          <a:prstGeom prst="rect">
            <a:avLst/>
          </a:prstGeom>
          <a:noFill/>
          <a:ln>
            <a:noFill/>
          </a:ln>
        </p:spPr>
      </p:pic>
      <p:sp>
        <p:nvSpPr>
          <p:cNvPr id="21" name="Google Shape;21;p2"/>
          <p:cNvSpPr txBox="1"/>
          <p:nvPr/>
        </p:nvSpPr>
        <p:spPr>
          <a:xfrm>
            <a:off x="306600" y="4640488"/>
            <a:ext cx="85308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pt-BR" sz="1500">
                <a:solidFill>
                  <a:srgbClr val="FFFFFF"/>
                </a:solidFill>
              </a:rPr>
              <a:t>Promoção da Alimentação Adequada e Saudável e da Atividade Física e Práticas Corporais</a:t>
            </a:r>
            <a:endParaRPr b="1" sz="1500">
              <a:solidFill>
                <a:srgbClr val="FFFFFF"/>
              </a:solidFill>
            </a:endParaRPr>
          </a:p>
        </p:txBody>
      </p:sp>
      <p:pic>
        <p:nvPicPr>
          <p:cNvPr id="22" name="Google Shape;22;p2"/>
          <p:cNvPicPr preferRelativeResize="0"/>
          <p:nvPr/>
        </p:nvPicPr>
        <p:blipFill>
          <a:blip r:embed="rId2">
            <a:alphaModFix/>
          </a:blip>
          <a:stretch>
            <a:fillRect/>
          </a:stretch>
        </p:blipFill>
        <p:spPr>
          <a:xfrm>
            <a:off x="152400" y="4537677"/>
            <a:ext cx="8839201" cy="605825"/>
          </a:xfrm>
          <a:prstGeom prst="rect">
            <a:avLst/>
          </a:prstGeom>
          <a:noFill/>
          <a:ln>
            <a:noFill/>
          </a:ln>
        </p:spPr>
      </p:pic>
      <p:sp>
        <p:nvSpPr>
          <p:cNvPr id="23" name="Google Shape;23;p2"/>
          <p:cNvSpPr txBox="1"/>
          <p:nvPr/>
        </p:nvSpPr>
        <p:spPr>
          <a:xfrm>
            <a:off x="306600" y="4640488"/>
            <a:ext cx="85308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pt-BR" sz="1500">
                <a:solidFill>
                  <a:srgbClr val="FFFFFF"/>
                </a:solidFill>
              </a:rPr>
              <a:t>Promoção da Alimentação Adequada e Saudável e da Atividade Física e Práticas Corporais</a:t>
            </a:r>
            <a:endParaRPr b="1" sz="1500">
              <a:solidFill>
                <a:srgbClr val="FFFFFF"/>
              </a:solidFill>
            </a:endParaRPr>
          </a:p>
        </p:txBody>
      </p:sp>
      <p:pic>
        <p:nvPicPr>
          <p:cNvPr id="24" name="Google Shape;24;p2"/>
          <p:cNvPicPr preferRelativeResize="0"/>
          <p:nvPr/>
        </p:nvPicPr>
        <p:blipFill>
          <a:blip r:embed="rId4">
            <a:alphaModFix/>
          </a:blip>
          <a:stretch>
            <a:fillRect/>
          </a:stretch>
        </p:blipFill>
        <p:spPr>
          <a:xfrm>
            <a:off x="7443425" y="97325"/>
            <a:ext cx="673950" cy="656025"/>
          </a:xfrm>
          <a:prstGeom prst="rect">
            <a:avLst/>
          </a:prstGeom>
          <a:noFill/>
          <a:ln>
            <a:noFill/>
          </a:ln>
        </p:spPr>
      </p:pic>
      <p:pic>
        <p:nvPicPr>
          <p:cNvPr id="25" name="Google Shape;25;p2"/>
          <p:cNvPicPr preferRelativeResize="0"/>
          <p:nvPr/>
        </p:nvPicPr>
        <p:blipFill>
          <a:blip r:embed="rId5">
            <a:alphaModFix/>
          </a:blip>
          <a:stretch>
            <a:fillRect/>
          </a:stretch>
        </p:blipFill>
        <p:spPr>
          <a:xfrm>
            <a:off x="7947950" y="105650"/>
            <a:ext cx="627750" cy="639374"/>
          </a:xfrm>
          <a:prstGeom prst="rect">
            <a:avLst/>
          </a:prstGeom>
          <a:noFill/>
          <a:ln>
            <a:noFill/>
          </a:ln>
        </p:spPr>
      </p:pic>
      <p:pic>
        <p:nvPicPr>
          <p:cNvPr id="26" name="Google Shape;26;p2"/>
          <p:cNvPicPr preferRelativeResize="0"/>
          <p:nvPr/>
        </p:nvPicPr>
        <p:blipFill>
          <a:blip r:embed="rId6">
            <a:alphaModFix/>
          </a:blip>
          <a:stretch>
            <a:fillRect/>
          </a:stretch>
        </p:blipFill>
        <p:spPr>
          <a:xfrm>
            <a:off x="8413100" y="119800"/>
            <a:ext cx="723525" cy="6560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8" name="Shape 68"/>
        <p:cNvGrpSpPr/>
        <p:nvPr/>
      </p:nvGrpSpPr>
      <p:grpSpPr>
        <a:xfrm>
          <a:off x="0" y="0"/>
          <a:ext cx="0" cy="0"/>
          <a:chOff x="0" y="0"/>
          <a:chExt cx="0" cy="0"/>
        </a:xfrm>
      </p:grpSpPr>
      <p:sp>
        <p:nvSpPr>
          <p:cNvPr id="69" name="Google Shape;69;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70" name="Google Shape;70;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71" name="Google Shape;71;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9" name="Google Shape;2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pic>
        <p:nvPicPr>
          <p:cNvPr id="30" name="Google Shape;30;p3"/>
          <p:cNvPicPr preferRelativeResize="0"/>
          <p:nvPr/>
        </p:nvPicPr>
        <p:blipFill>
          <a:blip r:embed="rId2">
            <a:alphaModFix/>
          </a:blip>
          <a:stretch>
            <a:fillRect/>
          </a:stretch>
        </p:blipFill>
        <p:spPr>
          <a:xfrm>
            <a:off x="7443425" y="97325"/>
            <a:ext cx="673950" cy="656025"/>
          </a:xfrm>
          <a:prstGeom prst="rect">
            <a:avLst/>
          </a:prstGeom>
          <a:noFill/>
          <a:ln>
            <a:noFill/>
          </a:ln>
        </p:spPr>
      </p:pic>
      <p:pic>
        <p:nvPicPr>
          <p:cNvPr id="31" name="Google Shape;31;p3"/>
          <p:cNvPicPr preferRelativeResize="0"/>
          <p:nvPr/>
        </p:nvPicPr>
        <p:blipFill>
          <a:blip r:embed="rId3">
            <a:alphaModFix/>
          </a:blip>
          <a:stretch>
            <a:fillRect/>
          </a:stretch>
        </p:blipFill>
        <p:spPr>
          <a:xfrm>
            <a:off x="7947950" y="105650"/>
            <a:ext cx="627750" cy="639374"/>
          </a:xfrm>
          <a:prstGeom prst="rect">
            <a:avLst/>
          </a:prstGeom>
          <a:noFill/>
          <a:ln>
            <a:noFill/>
          </a:ln>
        </p:spPr>
      </p:pic>
      <p:pic>
        <p:nvPicPr>
          <p:cNvPr id="32" name="Google Shape;32;p3"/>
          <p:cNvPicPr preferRelativeResize="0"/>
          <p:nvPr/>
        </p:nvPicPr>
        <p:blipFill>
          <a:blip r:embed="rId4">
            <a:alphaModFix/>
          </a:blip>
          <a:stretch>
            <a:fillRect/>
          </a:stretch>
        </p:blipFill>
        <p:spPr>
          <a:xfrm>
            <a:off x="8413100" y="119800"/>
            <a:ext cx="723525" cy="656025"/>
          </a:xfrm>
          <a:prstGeom prst="rect">
            <a:avLst/>
          </a:prstGeom>
          <a:noFill/>
          <a:ln>
            <a:noFill/>
          </a:ln>
        </p:spPr>
      </p:pic>
      <p:pic>
        <p:nvPicPr>
          <p:cNvPr id="33" name="Google Shape;33;p3"/>
          <p:cNvPicPr preferRelativeResize="0"/>
          <p:nvPr/>
        </p:nvPicPr>
        <p:blipFill>
          <a:blip r:embed="rId5">
            <a:alphaModFix/>
          </a:blip>
          <a:stretch>
            <a:fillRect/>
          </a:stretch>
        </p:blipFill>
        <p:spPr>
          <a:xfrm>
            <a:off x="152400" y="4537677"/>
            <a:ext cx="8839201" cy="605825"/>
          </a:xfrm>
          <a:prstGeom prst="rect">
            <a:avLst/>
          </a:prstGeom>
          <a:noFill/>
          <a:ln>
            <a:noFill/>
          </a:ln>
        </p:spPr>
      </p:pic>
      <p:sp>
        <p:nvSpPr>
          <p:cNvPr id="34" name="Google Shape;34;p3"/>
          <p:cNvSpPr txBox="1"/>
          <p:nvPr/>
        </p:nvSpPr>
        <p:spPr>
          <a:xfrm>
            <a:off x="306600" y="4640488"/>
            <a:ext cx="85308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pt-BR" sz="1500">
                <a:solidFill>
                  <a:srgbClr val="FFFFFF"/>
                </a:solidFill>
              </a:rPr>
              <a:t>Promoção da Alimentação Adequada e Saudável e da Atividade Física e Práticas Corporais</a:t>
            </a:r>
            <a:endParaRPr b="1" sz="15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5" name="Shape 35"/>
        <p:cNvGrpSpPr/>
        <p:nvPr/>
      </p:nvGrpSpPr>
      <p:grpSpPr>
        <a:xfrm>
          <a:off x="0" y="0"/>
          <a:ext cx="0" cy="0"/>
          <a:chOff x="0" y="0"/>
          <a:chExt cx="0" cy="0"/>
        </a:xfrm>
      </p:grpSpPr>
      <p:sp>
        <p:nvSpPr>
          <p:cNvPr id="36" name="Google Shape;36;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7" name="Google Shape;37;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8" name="Google Shape;38;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pic>
        <p:nvPicPr>
          <p:cNvPr id="39" name="Google Shape;39;p4"/>
          <p:cNvPicPr preferRelativeResize="0"/>
          <p:nvPr/>
        </p:nvPicPr>
        <p:blipFill>
          <a:blip r:embed="rId2">
            <a:alphaModFix/>
          </a:blip>
          <a:stretch>
            <a:fillRect/>
          </a:stretch>
        </p:blipFill>
        <p:spPr>
          <a:xfrm>
            <a:off x="152400" y="4537677"/>
            <a:ext cx="8839201" cy="605825"/>
          </a:xfrm>
          <a:prstGeom prst="rect">
            <a:avLst/>
          </a:prstGeom>
          <a:noFill/>
          <a:ln>
            <a:noFill/>
          </a:ln>
        </p:spPr>
      </p:pic>
      <p:sp>
        <p:nvSpPr>
          <p:cNvPr id="40" name="Google Shape;40;p4"/>
          <p:cNvSpPr txBox="1"/>
          <p:nvPr/>
        </p:nvSpPr>
        <p:spPr>
          <a:xfrm>
            <a:off x="306600" y="4640488"/>
            <a:ext cx="85308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pt-BR" sz="1500">
                <a:solidFill>
                  <a:srgbClr val="FFFFFF"/>
                </a:solidFill>
              </a:rPr>
              <a:t>Promoção da Alimentação Adequada e Saudável e da Atividade Física e Práticas Corporais</a:t>
            </a:r>
            <a:endParaRPr b="1" sz="1500">
              <a:solidFill>
                <a:srgbClr val="FFFFFF"/>
              </a:solidFill>
            </a:endParaRPr>
          </a:p>
        </p:txBody>
      </p:sp>
      <p:pic>
        <p:nvPicPr>
          <p:cNvPr id="41" name="Google Shape;41;p4"/>
          <p:cNvPicPr preferRelativeResize="0"/>
          <p:nvPr/>
        </p:nvPicPr>
        <p:blipFill>
          <a:blip r:embed="rId3">
            <a:alphaModFix/>
          </a:blip>
          <a:stretch>
            <a:fillRect/>
          </a:stretch>
        </p:blipFill>
        <p:spPr>
          <a:xfrm>
            <a:off x="7443425" y="97325"/>
            <a:ext cx="673950" cy="656025"/>
          </a:xfrm>
          <a:prstGeom prst="rect">
            <a:avLst/>
          </a:prstGeom>
          <a:noFill/>
          <a:ln>
            <a:noFill/>
          </a:ln>
        </p:spPr>
      </p:pic>
      <p:pic>
        <p:nvPicPr>
          <p:cNvPr id="42" name="Google Shape;42;p4"/>
          <p:cNvPicPr preferRelativeResize="0"/>
          <p:nvPr/>
        </p:nvPicPr>
        <p:blipFill>
          <a:blip r:embed="rId4">
            <a:alphaModFix/>
          </a:blip>
          <a:stretch>
            <a:fillRect/>
          </a:stretch>
        </p:blipFill>
        <p:spPr>
          <a:xfrm>
            <a:off x="7947950" y="105650"/>
            <a:ext cx="627750" cy="639374"/>
          </a:xfrm>
          <a:prstGeom prst="rect">
            <a:avLst/>
          </a:prstGeom>
          <a:noFill/>
          <a:ln>
            <a:noFill/>
          </a:ln>
        </p:spPr>
      </p:pic>
      <p:pic>
        <p:nvPicPr>
          <p:cNvPr id="43" name="Google Shape;43;p4"/>
          <p:cNvPicPr preferRelativeResize="0"/>
          <p:nvPr/>
        </p:nvPicPr>
        <p:blipFill>
          <a:blip r:embed="rId5">
            <a:alphaModFix/>
          </a:blip>
          <a:stretch>
            <a:fillRect/>
          </a:stretch>
        </p:blipFill>
        <p:spPr>
          <a:xfrm>
            <a:off x="8413100" y="119800"/>
            <a:ext cx="723525" cy="6560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4" name="Shape 44"/>
        <p:cNvGrpSpPr/>
        <p:nvPr/>
      </p:nvGrpSpPr>
      <p:grpSpPr>
        <a:xfrm>
          <a:off x="0" y="0"/>
          <a:ext cx="0" cy="0"/>
          <a:chOff x="0" y="0"/>
          <a:chExt cx="0" cy="0"/>
        </a:xfrm>
      </p:grpSpPr>
      <p:sp>
        <p:nvSpPr>
          <p:cNvPr id="45" name="Google Shape;4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6" name="Google Shape;4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7" name="Google Shape;4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8" name="Google Shape;4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51" name="Google Shape;5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2" name="Shape 52"/>
        <p:cNvGrpSpPr/>
        <p:nvPr/>
      </p:nvGrpSpPr>
      <p:grpSpPr>
        <a:xfrm>
          <a:off x="0" y="0"/>
          <a:ext cx="0" cy="0"/>
          <a:chOff x="0" y="0"/>
          <a:chExt cx="0" cy="0"/>
        </a:xfrm>
      </p:grpSpPr>
      <p:sp>
        <p:nvSpPr>
          <p:cNvPr id="53" name="Google Shape;5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4" name="Google Shape;5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55" name="Google Shape;5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6" name="Shape 56"/>
        <p:cNvGrpSpPr/>
        <p:nvPr/>
      </p:nvGrpSpPr>
      <p:grpSpPr>
        <a:xfrm>
          <a:off x="0" y="0"/>
          <a:ext cx="0" cy="0"/>
          <a:chOff x="0" y="0"/>
          <a:chExt cx="0" cy="0"/>
        </a:xfrm>
      </p:grpSpPr>
      <p:sp>
        <p:nvSpPr>
          <p:cNvPr id="57" name="Google Shape;57;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58" name="Google Shape;5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2" name="Google Shape;62;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3" name="Google Shape;63;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64" name="Google Shape;6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5" name="Shape 65"/>
        <p:cNvGrpSpPr/>
        <p:nvPr/>
      </p:nvGrpSpPr>
      <p:grpSpPr>
        <a:xfrm>
          <a:off x="0" y="0"/>
          <a:ext cx="0" cy="0"/>
          <a:chOff x="0" y="0"/>
          <a:chExt cx="0" cy="0"/>
        </a:xfrm>
      </p:grpSpPr>
      <p:sp>
        <p:nvSpPr>
          <p:cNvPr id="66" name="Google Shape;66;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7" name="Google Shape;6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9.png"/><Relationship Id="rId5"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7.png"/><Relationship Id="rId4" Type="http://schemas.openxmlformats.org/officeDocument/2006/relationships/image" Target="../media/image11.png"/><Relationship Id="rId11" Type="http://schemas.openxmlformats.org/officeDocument/2006/relationships/image" Target="../media/image16.png"/><Relationship Id="rId10" Type="http://schemas.openxmlformats.org/officeDocument/2006/relationships/image" Target="../media/image13.jpg"/><Relationship Id="rId9" Type="http://schemas.openxmlformats.org/officeDocument/2006/relationships/image" Target="../media/image12.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5.png"/><Relationship Id="rId8"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7" name="Shape 77"/>
        <p:cNvGrpSpPr/>
        <p:nvPr/>
      </p:nvGrpSpPr>
      <p:grpSpPr>
        <a:xfrm>
          <a:off x="0" y="0"/>
          <a:ext cx="0" cy="0"/>
          <a:chOff x="0" y="0"/>
          <a:chExt cx="0" cy="0"/>
        </a:xfrm>
      </p:grpSpPr>
      <p:pic>
        <p:nvPicPr>
          <p:cNvPr id="78" name="Google Shape;78;p13"/>
          <p:cNvPicPr preferRelativeResize="0"/>
          <p:nvPr/>
        </p:nvPicPr>
        <p:blipFill>
          <a:blip r:embed="rId3">
            <a:alphaModFix/>
          </a:blip>
          <a:stretch>
            <a:fillRect/>
          </a:stretch>
        </p:blipFill>
        <p:spPr>
          <a:xfrm>
            <a:off x="774100" y="3698751"/>
            <a:ext cx="5003049" cy="699500"/>
          </a:xfrm>
          <a:prstGeom prst="rect">
            <a:avLst/>
          </a:prstGeom>
          <a:noFill/>
          <a:ln>
            <a:noFill/>
          </a:ln>
        </p:spPr>
      </p:pic>
      <p:pic>
        <p:nvPicPr>
          <p:cNvPr id="79" name="Google Shape;79;p13"/>
          <p:cNvPicPr preferRelativeResize="0"/>
          <p:nvPr/>
        </p:nvPicPr>
        <p:blipFill>
          <a:blip r:embed="rId4">
            <a:alphaModFix/>
          </a:blip>
          <a:stretch>
            <a:fillRect/>
          </a:stretch>
        </p:blipFill>
        <p:spPr>
          <a:xfrm>
            <a:off x="6187825" y="3808350"/>
            <a:ext cx="899238" cy="589900"/>
          </a:xfrm>
          <a:prstGeom prst="rect">
            <a:avLst/>
          </a:prstGeom>
          <a:noFill/>
          <a:ln>
            <a:noFill/>
          </a:ln>
        </p:spPr>
      </p:pic>
      <p:pic>
        <p:nvPicPr>
          <p:cNvPr id="80" name="Google Shape;80;p13"/>
          <p:cNvPicPr preferRelativeResize="0"/>
          <p:nvPr/>
        </p:nvPicPr>
        <p:blipFill>
          <a:blip r:embed="rId5">
            <a:alphaModFix/>
          </a:blip>
          <a:stretch>
            <a:fillRect/>
          </a:stretch>
        </p:blipFill>
        <p:spPr>
          <a:xfrm>
            <a:off x="7580325" y="3808350"/>
            <a:ext cx="842350" cy="650350"/>
          </a:xfrm>
          <a:prstGeom prst="rect">
            <a:avLst/>
          </a:prstGeom>
          <a:noFill/>
          <a:ln>
            <a:noFill/>
          </a:ln>
        </p:spPr>
      </p:pic>
      <p:sp>
        <p:nvSpPr>
          <p:cNvPr id="81" name="Google Shape;81;p13"/>
          <p:cNvSpPr txBox="1"/>
          <p:nvPr/>
        </p:nvSpPr>
        <p:spPr>
          <a:xfrm>
            <a:off x="1111500" y="941625"/>
            <a:ext cx="6921000" cy="2560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pt-BR" sz="3400">
                <a:solidFill>
                  <a:srgbClr val="44546A"/>
                </a:solidFill>
              </a:rPr>
              <a:t>Oficina de Promoção da Alimentação Adequada e Saudável e da Atividade Física e Práticas Corporais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2"/>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58" name="Google Shape;158;p22"/>
          <p:cNvSpPr txBox="1"/>
          <p:nvPr/>
        </p:nvSpPr>
        <p:spPr>
          <a:xfrm>
            <a:off x="188450" y="1388125"/>
            <a:ext cx="8718900" cy="20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Autorização médica é essencial para iniciar uma rotina de atividade física.</a:t>
            </a:r>
            <a:endParaRPr sz="4000"/>
          </a:p>
        </p:txBody>
      </p:sp>
      <p:sp>
        <p:nvSpPr>
          <p:cNvPr id="159" name="Google Shape;159;p22"/>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2"/>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2"/>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3"/>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67" name="Google Shape;167;p23"/>
          <p:cNvSpPr txBox="1"/>
          <p:nvPr/>
        </p:nvSpPr>
        <p:spPr>
          <a:xfrm>
            <a:off x="212550" y="775925"/>
            <a:ext cx="8718900" cy="285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3400">
                <a:solidFill>
                  <a:srgbClr val="44546A"/>
                </a:solidFill>
              </a:rPr>
              <a:t>Aumentar impostos de bebidas adoçadas (ex. refrigerantes) atrapalha o livre-comércio, poder de escolha dos indivíduos e não surte tanto efeitos positivos sobre a alimentação.</a:t>
            </a:r>
            <a:endParaRPr sz="3400"/>
          </a:p>
        </p:txBody>
      </p:sp>
      <p:sp>
        <p:nvSpPr>
          <p:cNvPr id="168" name="Google Shape;168;p23"/>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3"/>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3"/>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4"/>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76" name="Google Shape;176;p24"/>
          <p:cNvSpPr txBox="1"/>
          <p:nvPr/>
        </p:nvSpPr>
        <p:spPr>
          <a:xfrm>
            <a:off x="188450" y="1388125"/>
            <a:ext cx="8718900" cy="20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Homens e mulheres têm as mesmas condições e oportunidades para praticar atividade física ou esporte.</a:t>
            </a:r>
            <a:endParaRPr sz="4000"/>
          </a:p>
        </p:txBody>
      </p:sp>
      <p:sp>
        <p:nvSpPr>
          <p:cNvPr id="177" name="Google Shape;177;p24"/>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4"/>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4"/>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5"/>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85" name="Google Shape;185;p25"/>
          <p:cNvSpPr txBox="1"/>
          <p:nvPr/>
        </p:nvSpPr>
        <p:spPr>
          <a:xfrm>
            <a:off x="188450" y="1388125"/>
            <a:ext cx="8718900" cy="249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A obesidade é mais frequente em mulheres, por conta da retenção de peso após a gestação.</a:t>
            </a:r>
            <a:endParaRPr sz="4000"/>
          </a:p>
        </p:txBody>
      </p:sp>
      <p:sp>
        <p:nvSpPr>
          <p:cNvPr id="186" name="Google Shape;186;p25"/>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5"/>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5"/>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6"/>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94" name="Google Shape;194;p26"/>
          <p:cNvSpPr txBox="1"/>
          <p:nvPr/>
        </p:nvSpPr>
        <p:spPr>
          <a:xfrm>
            <a:off x="188450" y="1388125"/>
            <a:ext cx="8718900" cy="249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3000">
                <a:solidFill>
                  <a:srgbClr val="44546A"/>
                </a:solidFill>
              </a:rPr>
              <a:t>O ambiente influencia no nosso estilo de vida ativo. Por exemplo, uma pessoa que mora em um condomínio de luxo tem muito mais possibilidades para se manter ativo fisicamente do que quem vive na periferia.</a:t>
            </a:r>
            <a:endParaRPr sz="3000"/>
          </a:p>
        </p:txBody>
      </p:sp>
      <p:sp>
        <p:nvSpPr>
          <p:cNvPr id="195" name="Google Shape;195;p26"/>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6"/>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6"/>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7"/>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203" name="Google Shape;203;p27"/>
          <p:cNvSpPr txBox="1"/>
          <p:nvPr/>
        </p:nvSpPr>
        <p:spPr>
          <a:xfrm>
            <a:off x="212550" y="1264200"/>
            <a:ext cx="8718900" cy="261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3700">
                <a:solidFill>
                  <a:srgbClr val="44546A"/>
                </a:solidFill>
              </a:rPr>
              <a:t>Consumidores mais bem informados são capazes de fazer melhores escolhas em direção a uma alimentação mais saudável.</a:t>
            </a:r>
            <a:endParaRPr sz="3700"/>
          </a:p>
        </p:txBody>
      </p:sp>
      <p:sp>
        <p:nvSpPr>
          <p:cNvPr id="204" name="Google Shape;204;p27"/>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7"/>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7"/>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8"/>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212" name="Google Shape;212;p28"/>
          <p:cNvSpPr txBox="1"/>
          <p:nvPr/>
        </p:nvSpPr>
        <p:spPr>
          <a:xfrm>
            <a:off x="212550" y="1264200"/>
            <a:ext cx="8718900" cy="261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A prática regular de atividade física depende somente da força de vontade e auto-organização das pessoas.</a:t>
            </a:r>
            <a:endParaRPr sz="4000"/>
          </a:p>
        </p:txBody>
      </p:sp>
      <p:sp>
        <p:nvSpPr>
          <p:cNvPr id="213" name="Google Shape;213;p28"/>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8"/>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8"/>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9"/>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Determinantes sociais da saúde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221" name="Google Shape;221;p29"/>
          <p:cNvSpPr txBox="1"/>
          <p:nvPr/>
        </p:nvSpPr>
        <p:spPr>
          <a:xfrm>
            <a:off x="3099950" y="4083025"/>
            <a:ext cx="5860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t-BR" sz="800">
                <a:solidFill>
                  <a:srgbClr val="666666"/>
                </a:solidFill>
              </a:rPr>
              <a:t>Comissão Nacional Sobre Determinantes Sociais da Saúde (Brasil). As causas sociais das iniquidades em saúde no Brasil: relatório final. Brasília: Fiocruz, 2008.</a:t>
            </a:r>
            <a:endParaRPr sz="800">
              <a:solidFill>
                <a:srgbClr val="666666"/>
              </a:solidFill>
            </a:endParaRPr>
          </a:p>
        </p:txBody>
      </p:sp>
      <p:pic>
        <p:nvPicPr>
          <p:cNvPr id="222" name="Google Shape;222;p29"/>
          <p:cNvPicPr preferRelativeResize="0"/>
          <p:nvPr/>
        </p:nvPicPr>
        <p:blipFill>
          <a:blip r:embed="rId3">
            <a:alphaModFix/>
          </a:blip>
          <a:stretch>
            <a:fillRect/>
          </a:stretch>
        </p:blipFill>
        <p:spPr>
          <a:xfrm>
            <a:off x="2064050" y="775925"/>
            <a:ext cx="5015900" cy="3311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pic>
        <p:nvPicPr>
          <p:cNvPr id="227" name="Google Shape;227;p30"/>
          <p:cNvPicPr preferRelativeResize="0"/>
          <p:nvPr/>
        </p:nvPicPr>
        <p:blipFill rotWithShape="1">
          <a:blip r:embed="rId3">
            <a:alphaModFix/>
          </a:blip>
          <a:srcRect b="0" l="0" r="0" t="0"/>
          <a:stretch/>
        </p:blipFill>
        <p:spPr>
          <a:xfrm>
            <a:off x="6082157" y="1638885"/>
            <a:ext cx="1275818" cy="837690"/>
          </a:xfrm>
          <a:prstGeom prst="rect">
            <a:avLst/>
          </a:prstGeom>
          <a:noFill/>
          <a:ln>
            <a:noFill/>
          </a:ln>
        </p:spPr>
      </p:pic>
      <p:pic>
        <p:nvPicPr>
          <p:cNvPr id="228" name="Google Shape;228;p30"/>
          <p:cNvPicPr preferRelativeResize="0"/>
          <p:nvPr/>
        </p:nvPicPr>
        <p:blipFill rotWithShape="1">
          <a:blip r:embed="rId4">
            <a:alphaModFix/>
          </a:blip>
          <a:srcRect b="0" l="0" r="0" t="0"/>
          <a:stretch/>
        </p:blipFill>
        <p:spPr>
          <a:xfrm>
            <a:off x="7719674" y="1714747"/>
            <a:ext cx="1084302" cy="818563"/>
          </a:xfrm>
          <a:prstGeom prst="rect">
            <a:avLst/>
          </a:prstGeom>
          <a:noFill/>
          <a:ln>
            <a:noFill/>
          </a:ln>
        </p:spPr>
      </p:pic>
      <p:pic>
        <p:nvPicPr>
          <p:cNvPr descr="SUS Logo – Sistema Único de Saúde Logo - PNG e Vetor - Download de Logo" id="229" name="Google Shape;229;p30"/>
          <p:cNvPicPr preferRelativeResize="0"/>
          <p:nvPr/>
        </p:nvPicPr>
        <p:blipFill rotWithShape="1">
          <a:blip r:embed="rId5">
            <a:alphaModFix/>
          </a:blip>
          <a:srcRect b="0" l="0" r="0" t="0"/>
          <a:stretch/>
        </p:blipFill>
        <p:spPr>
          <a:xfrm>
            <a:off x="590680" y="3186480"/>
            <a:ext cx="1305362" cy="674662"/>
          </a:xfrm>
          <a:prstGeom prst="rect">
            <a:avLst/>
          </a:prstGeom>
          <a:noFill/>
          <a:ln>
            <a:noFill/>
          </a:ln>
        </p:spPr>
      </p:pic>
      <p:pic>
        <p:nvPicPr>
          <p:cNvPr descr="Acadêmico – Rede Acqua" id="230" name="Google Shape;230;p30"/>
          <p:cNvPicPr preferRelativeResize="0"/>
          <p:nvPr/>
        </p:nvPicPr>
        <p:blipFill rotWithShape="1">
          <a:blip r:embed="rId6">
            <a:alphaModFix/>
          </a:blip>
          <a:srcRect b="0" l="0" r="0" t="0"/>
          <a:stretch/>
        </p:blipFill>
        <p:spPr>
          <a:xfrm>
            <a:off x="4180161" y="3274702"/>
            <a:ext cx="1660725" cy="498217"/>
          </a:xfrm>
          <a:prstGeom prst="rect">
            <a:avLst/>
          </a:prstGeom>
          <a:noFill/>
          <a:ln>
            <a:noFill/>
          </a:ln>
        </p:spPr>
      </p:pic>
      <p:pic>
        <p:nvPicPr>
          <p:cNvPr descr="Ministério da Saúde vai integrar o armazenamento e a distribuição de  medicamentos no SUS" id="231" name="Google Shape;231;p30"/>
          <p:cNvPicPr preferRelativeResize="0"/>
          <p:nvPr/>
        </p:nvPicPr>
        <p:blipFill rotWithShape="1">
          <a:blip r:embed="rId7">
            <a:alphaModFix/>
          </a:blip>
          <a:srcRect b="0" l="0" r="0" t="0"/>
          <a:stretch/>
        </p:blipFill>
        <p:spPr>
          <a:xfrm>
            <a:off x="2017402" y="2971995"/>
            <a:ext cx="2094559" cy="1177607"/>
          </a:xfrm>
          <a:prstGeom prst="rect">
            <a:avLst/>
          </a:prstGeom>
          <a:noFill/>
          <a:ln>
            <a:noFill/>
          </a:ln>
        </p:spPr>
      </p:pic>
      <p:pic>
        <p:nvPicPr>
          <p:cNvPr descr="Pós-Graduação na Faculdade de Saúde Pública da USP | AGÊNCIA FAPESP" id="232" name="Google Shape;232;p30"/>
          <p:cNvPicPr preferRelativeResize="0"/>
          <p:nvPr/>
        </p:nvPicPr>
        <p:blipFill rotWithShape="1">
          <a:blip r:embed="rId8">
            <a:alphaModFix/>
          </a:blip>
          <a:srcRect b="0" l="0" r="0" t="0"/>
          <a:stretch/>
        </p:blipFill>
        <p:spPr>
          <a:xfrm>
            <a:off x="2411504" y="1649112"/>
            <a:ext cx="989394" cy="921955"/>
          </a:xfrm>
          <a:prstGeom prst="rect">
            <a:avLst/>
          </a:prstGeom>
          <a:noFill/>
          <a:ln>
            <a:noFill/>
          </a:ln>
        </p:spPr>
      </p:pic>
      <p:pic>
        <p:nvPicPr>
          <p:cNvPr id="233" name="Google Shape;233;p30"/>
          <p:cNvPicPr preferRelativeResize="0"/>
          <p:nvPr/>
        </p:nvPicPr>
        <p:blipFill rotWithShape="1">
          <a:blip r:embed="rId9">
            <a:alphaModFix/>
          </a:blip>
          <a:srcRect b="0" l="0" r="0" t="0"/>
          <a:stretch/>
        </p:blipFill>
        <p:spPr>
          <a:xfrm>
            <a:off x="412420" y="1649112"/>
            <a:ext cx="1661880" cy="934808"/>
          </a:xfrm>
          <a:prstGeom prst="rect">
            <a:avLst/>
          </a:prstGeom>
          <a:noFill/>
          <a:ln>
            <a:noFill/>
          </a:ln>
        </p:spPr>
      </p:pic>
      <p:pic>
        <p:nvPicPr>
          <p:cNvPr descr="Gepaf -" id="234" name="Google Shape;234;p30"/>
          <p:cNvPicPr preferRelativeResize="0"/>
          <p:nvPr/>
        </p:nvPicPr>
        <p:blipFill rotWithShape="1">
          <a:blip r:embed="rId10">
            <a:alphaModFix/>
          </a:blip>
          <a:srcRect b="0" l="0" r="0" t="0"/>
          <a:stretch/>
        </p:blipFill>
        <p:spPr>
          <a:xfrm>
            <a:off x="3740175" y="1780322"/>
            <a:ext cx="2002705" cy="696253"/>
          </a:xfrm>
          <a:prstGeom prst="rect">
            <a:avLst/>
          </a:prstGeom>
          <a:noFill/>
          <a:ln>
            <a:noFill/>
          </a:ln>
        </p:spPr>
      </p:pic>
      <p:pic>
        <p:nvPicPr>
          <p:cNvPr descr="Consórcio Intermunicipal Grande ABC" id="235" name="Google Shape;235;p30"/>
          <p:cNvPicPr preferRelativeResize="0"/>
          <p:nvPr/>
        </p:nvPicPr>
        <p:blipFill rotWithShape="1">
          <a:blip r:embed="rId11">
            <a:alphaModFix/>
          </a:blip>
          <a:srcRect b="0" l="0" r="0" t="0"/>
          <a:stretch/>
        </p:blipFill>
        <p:spPr>
          <a:xfrm>
            <a:off x="6310695" y="3160215"/>
            <a:ext cx="2094559" cy="651457"/>
          </a:xfrm>
          <a:prstGeom prst="rect">
            <a:avLst/>
          </a:prstGeom>
          <a:noFill/>
          <a:ln>
            <a:noFill/>
          </a:ln>
        </p:spPr>
      </p:pic>
      <p:sp>
        <p:nvSpPr>
          <p:cNvPr id="236" name="Google Shape;236;p30"/>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Agradecimentos</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4"/>
          <p:cNvSpPr txBox="1"/>
          <p:nvPr/>
        </p:nvSpPr>
        <p:spPr>
          <a:xfrm>
            <a:off x="1263900" y="1059025"/>
            <a:ext cx="6921000" cy="2560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pt-BR" sz="3400">
                <a:solidFill>
                  <a:srgbClr val="44546A"/>
                </a:solidFill>
              </a:rPr>
              <a:t>Atividade 5.3:</a:t>
            </a:r>
            <a:br>
              <a:rPr b="1" lang="pt-BR" sz="3400">
                <a:solidFill>
                  <a:srgbClr val="44546A"/>
                </a:solidFill>
              </a:rPr>
            </a:br>
            <a:r>
              <a:rPr b="1" lang="pt-BR" sz="3400">
                <a:solidFill>
                  <a:srgbClr val="44546A"/>
                </a:solidFill>
              </a:rPr>
              <a:t>Desmistificando questões em alimentação e atividade física</a:t>
            </a:r>
            <a:endParaRPr b="1" sz="3400">
              <a:solidFill>
                <a:srgbClr val="44546A"/>
              </a:solidFill>
            </a:endParaRPr>
          </a:p>
          <a:p>
            <a:pPr indent="0" lvl="0" marL="0" rtl="0" algn="ctr">
              <a:lnSpc>
                <a:spcPct val="115000"/>
              </a:lnSpc>
              <a:spcBef>
                <a:spcPts val="0"/>
              </a:spcBef>
              <a:spcAft>
                <a:spcPts val="0"/>
              </a:spcAft>
              <a:buClr>
                <a:schemeClr val="dk1"/>
              </a:buClr>
              <a:buSzPts val="1100"/>
              <a:buFont typeface="Arial"/>
              <a:buNone/>
            </a:pPr>
            <a:r>
              <a:t/>
            </a:r>
            <a:endParaRPr b="1" sz="3600">
              <a:solidFill>
                <a:srgbClr val="44546A"/>
              </a:solidFill>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5"/>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92" name="Google Shape;92;p15"/>
          <p:cNvSpPr txBox="1"/>
          <p:nvPr/>
        </p:nvSpPr>
        <p:spPr>
          <a:xfrm>
            <a:off x="1227000" y="1171200"/>
            <a:ext cx="3953700" cy="545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2200">
                <a:solidFill>
                  <a:srgbClr val="44546A"/>
                </a:solidFill>
              </a:rPr>
              <a:t>Concordo</a:t>
            </a:r>
            <a:endParaRPr sz="2200"/>
          </a:p>
        </p:txBody>
      </p:sp>
      <p:sp>
        <p:nvSpPr>
          <p:cNvPr id="93" name="Google Shape;93;p15"/>
          <p:cNvSpPr/>
          <p:nvPr/>
        </p:nvSpPr>
        <p:spPr>
          <a:xfrm>
            <a:off x="208175" y="96045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5"/>
          <p:cNvSpPr/>
          <p:nvPr/>
        </p:nvSpPr>
        <p:spPr>
          <a:xfrm>
            <a:off x="208175" y="2088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5"/>
          <p:cNvSpPr/>
          <p:nvPr/>
        </p:nvSpPr>
        <p:spPr>
          <a:xfrm>
            <a:off x="208175" y="321615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5"/>
          <p:cNvSpPr txBox="1"/>
          <p:nvPr/>
        </p:nvSpPr>
        <p:spPr>
          <a:xfrm>
            <a:off x="1227000" y="2286500"/>
            <a:ext cx="3953700" cy="756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2200">
                <a:solidFill>
                  <a:srgbClr val="44546A"/>
                </a:solidFill>
              </a:rPr>
              <a:t>Talvez/Não tenho opinião formada</a:t>
            </a:r>
            <a:endParaRPr sz="2200"/>
          </a:p>
        </p:txBody>
      </p:sp>
      <p:sp>
        <p:nvSpPr>
          <p:cNvPr id="97" name="Google Shape;97;p15"/>
          <p:cNvSpPr txBox="1"/>
          <p:nvPr/>
        </p:nvSpPr>
        <p:spPr>
          <a:xfrm>
            <a:off x="1227000" y="3426900"/>
            <a:ext cx="3953700" cy="545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2200">
                <a:solidFill>
                  <a:srgbClr val="44546A"/>
                </a:solidFill>
              </a:rPr>
              <a:t>Dis</a:t>
            </a:r>
            <a:r>
              <a:rPr lang="pt-BR" sz="2200">
                <a:solidFill>
                  <a:srgbClr val="44546A"/>
                </a:solidFill>
              </a:rPr>
              <a:t>cordo</a:t>
            </a:r>
            <a:endParaRPr sz="2200"/>
          </a:p>
        </p:txBody>
      </p:sp>
      <p:sp>
        <p:nvSpPr>
          <p:cNvPr id="98" name="Google Shape;98;p15"/>
          <p:cNvSpPr txBox="1"/>
          <p:nvPr/>
        </p:nvSpPr>
        <p:spPr>
          <a:xfrm>
            <a:off x="5713475" y="1136500"/>
            <a:ext cx="3269400" cy="3288300"/>
          </a:xfrm>
          <a:prstGeom prst="rect">
            <a:avLst/>
          </a:prstGeom>
          <a:noFill/>
          <a:ln>
            <a:noFill/>
          </a:ln>
        </p:spPr>
        <p:txBody>
          <a:bodyPr anchorCtr="0" anchor="t" bIns="91425" lIns="91425" spcFirstLastPara="1" rIns="91425" wrap="square" tIns="91425">
            <a:noAutofit/>
          </a:bodyPr>
          <a:lstStyle/>
          <a:p>
            <a:pPr indent="-349250" lvl="0" marL="457200" rtl="0" algn="just">
              <a:spcBef>
                <a:spcPts val="0"/>
              </a:spcBef>
              <a:spcAft>
                <a:spcPts val="0"/>
              </a:spcAft>
              <a:buClr>
                <a:srgbClr val="44546A"/>
              </a:buClr>
              <a:buSzPts val="1900"/>
              <a:buChar char="●"/>
            </a:pPr>
            <a:r>
              <a:rPr lang="pt-BR" sz="1900">
                <a:solidFill>
                  <a:srgbClr val="44546A"/>
                </a:solidFill>
              </a:rPr>
              <a:t>Levante sua placa de acordo com suas opnião a cada afirmação;</a:t>
            </a:r>
            <a:endParaRPr sz="1900">
              <a:solidFill>
                <a:srgbClr val="44546A"/>
              </a:solidFill>
            </a:endParaRPr>
          </a:p>
          <a:p>
            <a:pPr indent="0" lvl="0" marL="457200" rtl="0" algn="just">
              <a:spcBef>
                <a:spcPts val="0"/>
              </a:spcBef>
              <a:spcAft>
                <a:spcPts val="0"/>
              </a:spcAft>
              <a:buNone/>
            </a:pPr>
            <a:r>
              <a:t/>
            </a:r>
            <a:endParaRPr sz="1900">
              <a:solidFill>
                <a:srgbClr val="44546A"/>
              </a:solidFill>
            </a:endParaRPr>
          </a:p>
          <a:p>
            <a:pPr indent="-349250" lvl="0" marL="457200" rtl="0" algn="just">
              <a:spcBef>
                <a:spcPts val="0"/>
              </a:spcBef>
              <a:spcAft>
                <a:spcPts val="0"/>
              </a:spcAft>
              <a:buClr>
                <a:srgbClr val="44546A"/>
              </a:buClr>
              <a:buSzPts val="1900"/>
              <a:buChar char="●"/>
            </a:pPr>
            <a:r>
              <a:rPr lang="pt-BR" sz="1900">
                <a:solidFill>
                  <a:srgbClr val="44546A"/>
                </a:solidFill>
              </a:rPr>
              <a:t>O participante que discordar, ou que votar contrário à maioria, é convidado a expressar sua opinião e debater com os demais. </a:t>
            </a:r>
            <a:endParaRPr sz="1900">
              <a:solidFill>
                <a:srgbClr val="44546A"/>
              </a:solidFill>
            </a:endParaRPr>
          </a:p>
          <a:p>
            <a:pPr indent="0" lvl="0" marL="0" rtl="0" algn="ctr">
              <a:spcBef>
                <a:spcPts val="0"/>
              </a:spcBef>
              <a:spcAft>
                <a:spcPts val="0"/>
              </a:spcAft>
              <a:buNone/>
            </a:pPr>
            <a:r>
              <a:t/>
            </a:r>
            <a:endParaRPr sz="1900">
              <a:solidFill>
                <a:srgbClr val="44546A"/>
              </a:solidFill>
            </a:endParaRPr>
          </a:p>
          <a:p>
            <a:pPr indent="0" lvl="0" marL="0" rtl="0" algn="ctr">
              <a:spcBef>
                <a:spcPts val="0"/>
              </a:spcBef>
              <a:spcAft>
                <a:spcPts val="0"/>
              </a:spcAft>
              <a:buNone/>
            </a:pPr>
            <a:r>
              <a:t/>
            </a:r>
            <a:endParaRPr sz="1900">
              <a:solidFill>
                <a:srgbClr val="44546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04" name="Google Shape;104;p16"/>
          <p:cNvSpPr txBox="1"/>
          <p:nvPr/>
        </p:nvSpPr>
        <p:spPr>
          <a:xfrm>
            <a:off x="188450" y="1388125"/>
            <a:ext cx="8718900" cy="20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O governo não tem obrigação de implementar políticas que melhorem as condições de vida cotidianas.</a:t>
            </a:r>
            <a:endParaRPr sz="4000"/>
          </a:p>
        </p:txBody>
      </p:sp>
      <p:sp>
        <p:nvSpPr>
          <p:cNvPr id="105" name="Google Shape;105;p16"/>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6"/>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6"/>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13" name="Google Shape;113;p17"/>
          <p:cNvSpPr txBox="1"/>
          <p:nvPr/>
        </p:nvSpPr>
        <p:spPr>
          <a:xfrm>
            <a:off x="188450" y="1388125"/>
            <a:ext cx="8718900" cy="20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Português e matemática são matérias mais importantes que educação física.</a:t>
            </a:r>
            <a:endParaRPr sz="4000"/>
          </a:p>
        </p:txBody>
      </p:sp>
      <p:sp>
        <p:nvSpPr>
          <p:cNvPr id="114" name="Google Shape;114;p17"/>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7"/>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7"/>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22" name="Google Shape;122;p18"/>
          <p:cNvSpPr txBox="1"/>
          <p:nvPr/>
        </p:nvSpPr>
        <p:spPr>
          <a:xfrm>
            <a:off x="188450" y="1388125"/>
            <a:ext cx="8718900" cy="20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Ter ciclofaixa na cidade estimula a atividade física.</a:t>
            </a:r>
            <a:endParaRPr sz="4000"/>
          </a:p>
        </p:txBody>
      </p:sp>
      <p:sp>
        <p:nvSpPr>
          <p:cNvPr id="123" name="Google Shape;123;p18"/>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8"/>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8"/>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31" name="Google Shape;131;p19"/>
          <p:cNvSpPr txBox="1"/>
          <p:nvPr/>
        </p:nvSpPr>
        <p:spPr>
          <a:xfrm>
            <a:off x="117675" y="1860000"/>
            <a:ext cx="8718900" cy="20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Alimentação saudável é cara.</a:t>
            </a:r>
            <a:endParaRPr sz="4000"/>
          </a:p>
        </p:txBody>
      </p:sp>
      <p:sp>
        <p:nvSpPr>
          <p:cNvPr id="132" name="Google Shape;132;p19"/>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9"/>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9"/>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0"/>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40" name="Google Shape;140;p20"/>
          <p:cNvSpPr txBox="1"/>
          <p:nvPr/>
        </p:nvSpPr>
        <p:spPr>
          <a:xfrm>
            <a:off x="188450" y="1388125"/>
            <a:ext cx="8718900" cy="252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3000">
                <a:solidFill>
                  <a:srgbClr val="44546A"/>
                </a:solidFill>
              </a:rPr>
              <a:t>Pessoas que não conseguem emagrecer não têm força de vontade para mudar seus hábitos alimentares e praticar exercício físico regularmente. A solução é fechar a boca e se mexer mais!</a:t>
            </a:r>
            <a:endParaRPr sz="3000"/>
          </a:p>
        </p:txBody>
      </p:sp>
      <p:sp>
        <p:nvSpPr>
          <p:cNvPr id="141" name="Google Shape;141;p20"/>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0"/>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0"/>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1"/>
          <p:cNvSpPr txBox="1"/>
          <p:nvPr/>
        </p:nvSpPr>
        <p:spPr>
          <a:xfrm>
            <a:off x="0" y="97325"/>
            <a:ext cx="6921000" cy="6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pt-BR" sz="2900">
                <a:solidFill>
                  <a:srgbClr val="44546A"/>
                </a:solidFill>
              </a:rPr>
              <a:t>Mito ou verdade</a:t>
            </a:r>
            <a:endParaRPr b="1" sz="2400">
              <a:solidFill>
                <a:srgbClr val="44546A"/>
              </a:solidFill>
            </a:endParaRPr>
          </a:p>
          <a:p>
            <a:pPr indent="0" lvl="0" marL="0" rtl="0" algn="l">
              <a:lnSpc>
                <a:spcPct val="115000"/>
              </a:lnSpc>
              <a:spcBef>
                <a:spcPts val="0"/>
              </a:spcBef>
              <a:spcAft>
                <a:spcPts val="0"/>
              </a:spcAft>
              <a:buClr>
                <a:schemeClr val="dk1"/>
              </a:buClr>
              <a:buSzPts val="1100"/>
              <a:buFont typeface="Arial"/>
              <a:buNone/>
            </a:pPr>
            <a:r>
              <a:t/>
            </a:r>
            <a:endParaRPr b="1" sz="3200">
              <a:solidFill>
                <a:srgbClr val="44546A"/>
              </a:solidFill>
            </a:endParaRPr>
          </a:p>
          <a:p>
            <a:pPr indent="0" lvl="0" marL="0" rtl="0" algn="l">
              <a:spcBef>
                <a:spcPts val="0"/>
              </a:spcBef>
              <a:spcAft>
                <a:spcPts val="0"/>
              </a:spcAft>
              <a:buNone/>
            </a:pPr>
            <a:r>
              <a:t/>
            </a:r>
            <a:endParaRPr sz="1000"/>
          </a:p>
        </p:txBody>
      </p:sp>
      <p:sp>
        <p:nvSpPr>
          <p:cNvPr id="149" name="Google Shape;149;p21"/>
          <p:cNvSpPr txBox="1"/>
          <p:nvPr/>
        </p:nvSpPr>
        <p:spPr>
          <a:xfrm>
            <a:off x="188450" y="1388125"/>
            <a:ext cx="8718900" cy="203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pt-BR" sz="4000">
                <a:solidFill>
                  <a:srgbClr val="44546A"/>
                </a:solidFill>
              </a:rPr>
              <a:t>As academias ao ar livre causam muitas lesões.</a:t>
            </a:r>
            <a:endParaRPr sz="4000"/>
          </a:p>
        </p:txBody>
      </p:sp>
      <p:sp>
        <p:nvSpPr>
          <p:cNvPr id="150" name="Google Shape;150;p21"/>
          <p:cNvSpPr/>
          <p:nvPr/>
        </p:nvSpPr>
        <p:spPr>
          <a:xfrm>
            <a:off x="188450" y="3470300"/>
            <a:ext cx="793200" cy="966900"/>
          </a:xfrm>
          <a:prstGeom prst="rect">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1"/>
          <p:cNvSpPr/>
          <p:nvPr/>
        </p:nvSpPr>
        <p:spPr>
          <a:xfrm>
            <a:off x="1041100" y="3470300"/>
            <a:ext cx="793200" cy="966900"/>
          </a:xfrm>
          <a:prstGeom prst="rect">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1"/>
          <p:cNvSpPr/>
          <p:nvPr/>
        </p:nvSpPr>
        <p:spPr>
          <a:xfrm>
            <a:off x="1893750" y="3470300"/>
            <a:ext cx="793200" cy="966900"/>
          </a:xfrm>
          <a:prstGeom prst="rect">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