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0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pt-B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726ce45b5e_0_9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g726ce45b5e_0_9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e5b6f964ee_0_1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e5b6f964ee_0_12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ge5b6f964ee_0_12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e5b6f964ee_0_15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e5b6f964ee_0_15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ge5b6f964ee_0_15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eb552a48a8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eb552a48a8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Deixe esse slide projetado enquanto os grupos discutem os estudos de caso, assim eles podem visualizar as etapas enquanto elaboram as propostas.</a:t>
            </a:r>
            <a:endParaRPr/>
          </a:p>
        </p:txBody>
      </p:sp>
      <p:sp>
        <p:nvSpPr>
          <p:cNvPr id="103" name="Google Shape;103;geb552a48a8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e5b6f964ee_0_16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e5b6f964ee_0_16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Pergunta disparadora para a RODA DE CONVERSA</a:t>
            </a:r>
            <a:endParaRPr/>
          </a:p>
        </p:txBody>
      </p:sp>
      <p:sp>
        <p:nvSpPr>
          <p:cNvPr id="110" name="Google Shape;110;ge5b6f964ee_0_16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eb4202eb0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eb4202eb0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12.png"/><Relationship Id="rId6" Type="http://schemas.openxmlformats.org/officeDocument/2006/relationships/image" Target="../media/image1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4.png"/><Relationship Id="rId4" Type="http://schemas.openxmlformats.org/officeDocument/2006/relationships/image" Target="../media/image13.png"/><Relationship Id="rId5" Type="http://schemas.openxmlformats.org/officeDocument/2006/relationships/image" Target="../media/image10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3.png"/><Relationship Id="rId4" Type="http://schemas.openxmlformats.org/officeDocument/2006/relationships/image" Target="../media/image10.png"/><Relationship Id="rId5" Type="http://schemas.openxmlformats.org/officeDocument/2006/relationships/image" Target="../media/image7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17" name="Google Shape;17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52400" y="4537677"/>
            <a:ext cx="8839201" cy="60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52400" y="4537677"/>
            <a:ext cx="8839201" cy="60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0200" y="4625700"/>
            <a:ext cx="1014525" cy="4298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/>
          <p:nvPr/>
        </p:nvSpPr>
        <p:spPr>
          <a:xfrm>
            <a:off x="2400775" y="4694200"/>
            <a:ext cx="6261000" cy="2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rgbClr val="FFFFFF"/>
                </a:solidFill>
              </a:rPr>
              <a:t>Promoção da Saúde na Linha de Cuidado para Sobrepeso e Obesidade</a:t>
            </a:r>
            <a:endParaRPr b="1">
              <a:solidFill>
                <a:srgbClr val="FFFFFF"/>
              </a:solidFill>
            </a:endParaRPr>
          </a:p>
        </p:txBody>
      </p:sp>
      <p:pic>
        <p:nvPicPr>
          <p:cNvPr id="21" name="Google Shape;21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43425" y="97325"/>
            <a:ext cx="673950" cy="656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47950" y="105650"/>
            <a:ext cx="627750" cy="639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413100" y="119800"/>
            <a:ext cx="723525" cy="656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52400" y="4537677"/>
            <a:ext cx="8839201" cy="605825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2"/>
          <p:cNvSpPr txBox="1"/>
          <p:nvPr/>
        </p:nvSpPr>
        <p:spPr>
          <a:xfrm>
            <a:off x="306600" y="4640488"/>
            <a:ext cx="8530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500">
                <a:solidFill>
                  <a:srgbClr val="FFFFFF"/>
                </a:solidFill>
              </a:rPr>
              <a:t>Promoção da Alimentação Adequada e Saudável e da Atividade Física e Práticas Corporais</a:t>
            </a:r>
            <a:endParaRPr b="1" sz="150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9" name="Google Shape;69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conteúdo" type="obj">
  <p:cSld name="OBJEC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900" lIns="69825" spcFirstLastPara="1" rIns="69825" wrap="square" tIns="349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Calibri"/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75" name="Google Shape;75;p13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900" lIns="69825" spcFirstLastPara="1" rIns="69825" wrap="square" tIns="34900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" name="Google Shape;76;p1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900" lIns="69825" spcFirstLastPara="1" rIns="69825" wrap="square" tIns="349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Google Shape;77;p1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900" lIns="69825" spcFirstLastPara="1" rIns="69825" wrap="square" tIns="349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Google Shape;78;p1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900" lIns="69825" spcFirstLastPara="1" rIns="69825" wrap="square" tIns="349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8" name="Google Shape;2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29" name="Google Shape;29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52400" y="4537677"/>
            <a:ext cx="8839201" cy="605825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3"/>
          <p:cNvSpPr txBox="1"/>
          <p:nvPr/>
        </p:nvSpPr>
        <p:spPr>
          <a:xfrm>
            <a:off x="306600" y="4640488"/>
            <a:ext cx="8530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500">
                <a:solidFill>
                  <a:srgbClr val="FFFFFF"/>
                </a:solidFill>
              </a:rPr>
              <a:t>Promoção da Alimentação Adequada e Saudável e da Atividade Física e Práticas Corporais</a:t>
            </a:r>
            <a:endParaRPr b="1" sz="1500">
              <a:solidFill>
                <a:srgbClr val="FFFFFF"/>
              </a:solidFill>
            </a:endParaRPr>
          </a:p>
        </p:txBody>
      </p:sp>
      <p:pic>
        <p:nvPicPr>
          <p:cNvPr id="31" name="Google Shape;31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43425" y="97325"/>
            <a:ext cx="673950" cy="656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47950" y="105650"/>
            <a:ext cx="627750" cy="639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413100" y="119800"/>
            <a:ext cx="723525" cy="656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6" name="Google Shape;36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7" name="Google Shape;37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38" name="Google Shape;38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43425" y="97325"/>
            <a:ext cx="673950" cy="656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47950" y="105650"/>
            <a:ext cx="627750" cy="639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13100" y="119800"/>
            <a:ext cx="723525" cy="656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4537677"/>
            <a:ext cx="8839201" cy="605825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4"/>
          <p:cNvSpPr txBox="1"/>
          <p:nvPr/>
        </p:nvSpPr>
        <p:spPr>
          <a:xfrm>
            <a:off x="306600" y="4640488"/>
            <a:ext cx="8530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500">
                <a:solidFill>
                  <a:srgbClr val="FFFFFF"/>
                </a:solidFill>
              </a:rPr>
              <a:t>Promoção da Alimentação Adequada e Saudável e da Atividade Física e Práticas Corporais</a:t>
            </a:r>
            <a:endParaRPr b="1" sz="150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5" name="Google Shape;45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6" name="Google Shape;46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7" name="Google Shape;47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0" name="Google Shape;50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3" name="Google Shape;53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61" name="Google Shape;61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2" name="Google Shape;62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9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1" Type="http://schemas.openxmlformats.org/officeDocument/2006/relationships/image" Target="../media/image19.png"/><Relationship Id="rId10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Relationship Id="rId4" Type="http://schemas.openxmlformats.org/officeDocument/2006/relationships/image" Target="../media/image15.png"/><Relationship Id="rId9" Type="http://schemas.openxmlformats.org/officeDocument/2006/relationships/image" Target="../media/image17.png"/><Relationship Id="rId5" Type="http://schemas.openxmlformats.org/officeDocument/2006/relationships/image" Target="../media/image21.png"/><Relationship Id="rId6" Type="http://schemas.openxmlformats.org/officeDocument/2006/relationships/image" Target="../media/image20.png"/><Relationship Id="rId7" Type="http://schemas.openxmlformats.org/officeDocument/2006/relationships/image" Target="../media/image18.png"/><Relationship Id="rId8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4"/>
          <p:cNvPicPr preferRelativeResize="0"/>
          <p:nvPr/>
        </p:nvPicPr>
        <p:blipFill rotWithShape="1">
          <a:blip r:embed="rId3">
            <a:alphaModFix/>
          </a:blip>
          <a:srcRect b="40708" l="57524" r="33458" t="49362"/>
          <a:stretch/>
        </p:blipFill>
        <p:spPr>
          <a:xfrm>
            <a:off x="6375951" y="3415613"/>
            <a:ext cx="899491" cy="586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4"/>
          <p:cNvPicPr preferRelativeResize="0"/>
          <p:nvPr/>
        </p:nvPicPr>
        <p:blipFill rotWithShape="1">
          <a:blip r:embed="rId4">
            <a:alphaModFix/>
          </a:blip>
          <a:srcRect b="0" l="16770" r="0" t="0"/>
          <a:stretch/>
        </p:blipFill>
        <p:spPr>
          <a:xfrm>
            <a:off x="715681" y="3287905"/>
            <a:ext cx="5366849" cy="7490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sultado de imagem para gepaf usp" id="85" name="Google Shape;85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457421" y="3378316"/>
            <a:ext cx="728174" cy="56177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4"/>
          <p:cNvSpPr txBox="1"/>
          <p:nvPr/>
        </p:nvSpPr>
        <p:spPr>
          <a:xfrm>
            <a:off x="1111500" y="855125"/>
            <a:ext cx="6921000" cy="256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pt-BR" sz="3400">
                <a:solidFill>
                  <a:srgbClr val="44546A"/>
                </a:solidFill>
              </a:rPr>
              <a:t>Oficina de Promoção da Alimentação Adequada e Saudável e da Atividade Física e Práticas Corporais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5"/>
          <p:cNvSpPr/>
          <p:nvPr/>
        </p:nvSpPr>
        <p:spPr>
          <a:xfrm>
            <a:off x="296700" y="1118925"/>
            <a:ext cx="8550600" cy="2319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900" lIns="69825" spcFirstLastPara="1" rIns="69825" wrap="square" tIns="34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pt-BR" sz="3400">
                <a:solidFill>
                  <a:srgbClr val="44546A"/>
                </a:solidFill>
              </a:rPr>
              <a:t>Atividade 6.2: </a:t>
            </a:r>
            <a:r>
              <a:rPr b="1" lang="pt-BR" sz="3400">
                <a:solidFill>
                  <a:srgbClr val="44546A"/>
                </a:solidFill>
              </a:rPr>
              <a:t>Refletindo sobre a promoção da alimentação adequada e saudável e da atividade física na atenção primária como prática das equipes</a:t>
            </a:r>
            <a:endParaRPr b="1" sz="3400">
              <a:solidFill>
                <a:srgbClr val="44546A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6"/>
          <p:cNvSpPr txBox="1"/>
          <p:nvPr/>
        </p:nvSpPr>
        <p:spPr>
          <a:xfrm>
            <a:off x="144700" y="1078450"/>
            <a:ext cx="8631900" cy="2545200"/>
          </a:xfrm>
          <a:prstGeom prst="rect">
            <a:avLst/>
          </a:prstGeom>
          <a:noFill/>
          <a:ln>
            <a:noFill/>
          </a:ln>
        </p:spPr>
        <p:txBody>
          <a:bodyPr anchorCtr="0" anchor="t" bIns="69825" lIns="69825" spcFirstLastPara="1" rIns="69825" wrap="square" tIns="69825">
            <a:noAutofit/>
          </a:bodyPr>
          <a:lstStyle/>
          <a:p>
            <a:pPr indent="-361950" lvl="0" marL="457200" rtl="0" algn="l">
              <a:spcBef>
                <a:spcPts val="1000"/>
              </a:spcBef>
              <a:spcAft>
                <a:spcPts val="0"/>
              </a:spcAft>
              <a:buClr>
                <a:srgbClr val="44546A"/>
              </a:buClr>
              <a:buSzPts val="2100"/>
              <a:buChar char="●"/>
            </a:pPr>
            <a:r>
              <a:rPr lang="pt-BR" sz="2100">
                <a:solidFill>
                  <a:srgbClr val="44546A"/>
                </a:solidFill>
              </a:rPr>
              <a:t>Dividam-se em 4 grupos;</a:t>
            </a:r>
            <a:endParaRPr sz="2100">
              <a:solidFill>
                <a:srgbClr val="44546A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2100"/>
              <a:buChar char="●"/>
            </a:pPr>
            <a:r>
              <a:rPr lang="pt-BR" sz="2100">
                <a:solidFill>
                  <a:srgbClr val="44546A"/>
                </a:solidFill>
              </a:rPr>
              <a:t>Cada grupo receberá um estudo de caso que deverá ser lido e discutido;</a:t>
            </a:r>
            <a:endParaRPr sz="2100">
              <a:solidFill>
                <a:srgbClr val="44546A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2100"/>
              <a:buChar char="●"/>
            </a:pPr>
            <a:r>
              <a:rPr lang="pt-BR" sz="2100">
                <a:solidFill>
                  <a:srgbClr val="44546A"/>
                </a:solidFill>
              </a:rPr>
              <a:t>Construam uma estratégia de ação junto ao indivíduo, família e comunidade no papel flip-chart ou cartolina;</a:t>
            </a:r>
            <a:endParaRPr sz="2100">
              <a:solidFill>
                <a:srgbClr val="44546A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2100"/>
              <a:buChar char="●"/>
            </a:pPr>
            <a:r>
              <a:rPr lang="pt-BR" sz="2100">
                <a:solidFill>
                  <a:srgbClr val="44546A"/>
                </a:solidFill>
              </a:rPr>
              <a:t>Escolham um relator para apresentar as etapas de planejamento (10 minutos de apresentação por grupo).</a:t>
            </a:r>
            <a:endParaRPr sz="2100">
              <a:solidFill>
                <a:srgbClr val="44546A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44546A"/>
              </a:solidFill>
            </a:endParaRPr>
          </a:p>
        </p:txBody>
      </p:sp>
      <p:sp>
        <p:nvSpPr>
          <p:cNvPr id="99" name="Google Shape;99;p16"/>
          <p:cNvSpPr txBox="1"/>
          <p:nvPr/>
        </p:nvSpPr>
        <p:spPr>
          <a:xfrm>
            <a:off x="0" y="97325"/>
            <a:ext cx="6921000" cy="6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pt-BR" sz="2900">
                <a:solidFill>
                  <a:srgbClr val="44546A"/>
                </a:solidFill>
              </a:rPr>
              <a:t>Discussão de casos</a:t>
            </a:r>
            <a:endParaRPr b="1" sz="3200">
              <a:solidFill>
                <a:srgbClr val="44546A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7"/>
          <p:cNvSpPr txBox="1"/>
          <p:nvPr/>
        </p:nvSpPr>
        <p:spPr>
          <a:xfrm>
            <a:off x="207800" y="720825"/>
            <a:ext cx="8631900" cy="37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69825" lIns="69825" spcFirstLastPara="1" rIns="69825" wrap="square" tIns="698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44546A"/>
                </a:solidFill>
              </a:rPr>
              <a:t>Considerando a prática interprofissional e a perspectiva de campo comum para as ações de alimentação e de atividade física e práticas corporais, como as equipes de saúde poderiam contribuir nesse caso, pensando em um plano de intervenção familiar?</a:t>
            </a:r>
            <a:endParaRPr sz="1500">
              <a:solidFill>
                <a:srgbClr val="44546A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44546A"/>
                </a:solidFill>
              </a:rPr>
              <a:t>O planejamento deve considerar as seguintes etapas:</a:t>
            </a:r>
            <a:endParaRPr sz="1500">
              <a:solidFill>
                <a:srgbClr val="44546A"/>
              </a:solidFill>
            </a:endParaRPr>
          </a:p>
          <a:p>
            <a:pPr indent="-323850" lvl="0" marL="457200" rtl="0" algn="l">
              <a:spcBef>
                <a:spcPts val="1000"/>
              </a:spcBef>
              <a:spcAft>
                <a:spcPts val="0"/>
              </a:spcAft>
              <a:buClr>
                <a:srgbClr val="44546A"/>
              </a:buClr>
              <a:buSzPts val="1500"/>
              <a:buAutoNum type="arabicPeriod"/>
            </a:pPr>
            <a:r>
              <a:rPr lang="pt-BR" sz="1500">
                <a:solidFill>
                  <a:srgbClr val="44546A"/>
                </a:solidFill>
              </a:rPr>
              <a:t>Definição das hipóteses diagnósticas quanto às necessidades de intervenção em alimentação;</a:t>
            </a:r>
            <a:endParaRPr sz="1500">
              <a:solidFill>
                <a:srgbClr val="44546A"/>
              </a:solidFill>
            </a:endParaRPr>
          </a:p>
          <a:p>
            <a:pPr indent="-323850" lvl="0" marL="457200" rtl="0" algn="l">
              <a:spcBef>
                <a:spcPts val="1000"/>
              </a:spcBef>
              <a:spcAft>
                <a:spcPts val="0"/>
              </a:spcAft>
              <a:buClr>
                <a:srgbClr val="44546A"/>
              </a:buClr>
              <a:buSzPts val="1500"/>
              <a:buAutoNum type="arabicPeriod"/>
            </a:pPr>
            <a:r>
              <a:rPr lang="pt-BR" sz="1500">
                <a:solidFill>
                  <a:srgbClr val="44546A"/>
                </a:solidFill>
              </a:rPr>
              <a:t>Definição das hipóteses diagnósticas quanto às necessidades de intervenção em atividade física e práticas corporais;</a:t>
            </a:r>
            <a:endParaRPr sz="1500">
              <a:solidFill>
                <a:srgbClr val="44546A"/>
              </a:solidFill>
            </a:endParaRPr>
          </a:p>
          <a:p>
            <a:pPr indent="-323850" lvl="0" marL="457200" rtl="0" algn="l">
              <a:spcBef>
                <a:spcPts val="1000"/>
              </a:spcBef>
              <a:spcAft>
                <a:spcPts val="0"/>
              </a:spcAft>
              <a:buClr>
                <a:srgbClr val="44546A"/>
              </a:buClr>
              <a:buSzPts val="1500"/>
              <a:buAutoNum type="arabicPeriod"/>
            </a:pPr>
            <a:r>
              <a:rPr lang="pt-BR" sz="1500">
                <a:solidFill>
                  <a:srgbClr val="44546A"/>
                </a:solidFill>
              </a:rPr>
              <a:t>Definição de metas;</a:t>
            </a:r>
            <a:endParaRPr sz="1500">
              <a:solidFill>
                <a:srgbClr val="44546A"/>
              </a:solidFill>
            </a:endParaRPr>
          </a:p>
          <a:p>
            <a:pPr indent="-323850" lvl="0" marL="457200" rtl="0" algn="l">
              <a:spcBef>
                <a:spcPts val="1000"/>
              </a:spcBef>
              <a:spcAft>
                <a:spcPts val="0"/>
              </a:spcAft>
              <a:buClr>
                <a:srgbClr val="44546A"/>
              </a:buClr>
              <a:buSzPts val="1500"/>
              <a:buAutoNum type="arabicPeriod"/>
            </a:pPr>
            <a:r>
              <a:rPr lang="pt-BR" sz="1500">
                <a:solidFill>
                  <a:srgbClr val="44546A"/>
                </a:solidFill>
              </a:rPr>
              <a:t>Divisão de responsabilidades;</a:t>
            </a:r>
            <a:endParaRPr sz="1500">
              <a:solidFill>
                <a:srgbClr val="44546A"/>
              </a:solidFill>
            </a:endParaRPr>
          </a:p>
          <a:p>
            <a:pPr indent="-323850" lvl="0" marL="457200" rtl="0" algn="l">
              <a:spcBef>
                <a:spcPts val="1000"/>
              </a:spcBef>
              <a:spcAft>
                <a:spcPts val="0"/>
              </a:spcAft>
              <a:buClr>
                <a:srgbClr val="44546A"/>
              </a:buClr>
              <a:buSzPts val="1500"/>
              <a:buAutoNum type="arabicPeriod"/>
            </a:pPr>
            <a:r>
              <a:rPr lang="pt-BR" sz="1500">
                <a:solidFill>
                  <a:srgbClr val="44546A"/>
                </a:solidFill>
              </a:rPr>
              <a:t>(Re) avaliação da situação;</a:t>
            </a:r>
            <a:endParaRPr sz="1500">
              <a:solidFill>
                <a:srgbClr val="44546A"/>
              </a:solidFill>
            </a:endParaRPr>
          </a:p>
          <a:p>
            <a:pPr indent="-323850" lvl="0" marL="457200" rtl="0" algn="l">
              <a:spcBef>
                <a:spcPts val="1000"/>
              </a:spcBef>
              <a:spcAft>
                <a:spcPts val="0"/>
              </a:spcAft>
              <a:buClr>
                <a:srgbClr val="44546A"/>
              </a:buClr>
              <a:buSzPts val="1500"/>
              <a:buAutoNum type="arabicPeriod"/>
            </a:pPr>
            <a:r>
              <a:rPr lang="pt-BR" sz="1500">
                <a:solidFill>
                  <a:srgbClr val="44546A"/>
                </a:solidFill>
              </a:rPr>
              <a:t>Há algo nessa intervenção que possa estigmatizar pessoas com sobrepeso e obesidade? Caso haja, como evitar?</a:t>
            </a:r>
            <a:endParaRPr sz="1600">
              <a:solidFill>
                <a:srgbClr val="44546A"/>
              </a:solidFill>
            </a:endParaRPr>
          </a:p>
        </p:txBody>
      </p:sp>
      <p:sp>
        <p:nvSpPr>
          <p:cNvPr id="106" name="Google Shape;106;p17"/>
          <p:cNvSpPr txBox="1"/>
          <p:nvPr/>
        </p:nvSpPr>
        <p:spPr>
          <a:xfrm>
            <a:off x="0" y="97325"/>
            <a:ext cx="6921000" cy="6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pt-BR" sz="2900">
                <a:solidFill>
                  <a:srgbClr val="44546A"/>
                </a:solidFill>
              </a:rPr>
              <a:t>Planejando a intervenção</a:t>
            </a:r>
            <a:endParaRPr b="1" sz="3200">
              <a:solidFill>
                <a:srgbClr val="44546A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8"/>
          <p:cNvSpPr/>
          <p:nvPr/>
        </p:nvSpPr>
        <p:spPr>
          <a:xfrm>
            <a:off x="189769" y="1264500"/>
            <a:ext cx="8764500" cy="23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900" lIns="69825" spcFirstLastPara="1" rIns="69825" wrap="square" tIns="349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i="1" lang="pt-BR" sz="2300">
                <a:solidFill>
                  <a:srgbClr val="4A86E8"/>
                </a:solidFill>
              </a:rPr>
              <a:t>Como trazer a perspectiva de intervenções em alimentação e em atividade física e práticas corporais em ações desenvolvidas com o indivíduo, a família e a comunidade, para a prática profissional na Atenção Primária, considerando a sua interdisciplinaridade e trabalho conjunto com as unidades de saúde?</a:t>
            </a:r>
            <a:endParaRPr i="1" sz="2300">
              <a:solidFill>
                <a:srgbClr val="4A86E8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82157" y="1638885"/>
            <a:ext cx="1275818" cy="8376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19674" y="1714747"/>
            <a:ext cx="1084302" cy="8185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US Logo – Sistema Único de Saúde Logo - PNG e Vetor - Download de Logo" id="119" name="Google Shape;119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90680" y="3186480"/>
            <a:ext cx="1305362" cy="6746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cadêmico – Rede Acqua" id="120" name="Google Shape;120;p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180161" y="3274702"/>
            <a:ext cx="1660725" cy="4982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inistério da Saúde vai integrar o armazenamento e a distribuição de  medicamentos no SUS" id="121" name="Google Shape;121;p1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017402" y="2971995"/>
            <a:ext cx="2094559" cy="11776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ós-Graduação na Faculdade de Saúde Pública da USP | AGÊNCIA FAPESP" id="122" name="Google Shape;122;p1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411504" y="1649112"/>
            <a:ext cx="989394" cy="9219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12420" y="1649112"/>
            <a:ext cx="1661880" cy="9348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epaf -" id="124" name="Google Shape;124;p19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3740175" y="1780322"/>
            <a:ext cx="2002705" cy="6962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onsórcio Intermunicipal Grande ABC" id="125" name="Google Shape;125;p19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6310695" y="3160215"/>
            <a:ext cx="2094559" cy="651457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9"/>
          <p:cNvSpPr txBox="1"/>
          <p:nvPr/>
        </p:nvSpPr>
        <p:spPr>
          <a:xfrm>
            <a:off x="0" y="97325"/>
            <a:ext cx="6921000" cy="6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2900">
                <a:solidFill>
                  <a:srgbClr val="44546A"/>
                </a:solidFill>
              </a:rPr>
              <a:t>Agradecimentos</a:t>
            </a:r>
            <a:endParaRPr b="1" sz="2400">
              <a:solidFill>
                <a:srgbClr val="44546A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200">
              <a:solidFill>
                <a:srgbClr val="44546A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o Office">
  <a:themeElements>
    <a:clrScheme name="Escritório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