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3546D8-DEED-4F4C-96CC-D7DCC9372093}">
  <a:tblStyle styleId="{453546D8-DEED-4F4C-96CC-D7DCC93720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b401ce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b401ce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b5bc5b4e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b5bc5b4e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possível revisitar a programação dos módulos anteriores orientando os participantes a olhar em seus kits os materiais guardados.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b5bc5b4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b5bc5b4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equipe distribuirá uma folha sulfite por participante, para registrar e organizar as metas. Essa folha ficará para os participantes.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b5bc5b4e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b5bc5b4e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equipe distribuirá uma folha sulfite por grupo para organizar e registrar as metas coletivas, que serão posteriormente compartilhadas com os gestores.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05aced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05aced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9" name="Google Shape;3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11" Type="http://schemas.openxmlformats.org/officeDocument/2006/relationships/image" Target="../media/image11.png"/><Relationship Id="rId10" Type="http://schemas.openxmlformats.org/officeDocument/2006/relationships/image" Target="../media/image13.jpg"/><Relationship Id="rId9" Type="http://schemas.openxmlformats.org/officeDocument/2006/relationships/image" Target="../media/image12.png"/><Relationship Id="rId5" Type="http://schemas.openxmlformats.org/officeDocument/2006/relationships/image" Target="../media/image17.png"/><Relationship Id="rId6" Type="http://schemas.openxmlformats.org/officeDocument/2006/relationships/image" Target="../media/image16.png"/><Relationship Id="rId7" Type="http://schemas.openxmlformats.org/officeDocument/2006/relationships/image" Target="../media/image14.png"/><Relationship Id="rId8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/>
        </p:nvSpPr>
        <p:spPr>
          <a:xfrm>
            <a:off x="1111500" y="1291500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 6.3:</a:t>
            </a:r>
            <a:br>
              <a:rPr b="1" lang="pt-BR" sz="3400">
                <a:solidFill>
                  <a:srgbClr val="44546A"/>
                </a:solidFill>
              </a:rPr>
            </a:br>
            <a:r>
              <a:rPr b="1" lang="pt-BR" sz="3400">
                <a:solidFill>
                  <a:srgbClr val="44546A"/>
                </a:solidFill>
              </a:rPr>
              <a:t>Construindo juntos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/>
        </p:nvSpPr>
        <p:spPr>
          <a:xfrm>
            <a:off x="0" y="97325"/>
            <a:ext cx="74241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Relembrando a atividade de dispersão...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2" name="Google Shape;92;p15"/>
          <p:cNvSpPr txBox="1"/>
          <p:nvPr/>
        </p:nvSpPr>
        <p:spPr>
          <a:xfrm>
            <a:off x="212550" y="1203025"/>
            <a:ext cx="8718900" cy="3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000">
                <a:solidFill>
                  <a:srgbClr val="44546A"/>
                </a:solidFill>
              </a:rPr>
              <a:t>“</a:t>
            </a:r>
            <a:r>
              <a:rPr i="1" lang="pt-BR" sz="2000">
                <a:solidFill>
                  <a:srgbClr val="44546A"/>
                </a:solidFill>
              </a:rPr>
              <a:t>Observar em seu território quais ações de alimentação e de atividade física e práticas corporais são feitas, ou já foram feitas. Quais os pontos positivos e as fragilidades que elas apresentam?</a:t>
            </a:r>
            <a:r>
              <a:rPr i="1" lang="pt-BR" sz="2000">
                <a:solidFill>
                  <a:srgbClr val="44546A"/>
                </a:solidFill>
              </a:rPr>
              <a:t>”</a:t>
            </a:r>
            <a:endParaRPr i="1" sz="20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4546A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300">
                <a:solidFill>
                  <a:srgbClr val="44546A"/>
                </a:solidFill>
              </a:rPr>
              <a:t>O que vocês observaram? Como essas ações se relacionam ao que discutimos ao longo da oficina?</a:t>
            </a:r>
            <a:endParaRPr b="1" sz="23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Determinando m</a:t>
            </a:r>
            <a:r>
              <a:rPr b="1" lang="pt-BR" sz="2900">
                <a:solidFill>
                  <a:srgbClr val="44546A"/>
                </a:solidFill>
              </a:rPr>
              <a:t>etas individuais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8" name="Google Shape;98;p16"/>
          <p:cNvSpPr txBox="1"/>
          <p:nvPr/>
        </p:nvSpPr>
        <p:spPr>
          <a:xfrm>
            <a:off x="147725" y="775925"/>
            <a:ext cx="88368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300">
                <a:solidFill>
                  <a:srgbClr val="44546A"/>
                </a:solidFill>
              </a:rPr>
              <a:t>Construa as metas respondendo às seguintes perguntas:</a:t>
            </a:r>
            <a:endParaRPr sz="2500">
              <a:solidFill>
                <a:srgbClr val="44546A"/>
              </a:solidFill>
            </a:endParaRPr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147750" y="1543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{453546D8-DEED-4F4C-96CC-D7DCC9372093}</a:tableStyleId>
              </a:tblPr>
              <a:tblGrid>
                <a:gridCol w="1472800"/>
                <a:gridCol w="1472800"/>
                <a:gridCol w="1472800"/>
                <a:gridCol w="1472800"/>
                <a:gridCol w="1472800"/>
                <a:gridCol w="1472800"/>
              </a:tblGrid>
              <a:tr h="769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O que?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Onde?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Como?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Por quê?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Quem?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Quando?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6"/>
          <p:cNvSpPr txBox="1"/>
          <p:nvPr/>
        </p:nvSpPr>
        <p:spPr>
          <a:xfrm>
            <a:off x="147650" y="2672475"/>
            <a:ext cx="8836800" cy="15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Quais resultados são esperados?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44546A"/>
                </a:solidFill>
              </a:rPr>
              <a:t>Quanto tempo será necessário para que eu alcance esse resultado?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44546A"/>
                </a:solidFill>
              </a:rPr>
              <a:t>Como irei monitorar minha evolução?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Determinando metas coletivas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06" name="Google Shape;106;p17"/>
          <p:cNvSpPr txBox="1"/>
          <p:nvPr/>
        </p:nvSpPr>
        <p:spPr>
          <a:xfrm>
            <a:off x="147650" y="712800"/>
            <a:ext cx="88368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300">
                <a:solidFill>
                  <a:srgbClr val="44546A"/>
                </a:solidFill>
              </a:rPr>
              <a:t>Em grupos, c</a:t>
            </a:r>
            <a:r>
              <a:rPr lang="pt-BR" sz="2300">
                <a:solidFill>
                  <a:srgbClr val="44546A"/>
                </a:solidFill>
              </a:rPr>
              <a:t>onstruam as metas respondendo às seguintes perguntas:</a:t>
            </a:r>
            <a:endParaRPr sz="2500">
              <a:solidFill>
                <a:srgbClr val="44546A"/>
              </a:solidFill>
            </a:endParaRPr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14775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{453546D8-DEED-4F4C-96CC-D7DCC9372093}</a:tableStyleId>
              </a:tblPr>
              <a:tblGrid>
                <a:gridCol w="1472800"/>
                <a:gridCol w="1472800"/>
                <a:gridCol w="1472800"/>
                <a:gridCol w="1472800"/>
                <a:gridCol w="1472800"/>
                <a:gridCol w="1472800"/>
              </a:tblGrid>
              <a:tr h="769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O que?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Onde?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Como?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Por quê?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Quem?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2200">
                          <a:solidFill>
                            <a:srgbClr val="44546A"/>
                          </a:solidFill>
                        </a:rPr>
                        <a:t>Quando?</a:t>
                      </a:r>
                      <a:endParaRPr sz="2200">
                        <a:solidFill>
                          <a:srgbClr val="44546A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/>
        </p:nvSpPr>
        <p:spPr>
          <a:xfrm>
            <a:off x="147650" y="2672475"/>
            <a:ext cx="88368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44546A"/>
                </a:solidFill>
              </a:rPr>
              <a:t>Essas metas serão compartilhadas com os gestores.</a:t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44546A"/>
                </a:solidFill>
              </a:rPr>
              <a:t>Como cada membro do grupo poderá monitorar e estimular os colegas a atingirem as metas?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15" name="Google Shape;115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16" name="Google Shape;116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17" name="Google Shape;11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18" name="Google Shape;118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20" name="Google Shape;120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21" name="Google Shape;121;p1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