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2f64898f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2f64898f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objetivo da atividade de dispersão é dar continuidade ao trabalho proposto, preparar para o próximo módulo e manter o vínculo do participante com a oficina. Após esse módulo, o trabalho proposto é: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5c3ad312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5c3ad312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5c3ad312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e5c3ad312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5c3ad312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5c3ad312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5c3ad31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5c3ad31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Esses materiais são destinados àqueles que querem se aprofundar no assunto, explore livremente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5c3ad3124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5c3ad312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b3f5a86b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b3f5a86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0.png"/><Relationship Id="rId6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200" y="4625700"/>
            <a:ext cx="1014525" cy="4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400775" y="4694200"/>
            <a:ext cx="6261000" cy="2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</a:rPr>
              <a:t>Promoção da Saúde na Linha de Cuidado para Sobrepeso e Obesidade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10.png"/><Relationship Id="rId6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agencia.fapesp.br/construcao-de-ciclovias-em-sao-paulo-incentiva-uso-de-bicicletas/27977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Y40so4cFz9g?t=14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10.png"/><Relationship Id="rId6" Type="http://schemas.openxmlformats.org/officeDocument/2006/relationships/image" Target="../media/image2.png"/><Relationship Id="rId7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12.png"/><Relationship Id="rId11" Type="http://schemas.openxmlformats.org/officeDocument/2006/relationships/image" Target="../media/image13.png"/><Relationship Id="rId10" Type="http://schemas.openxmlformats.org/officeDocument/2006/relationships/image" Target="../media/image11.jpg"/><Relationship Id="rId9" Type="http://schemas.openxmlformats.org/officeDocument/2006/relationships/image" Target="../media/image15.png"/><Relationship Id="rId5" Type="http://schemas.openxmlformats.org/officeDocument/2006/relationships/image" Target="../media/image18.png"/><Relationship Id="rId6" Type="http://schemas.openxmlformats.org/officeDocument/2006/relationships/image" Target="../media/image17.png"/><Relationship Id="rId7" Type="http://schemas.openxmlformats.org/officeDocument/2006/relationships/image" Target="../media/image16.png"/><Relationship Id="rId8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00" y="3698751"/>
            <a:ext cx="5003049" cy="69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7825" y="3808350"/>
            <a:ext cx="899238" cy="5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80325" y="3808350"/>
            <a:ext cx="842350" cy="6503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1111500" y="94162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Oficina de Promoção da Alimentação Adequada e Saudável e da Atividade Física e Práticas Corporais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1111500" y="2121000"/>
            <a:ext cx="6921000" cy="9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Atividades de Dispersão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Leia a Reportagem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82" name="Google Shape;82;p15"/>
          <p:cNvSpPr txBox="1"/>
          <p:nvPr/>
        </p:nvSpPr>
        <p:spPr>
          <a:xfrm>
            <a:off x="210600" y="1239975"/>
            <a:ext cx="8722800" cy="31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44546A"/>
                </a:solidFill>
              </a:rPr>
              <a:t>“Construção de ciclovias em São Paulo incentiva uso de bicicletas”, produzida pela Agência FAPESP </a:t>
            </a:r>
            <a:endParaRPr sz="24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44546A"/>
                </a:solidFill>
              </a:rPr>
              <a:t>Disponível em:</a:t>
            </a:r>
            <a:endParaRPr sz="600">
              <a:solidFill>
                <a:srgbClr val="44546A"/>
              </a:solidFill>
            </a:endParaRPr>
          </a:p>
          <a:p>
            <a:pPr indent="0" lvl="0" marL="0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9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https://agencia.fapesp.br/construcao-de-ciclovias-em-sao-paulo-incentiva-uso-de-bicicletas/27977/</a:t>
            </a:r>
            <a:endParaRPr sz="2700">
              <a:solidFill>
                <a:srgbClr val="FF0000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Assista ao vídeo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88" name="Google Shape;88;p16"/>
          <p:cNvSpPr txBox="1"/>
          <p:nvPr/>
        </p:nvSpPr>
        <p:spPr>
          <a:xfrm>
            <a:off x="288300" y="1499300"/>
            <a:ext cx="8722800" cy="24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solidFill>
                  <a:srgbClr val="44546A"/>
                </a:solidFill>
              </a:rPr>
              <a:t>“28º Webinar FSP-USP - OBESIDADE E ESTIGMA</a:t>
            </a:r>
            <a:r>
              <a:rPr lang="pt-BR" sz="2500">
                <a:solidFill>
                  <a:srgbClr val="44546A"/>
                </a:solidFill>
              </a:rPr>
              <a:t>”. </a:t>
            </a:r>
            <a:endParaRPr sz="25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solidFill>
                  <a:srgbClr val="44546A"/>
                </a:solidFill>
              </a:rPr>
              <a:t>Disponível em: </a:t>
            </a:r>
            <a:br>
              <a:rPr lang="pt-BR" sz="2200">
                <a:solidFill>
                  <a:srgbClr val="44546A"/>
                </a:solidFill>
              </a:rPr>
            </a:br>
            <a:r>
              <a:rPr lang="pt-BR" sz="2200" u="sng">
                <a:solidFill>
                  <a:schemeClr val="hlink"/>
                </a:solidFill>
                <a:hlinkClick r:id="rId3"/>
              </a:rPr>
              <a:t>https://youtu.be/Y40so4cFz9g?t=14</a:t>
            </a:r>
            <a:br>
              <a:rPr lang="pt-BR" sz="2200">
                <a:solidFill>
                  <a:srgbClr val="44546A"/>
                </a:solidFill>
              </a:rPr>
            </a:br>
            <a:endParaRPr sz="2200">
              <a:solidFill>
                <a:srgbClr val="44546A"/>
              </a:solidFill>
            </a:endParaRPr>
          </a:p>
          <a:p>
            <a:pPr indent="0" lvl="0" marL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solidFill>
                  <a:srgbClr val="44546A"/>
                </a:solidFill>
              </a:rPr>
              <a:t>Duração: 33 minutos (assistir do início até o minuto 33)</a:t>
            </a:r>
            <a:endParaRPr sz="2200">
              <a:solidFill>
                <a:srgbClr val="44546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Observe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94" name="Google Shape;94;p17"/>
          <p:cNvSpPr txBox="1"/>
          <p:nvPr/>
        </p:nvSpPr>
        <p:spPr>
          <a:xfrm>
            <a:off x="210600" y="1033925"/>
            <a:ext cx="8722800" cy="28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2"/>
                </a:solidFill>
              </a:rPr>
              <a:t>Durante a semana, observe os hábitos alimentares dos usuários em seu território:</a:t>
            </a:r>
            <a:br>
              <a:rPr lang="pt-BR" sz="2200">
                <a:solidFill>
                  <a:schemeClr val="dk2"/>
                </a:solidFill>
              </a:rPr>
            </a:br>
            <a:endParaRPr sz="2200">
              <a:solidFill>
                <a:schemeClr val="dk2"/>
              </a:solidFill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</a:pPr>
            <a:r>
              <a:rPr lang="pt-BR" sz="2200">
                <a:solidFill>
                  <a:schemeClr val="dk2"/>
                </a:solidFill>
              </a:rPr>
              <a:t>Quais refeições normalmente são feitas (café da manhã, almoço, jantar, lanches intermediários)? </a:t>
            </a:r>
            <a:endParaRPr sz="2200">
              <a:solidFill>
                <a:schemeClr val="dk2"/>
              </a:solidFill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</a:pPr>
            <a:r>
              <a:rPr lang="pt-BR" sz="2200">
                <a:solidFill>
                  <a:schemeClr val="dk2"/>
                </a:solidFill>
              </a:rPr>
              <a:t>Quais alimentos são consumidos em cada uma delas?</a:t>
            </a:r>
            <a:endParaRPr sz="2200">
              <a:solidFill>
                <a:schemeClr val="dk2"/>
              </a:solidFill>
            </a:endParaRPr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2"/>
              </a:buClr>
              <a:buSzPts val="2200"/>
              <a:buFont typeface="Arial"/>
              <a:buChar char="●"/>
            </a:pPr>
            <a:r>
              <a:rPr lang="pt-BR" sz="2200">
                <a:solidFill>
                  <a:schemeClr val="dk2"/>
                </a:solidFill>
              </a:rPr>
              <a:t>Há relatos de comer entre as refeições (“beliscar”)?</a:t>
            </a:r>
            <a:endParaRPr sz="3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8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1053875" y="1822463"/>
            <a:ext cx="3326100" cy="12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Para Saber Mais</a:t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Resultado de imagem para pesquisar vetor" id="105" name="Google Shape;105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485521" y="1039130"/>
            <a:ext cx="4371975" cy="3278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72025" y="1287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Materiais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11" name="Google Shape;111;p19"/>
          <p:cNvSpPr txBox="1"/>
          <p:nvPr/>
        </p:nvSpPr>
        <p:spPr>
          <a:xfrm>
            <a:off x="72025" y="807300"/>
            <a:ext cx="8722800" cy="35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2"/>
                </a:solidFill>
              </a:rPr>
              <a:t>Sumário Executivo “A Sindemia Global da Obesidade, Desnutrição e Mudanças Climáticas”, produzido pela Comissão de Obesidade The Lancet, disponibilizado em português pelo Alimentando Políticas. </a:t>
            </a:r>
            <a:endParaRPr sz="1600">
              <a:solidFill>
                <a:schemeClr val="dk2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2"/>
                </a:solidFill>
              </a:rPr>
              <a:t>Disponível em: https://alimentandopoliticas.org.br/sindemiaglobal/</a:t>
            </a:r>
            <a:endParaRPr sz="1600">
              <a:solidFill>
                <a:schemeClr val="dk2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2"/>
                </a:solidFill>
              </a:rPr>
              <a:t>Site do Grupo de Estudos e Pesquisas Epidemiológicas em Atividade Física e Saúde (GEPAF), da Escola de Artes, Ciências e Humanidades (EACH USP). </a:t>
            </a:r>
            <a:endParaRPr sz="1600">
              <a:solidFill>
                <a:schemeClr val="dk2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2"/>
                </a:solidFill>
              </a:rPr>
              <a:t>Disponível em: http://www.each.usp.br/gepaf/</a:t>
            </a:r>
            <a:endParaRPr sz="1600">
              <a:solidFill>
                <a:schemeClr val="dk2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2"/>
                </a:solidFill>
              </a:rPr>
              <a:t>Site do Núcleo de Pesquisas Epidemiológicas em Nutrição e Saúde (NUPENS), da Faculdade de Saúde Pública (FSP USP). </a:t>
            </a:r>
            <a:endParaRPr sz="1600">
              <a:solidFill>
                <a:schemeClr val="dk2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2"/>
                </a:solidFill>
              </a:rPr>
              <a:t>Disponível em: http://www.fsp.usp.br/nupens/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18" name="Google Shape;118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19" name="Google Shape;119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20" name="Google Shape;120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21" name="Google Shape;121;p2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23" name="Google Shape;123;p2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24" name="Google Shape;124;p2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0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Agradecimentos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