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2f64898f5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72f64898f5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objetivo da atividade de dispersão é dar continuidade ao trabalho proposto, preparar para o próximo módulo e manter o vínculo do participante com a oficina. Após esse módulo, o trabalho proposto é: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e5c3ad312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e5c3ad312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e5c3ad3124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e5c3ad3124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e5c3ad3124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e5c3ad3124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e5c3ad312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e5c3ad312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Esses materiais são destinados àqueles que querem se aprofundar no assunto, explore livremente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e5c3ad3124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e5c3ad3124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b8752125b2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b8752125b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7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200" y="4625700"/>
            <a:ext cx="1014525" cy="4298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/>
          <p:nvPr/>
        </p:nvSpPr>
        <p:spPr>
          <a:xfrm>
            <a:off x="2400775" y="4694200"/>
            <a:ext cx="6261000" cy="2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FFFFFF"/>
                </a:solidFill>
              </a:rPr>
              <a:t>Promoção da Saúde na Linha de Cuidado para Sobrepeso e Obesidade</a:t>
            </a:r>
            <a:endParaRPr b="1">
              <a:solidFill>
                <a:srgbClr val="FFFFFF"/>
              </a:solidFill>
            </a:endParaRPr>
          </a:p>
        </p:txBody>
      </p:sp>
      <p:pic>
        <p:nvPicPr>
          <p:cNvPr id="17" name="Google Shape;17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b="1" sz="150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2" name="Google Shape;5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4.png"/><Relationship Id="rId4" Type="http://schemas.openxmlformats.org/officeDocument/2006/relationships/image" Target="../media/image3.png"/><Relationship Id="rId5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2GSlOgoi928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prato-cheio.simplecast.com/episodes/superalimentos-DkQzG0oE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7.png"/><Relationship Id="rId7" Type="http://schemas.openxmlformats.org/officeDocument/2006/relationships/image" Target="../media/image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Relationship Id="rId4" Type="http://schemas.openxmlformats.org/officeDocument/2006/relationships/image" Target="../media/image11.png"/><Relationship Id="rId11" Type="http://schemas.openxmlformats.org/officeDocument/2006/relationships/image" Target="../media/image15.png"/><Relationship Id="rId10" Type="http://schemas.openxmlformats.org/officeDocument/2006/relationships/image" Target="../media/image12.jpg"/><Relationship Id="rId9" Type="http://schemas.openxmlformats.org/officeDocument/2006/relationships/image" Target="../media/image16.png"/><Relationship Id="rId5" Type="http://schemas.openxmlformats.org/officeDocument/2006/relationships/image" Target="../media/image18.png"/><Relationship Id="rId6" Type="http://schemas.openxmlformats.org/officeDocument/2006/relationships/image" Target="../media/image17.png"/><Relationship Id="rId7" Type="http://schemas.openxmlformats.org/officeDocument/2006/relationships/image" Target="../media/image13.png"/><Relationship Id="rId8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100" y="3698751"/>
            <a:ext cx="5003049" cy="69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87825" y="3808350"/>
            <a:ext cx="899238" cy="58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80325" y="3808350"/>
            <a:ext cx="842350" cy="65035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 txBox="1"/>
          <p:nvPr/>
        </p:nvSpPr>
        <p:spPr>
          <a:xfrm>
            <a:off x="1111500" y="941625"/>
            <a:ext cx="6921000" cy="25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44546A"/>
                </a:solidFill>
              </a:rPr>
              <a:t>Oficina de Promoção da Alimentação Adequada e Saudável e da Atividade Física e Práticas Corporais</a:t>
            </a:r>
            <a:endParaRPr b="1" sz="3400">
              <a:solidFill>
                <a:srgbClr val="44546A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4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b="1" sz="1500">
              <a:solidFill>
                <a:srgbClr val="FFFFFF"/>
              </a:solidFill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1111500" y="2121000"/>
            <a:ext cx="6921000" cy="9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44546A"/>
                </a:solidFill>
              </a:rPr>
              <a:t>Atividades de Dispersão</a:t>
            </a:r>
            <a:endParaRPr b="1" sz="3400">
              <a:solidFill>
                <a:srgbClr val="44546A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Assistir o vídeo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82" name="Google Shape;82;p15"/>
          <p:cNvSpPr txBox="1"/>
          <p:nvPr/>
        </p:nvSpPr>
        <p:spPr>
          <a:xfrm>
            <a:off x="403575" y="1023850"/>
            <a:ext cx="8141100" cy="38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“Alimentação Saudável: Muito além dos nutrientes” |Maria Laura Louzada - USP Talks #33” produzido por USP Talks. </a:t>
            </a:r>
            <a:endParaRPr sz="28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8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Disponível em: </a:t>
            </a:r>
            <a:r>
              <a:rPr lang="pt-BR" sz="2800" u="sng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https://www.youtube.com/watch?v=2GSlOgoi928</a:t>
            </a:r>
            <a:r>
              <a:rPr lang="pt-BR" sz="28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28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  - Duração: 18 minutos</a:t>
            </a:r>
            <a:endParaRPr sz="28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Ouça o podcast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88" name="Google Shape;88;p16"/>
          <p:cNvSpPr txBox="1"/>
          <p:nvPr/>
        </p:nvSpPr>
        <p:spPr>
          <a:xfrm>
            <a:off x="268250" y="1298100"/>
            <a:ext cx="8722800" cy="25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44546A"/>
                </a:solidFill>
              </a:rPr>
              <a:t>“Superalimentos” produzido pelo canal Prato Cheio. </a:t>
            </a:r>
            <a:endParaRPr sz="2400">
              <a:solidFill>
                <a:srgbClr val="44546A"/>
              </a:solidFill>
            </a:endParaRPr>
          </a:p>
          <a:p>
            <a:pPr indent="0" lvl="0" marL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44546A"/>
              </a:solidFill>
            </a:endParaRPr>
          </a:p>
          <a:p>
            <a:pPr indent="0" lvl="0" marL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44546A"/>
                </a:solidFill>
              </a:rPr>
              <a:t>Disponível nas principais plataformas de </a:t>
            </a:r>
            <a:r>
              <a:rPr i="1" lang="pt-BR" sz="2400">
                <a:solidFill>
                  <a:srgbClr val="44546A"/>
                </a:solidFill>
              </a:rPr>
              <a:t>streaming</a:t>
            </a:r>
            <a:r>
              <a:rPr lang="pt-BR" sz="2400">
                <a:solidFill>
                  <a:srgbClr val="44546A"/>
                </a:solidFill>
              </a:rPr>
              <a:t> ou no site: </a:t>
            </a:r>
            <a:endParaRPr sz="2400">
              <a:solidFill>
                <a:srgbClr val="44546A"/>
              </a:solidFill>
            </a:endParaRPr>
          </a:p>
          <a:p>
            <a:pPr indent="0" lvl="0" marL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u="sng">
                <a:solidFill>
                  <a:schemeClr val="hlink"/>
                </a:solidFill>
                <a:hlinkClick r:id="rId3"/>
              </a:rPr>
              <a:t>https://prato-cheio.simplecast.com/episodes/superalimentos-DkQzG0oE</a:t>
            </a:r>
            <a:endParaRPr sz="2400">
              <a:solidFill>
                <a:srgbClr val="44546A"/>
              </a:solidFill>
            </a:endParaRPr>
          </a:p>
          <a:p>
            <a:pPr indent="0" lvl="0" marL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400">
                <a:solidFill>
                  <a:srgbClr val="44546A"/>
                </a:solidFill>
              </a:rPr>
              <a:t>Duração: 19 minutos</a:t>
            </a:r>
            <a:endParaRPr sz="2400">
              <a:solidFill>
                <a:srgbClr val="44546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Observe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94" name="Google Shape;94;p17"/>
          <p:cNvSpPr txBox="1"/>
          <p:nvPr/>
        </p:nvSpPr>
        <p:spPr>
          <a:xfrm>
            <a:off x="0" y="1445100"/>
            <a:ext cx="8722800" cy="22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44546A"/>
                </a:solidFill>
              </a:rPr>
              <a:t>Durante a semana, observe sua forma de comer em casa e no trabalho, e também de sua família. A alimentação é feita em companhia ou sozinho? A refeição é preparada em casa, ou a alimentação é feita em restaurantes – quais tipos de restaurante? </a:t>
            </a:r>
            <a:endParaRPr sz="2400">
              <a:solidFill>
                <a:srgbClr val="44546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8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b="1" sz="1500">
              <a:solidFill>
                <a:srgbClr val="FFFFFF"/>
              </a:solidFill>
            </a:endParaRPr>
          </a:p>
        </p:txBody>
      </p:sp>
      <p:sp>
        <p:nvSpPr>
          <p:cNvPr id="104" name="Google Shape;104;p18"/>
          <p:cNvSpPr txBox="1"/>
          <p:nvPr/>
        </p:nvSpPr>
        <p:spPr>
          <a:xfrm>
            <a:off x="1053875" y="1822463"/>
            <a:ext cx="3326100" cy="128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44546A"/>
                </a:solidFill>
              </a:rPr>
              <a:t>Para Saber Mais</a:t>
            </a:r>
            <a:endParaRPr b="1" sz="36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Resultado de imagem para pesquisar vetor" id="105" name="Google Shape;105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485521" y="1039130"/>
            <a:ext cx="4371975" cy="32789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/>
          <p:nvPr/>
        </p:nvSpPr>
        <p:spPr>
          <a:xfrm>
            <a:off x="72025" y="128700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Materiais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111" name="Google Shape;111;p19"/>
          <p:cNvSpPr txBox="1"/>
          <p:nvPr/>
        </p:nvSpPr>
        <p:spPr>
          <a:xfrm>
            <a:off x="403575" y="1066625"/>
            <a:ext cx="7967400" cy="29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44546A"/>
                </a:solidFill>
              </a:rPr>
              <a:t>Aplicativo para smartphones “Desrotulando”. Disponível em: https://desrotulando.com/</a:t>
            </a:r>
            <a:endParaRPr sz="2000">
              <a:solidFill>
                <a:srgbClr val="44546A"/>
              </a:solidFill>
            </a:endParaRPr>
          </a:p>
          <a:p>
            <a:pPr indent="0" lvl="0" marL="11430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4546A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44546A"/>
                </a:solidFill>
              </a:rPr>
              <a:t>Site “O Joio e o Trigo”. Disponível em: https://ojoioeotrigo.com.br/</a:t>
            </a:r>
            <a:endParaRPr sz="2000">
              <a:solidFill>
                <a:srgbClr val="44546A"/>
              </a:solidFill>
            </a:endParaRPr>
          </a:p>
          <a:p>
            <a:pPr indent="0" lvl="0" marL="11430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4546A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44546A"/>
                </a:solidFill>
              </a:rPr>
              <a:t>Podcast “Ouvi direito?”, Série “A gente não quer só comida”, do Instituto de Defesa do Consumidor (IDEC). Disponível em: https://idec.org.br/podcast</a:t>
            </a:r>
            <a:endParaRPr sz="2000">
              <a:solidFill>
                <a:srgbClr val="44546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82157" y="1638885"/>
            <a:ext cx="1275818" cy="837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19674" y="1714747"/>
            <a:ext cx="1084302" cy="8185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US Logo – Sistema Único de Saúde Logo - PNG e Vetor - Download de Logo" id="118" name="Google Shape;118;p2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0680" y="3186480"/>
            <a:ext cx="1305362" cy="6746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adêmico – Rede Acqua" id="119" name="Google Shape;119;p2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180161" y="3274702"/>
            <a:ext cx="1660725" cy="49821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inistério da Saúde vai integrar o armazenamento e a distribuição de  medicamentos no SUS" id="120" name="Google Shape;120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017402" y="2971995"/>
            <a:ext cx="2094559" cy="117760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ós-Graduação na Faculdade de Saúde Pública da USP | AGÊNCIA FAPESP" id="121" name="Google Shape;121;p2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411504" y="1649112"/>
            <a:ext cx="989394" cy="921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12420" y="1649112"/>
            <a:ext cx="1661880" cy="93480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epaf -" id="123" name="Google Shape;123;p2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740175" y="1780322"/>
            <a:ext cx="2002705" cy="69625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nsórcio Intermunicipal Grande ABC" id="124" name="Google Shape;124;p20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6310695" y="3160215"/>
            <a:ext cx="2094559" cy="651457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0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Agradecimentos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