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e5b401cee4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e5b401cee4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 objetivo da atividade de dispersão é dar continuidade ao trabalho proposto, preparar para o próximo módulo e manter o vínculo do participante com a oficina. Após esse módulo, o trabalho proposto é (olhar os próximos slides):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e5b401cee4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e5b401cee4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e7f1014e50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" name="Google Shape;95;ge7f1014e50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e7f1014e5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e7f1014e5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Esses materiais são destinados àqueles que querem se aprofundar no assunto, explore livremente os materiais sugeridos.</a:t>
            </a: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e7f1014e5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e7f1014e5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e7f1014e50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e7f1014e50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e7f1014e50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e7f1014e50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eb360de93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Google Shape;127;geb360de93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5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200" y="4625700"/>
            <a:ext cx="1014525" cy="42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Google Shape;16;p2"/>
          <p:cNvSpPr txBox="1"/>
          <p:nvPr/>
        </p:nvSpPr>
        <p:spPr>
          <a:xfrm>
            <a:off x="2400775" y="4694200"/>
            <a:ext cx="6261000" cy="29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>
                <a:solidFill>
                  <a:srgbClr val="FFFFFF"/>
                </a:solidFill>
              </a:rPr>
              <a:t>Promoção da Saúde na Linha de Cuidado para Sobrepeso e Obesidade</a:t>
            </a:r>
            <a:endParaRPr b="1">
              <a:solidFill>
                <a:srgbClr val="FFFFFF"/>
              </a:solidFill>
            </a:endParaRPr>
          </a:p>
        </p:txBody>
      </p:sp>
      <p:pic>
        <p:nvPicPr>
          <p:cNvPr id="17" name="Google Shape;17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2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22" name="Google Shape;22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2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24" name="Google Shape;24;p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9" name="Google Shape;2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0" name="Google Shape;30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32;p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3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38" name="Google Shape;38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  <p:pic>
        <p:nvPicPr>
          <p:cNvPr id="39" name="Google Shape;39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52400" y="4537677"/>
            <a:ext cx="8839201" cy="605825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/>
          <p:nvPr/>
        </p:nvSpPr>
        <p:spPr>
          <a:xfrm>
            <a:off x="306600" y="4640488"/>
            <a:ext cx="85308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t-BR" sz="1500">
                <a:solidFill>
                  <a:srgbClr val="FFFFFF"/>
                </a:solidFill>
              </a:rPr>
              <a:t>Promoção da Alimentação Adequada e Saudável e da Atividade Física e Práticas Corporais</a:t>
            </a:r>
            <a:endParaRPr b="1" sz="1500">
              <a:solidFill>
                <a:srgbClr val="FFFFFF"/>
              </a:solidFill>
            </a:endParaRPr>
          </a:p>
        </p:txBody>
      </p:sp>
      <p:pic>
        <p:nvPicPr>
          <p:cNvPr id="41" name="Google Shape;41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3425" y="97325"/>
            <a:ext cx="673950" cy="65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47950" y="105650"/>
            <a:ext cx="627750" cy="63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413100" y="119800"/>
            <a:ext cx="723525" cy="656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8" name="Google Shape;48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4" name="Google Shape;5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62" name="Google Shape;62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63" name="Google Shape;63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64" name="Google Shape;64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www.panelinha.com.br/blog/alimentacaosaudavel/principios-alimentacao-saudavel" TargetMode="External"/><Relationship Id="rId4" Type="http://schemas.openxmlformats.org/officeDocument/2006/relationships/hyperlink" Target="https://www.youtube.com/watch?v=KrGbM-jnxAA&amp;feature=youtu.be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9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15.png"/><Relationship Id="rId11" Type="http://schemas.openxmlformats.org/officeDocument/2006/relationships/image" Target="../media/image18.png"/><Relationship Id="rId10" Type="http://schemas.openxmlformats.org/officeDocument/2006/relationships/image" Target="../media/image14.jpg"/><Relationship Id="rId9" Type="http://schemas.openxmlformats.org/officeDocument/2006/relationships/image" Target="../media/image10.png"/><Relationship Id="rId5" Type="http://schemas.openxmlformats.org/officeDocument/2006/relationships/image" Target="../media/image20.png"/><Relationship Id="rId6" Type="http://schemas.openxmlformats.org/officeDocument/2006/relationships/image" Target="../media/image19.png"/><Relationship Id="rId7" Type="http://schemas.openxmlformats.org/officeDocument/2006/relationships/image" Target="../media/image17.png"/><Relationship Id="rId8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4100" y="3698751"/>
            <a:ext cx="5003049" cy="699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87825" y="3808350"/>
            <a:ext cx="899238" cy="589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80325" y="3808350"/>
            <a:ext cx="842350" cy="650350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3"/>
          <p:cNvSpPr txBox="1"/>
          <p:nvPr/>
        </p:nvSpPr>
        <p:spPr>
          <a:xfrm>
            <a:off x="1111500" y="941625"/>
            <a:ext cx="69210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3400">
                <a:solidFill>
                  <a:srgbClr val="44546A"/>
                </a:solidFill>
              </a:rPr>
              <a:t>Oficina de Promoção da Alimentação Adequada e Saudável e da Atividade Física e Práticas Corporais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4"/>
          <p:cNvSpPr txBox="1"/>
          <p:nvPr/>
        </p:nvSpPr>
        <p:spPr>
          <a:xfrm>
            <a:off x="1026275" y="1897850"/>
            <a:ext cx="73122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4000">
                <a:solidFill>
                  <a:srgbClr val="44546A"/>
                </a:solidFill>
              </a:rPr>
              <a:t>Atividade de Dispersão</a:t>
            </a:r>
            <a:endParaRPr b="1" sz="4000">
              <a:solidFill>
                <a:srgbClr val="44546A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Atividade de dispersão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15"/>
          <p:cNvSpPr/>
          <p:nvPr/>
        </p:nvSpPr>
        <p:spPr>
          <a:xfrm>
            <a:off x="508651" y="949950"/>
            <a:ext cx="8126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pt-BR" sz="2100">
                <a:solidFill>
                  <a:schemeClr val="dk1"/>
                </a:solidFill>
              </a:rPr>
              <a:t>Ler a página de blog “Princípios da alimentação saudável”, por Panelinha. </a:t>
            </a:r>
            <a:r>
              <a:rPr lang="pt-BR" sz="2100"/>
              <a:t>Disponível em: </a:t>
            </a:r>
            <a:r>
              <a:rPr lang="pt-BR" sz="2100" u="sng">
                <a:solidFill>
                  <a:schemeClr val="hlink"/>
                </a:solidFill>
                <a:hlinkClick r:id="rId3"/>
              </a:rPr>
              <a:t>https://www.panelinha.com.br/blog/alimentacaosaudavel/principios-alimentacao-saudavel</a:t>
            </a:r>
            <a:r>
              <a:rPr lang="pt-BR" sz="2100"/>
              <a:t>.</a:t>
            </a:r>
            <a:endParaRPr sz="2100"/>
          </a:p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pt-BR" sz="2100">
                <a:solidFill>
                  <a:schemeClr val="dk1"/>
                </a:solidFill>
              </a:rPr>
              <a:t>Assistir ao vídeo “Sedentarismo: não exercitar-se é um passo para adquirir doenças como obesidade e diabetes”, produzido pelo Ministério da Saúde. Disponível em: </a:t>
            </a:r>
            <a:r>
              <a:rPr lang="pt-BR" sz="2100" u="sng">
                <a:solidFill>
                  <a:schemeClr val="hlink"/>
                </a:solidFill>
                <a:hlinkClick r:id="rId4"/>
              </a:rPr>
              <a:t>https://www.youtube.com/watch?v=KrGbM-jnxAA&amp;feature=youtu.be</a:t>
            </a:r>
            <a:r>
              <a:rPr lang="pt-BR" sz="2100">
                <a:solidFill>
                  <a:schemeClr val="dk1"/>
                </a:solidFill>
              </a:rPr>
              <a:t> (Duração: 3 minutos)</a:t>
            </a:r>
            <a:endParaRPr sz="2100"/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6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Atividade de dispersão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508651" y="949950"/>
            <a:ext cx="8126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pt-BR" sz="2100">
                <a:solidFill>
                  <a:schemeClr val="dk1"/>
                </a:solidFill>
              </a:rPr>
              <a:t>Refletir sobre: Quais as barreiras que impedem uma vida fisicamente ativa? Observar em seu território quais os maiores obstáculos relatados pelos usuários e percebidos por você.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7"/>
          <p:cNvSpPr txBox="1"/>
          <p:nvPr/>
        </p:nvSpPr>
        <p:spPr>
          <a:xfrm>
            <a:off x="1026275" y="1897850"/>
            <a:ext cx="7312200" cy="256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4000">
                <a:solidFill>
                  <a:srgbClr val="44546A"/>
                </a:solidFill>
              </a:rPr>
              <a:t>Para saber mais</a:t>
            </a:r>
            <a:endParaRPr b="1" sz="4000">
              <a:solidFill>
                <a:srgbClr val="44546A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4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Site “Panelinha”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18"/>
          <p:cNvSpPr/>
          <p:nvPr/>
        </p:nvSpPr>
        <p:spPr>
          <a:xfrm>
            <a:off x="508651" y="949950"/>
            <a:ext cx="81267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pt-BR" sz="2100">
                <a:solidFill>
                  <a:schemeClr val="dk1"/>
                </a:solidFill>
              </a:rPr>
              <a:t>Site “Panelinha” de receitas e dicas culinárias. Disponível em: https://www.panelinha.com.br/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10" name="Google Shape;110;p18"/>
          <p:cNvPicPr preferRelativeResize="0"/>
          <p:nvPr/>
        </p:nvPicPr>
        <p:blipFill rotWithShape="1">
          <a:blip r:embed="rId3">
            <a:alphaModFix/>
          </a:blip>
          <a:srcRect b="5304" l="2405" r="3996" t="9145"/>
          <a:stretch/>
        </p:blipFill>
        <p:spPr>
          <a:xfrm>
            <a:off x="2527626" y="1868125"/>
            <a:ext cx="4718400" cy="2424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9"/>
          <p:cNvSpPr txBox="1"/>
          <p:nvPr/>
        </p:nvSpPr>
        <p:spPr>
          <a:xfrm>
            <a:off x="242825" y="213027"/>
            <a:ext cx="7337100" cy="9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Livro</a:t>
            </a:r>
            <a:r>
              <a:rPr b="1" lang="pt-BR" sz="2900">
                <a:solidFill>
                  <a:srgbClr val="595959"/>
                </a:solidFill>
              </a:rPr>
              <a:t> “Na Cozinha com as frutas, verduras e legumes”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19"/>
          <p:cNvSpPr/>
          <p:nvPr/>
        </p:nvSpPr>
        <p:spPr>
          <a:xfrm>
            <a:off x="508650" y="1236950"/>
            <a:ext cx="56505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Char char="●"/>
            </a:pPr>
            <a:r>
              <a:rPr lang="pt-BR" sz="2100">
                <a:solidFill>
                  <a:schemeClr val="dk1"/>
                </a:solidFill>
              </a:rPr>
              <a:t>Livro “Na cozinha com as frutas, legumes e verduras”, publicado pelo Ministério da Saúde. Disponível em: https://aps.saude.gov.br/biblioteca/visualizar/MTI2MA==</a:t>
            </a:r>
            <a:endParaRPr sz="21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/>
          </a:p>
        </p:txBody>
      </p:sp>
      <p:pic>
        <p:nvPicPr>
          <p:cNvPr id="117" name="Google Shape;117;p19"/>
          <p:cNvPicPr preferRelativeResize="0"/>
          <p:nvPr/>
        </p:nvPicPr>
        <p:blipFill rotWithShape="1">
          <a:blip r:embed="rId3">
            <a:alphaModFix/>
          </a:blip>
          <a:srcRect b="1364" l="31461" r="32725" t="7026"/>
          <a:stretch/>
        </p:blipFill>
        <p:spPr>
          <a:xfrm>
            <a:off x="6479075" y="1110500"/>
            <a:ext cx="2130252" cy="2902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0"/>
          <p:cNvSpPr txBox="1"/>
          <p:nvPr/>
        </p:nvSpPr>
        <p:spPr>
          <a:xfrm>
            <a:off x="242825" y="213027"/>
            <a:ext cx="7337100" cy="515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pt-BR" sz="2900">
                <a:solidFill>
                  <a:srgbClr val="595959"/>
                </a:solidFill>
              </a:rPr>
              <a:t>Livro “Marco de EAN”</a:t>
            </a:r>
            <a:endParaRPr b="0" i="0" sz="2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20"/>
          <p:cNvSpPr/>
          <p:nvPr/>
        </p:nvSpPr>
        <p:spPr>
          <a:xfrm>
            <a:off x="508650" y="949950"/>
            <a:ext cx="5749800" cy="3243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49250" lvl="0" marL="45720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pt-BR" sz="1900">
                <a:solidFill>
                  <a:schemeClr val="dk1"/>
                </a:solidFill>
              </a:rPr>
              <a:t>Livro “Marco de referência de Educação Alimentar e Nutricional (EAN)  para as políticas públicas”, publicado pelo Ministério do Desenvolvimento Social e Combate à Fome. Disponível em: http://www.mds.gov.br/webarquivos/arquivo/seguranca_alimentar/caisan/Publicacao/Educacao_Alimentar_Nutricional/1_marcoEAN.pdf</a:t>
            </a:r>
            <a:endParaRPr sz="1900">
              <a:solidFill>
                <a:schemeClr val="dk1"/>
              </a:solidFill>
            </a:endParaRPr>
          </a:p>
          <a:p>
            <a:pPr indent="0" lvl="0" marL="0" rtl="0" algn="just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t/>
            </a:r>
            <a:endParaRPr sz="1900">
              <a:solidFill>
                <a:schemeClr val="dk1"/>
              </a:solidFill>
            </a:endParaRPr>
          </a:p>
          <a:p>
            <a:pPr indent="0" lvl="0" marL="0" marR="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900"/>
          </a:p>
        </p:txBody>
      </p:sp>
      <p:pic>
        <p:nvPicPr>
          <p:cNvPr id="124" name="Google Shape;12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48800" y="1003650"/>
            <a:ext cx="2071575" cy="2976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82157" y="1638885"/>
            <a:ext cx="1275818" cy="8376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19674" y="1714747"/>
            <a:ext cx="1084302" cy="81856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US Logo – Sistema Único de Saúde Logo - PNG e Vetor - Download de Logo" id="131" name="Google Shape;131;p2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0680" y="3186480"/>
            <a:ext cx="1305362" cy="67466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cadêmico – Rede Acqua" id="132" name="Google Shape;132;p2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180161" y="3274702"/>
            <a:ext cx="1660725" cy="49821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Ministério da Saúde vai integrar o armazenamento e a distribuição de  medicamentos no SUS" id="133" name="Google Shape;133;p2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2017402" y="2971995"/>
            <a:ext cx="2094559" cy="117760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Pós-Graduação na Faculdade de Saúde Pública da USP | AGÊNCIA FAPESP" id="134" name="Google Shape;134;p21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2411504" y="1649112"/>
            <a:ext cx="989394" cy="9219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1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2420" y="1649112"/>
            <a:ext cx="1661880" cy="93480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epaf -" id="136" name="Google Shape;136;p21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740175" y="1780322"/>
            <a:ext cx="2002705" cy="69625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onsórcio Intermunicipal Grande ABC" id="137" name="Google Shape;137;p21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310695" y="3160215"/>
            <a:ext cx="2094559" cy="651457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1"/>
          <p:cNvSpPr txBox="1"/>
          <p:nvPr/>
        </p:nvSpPr>
        <p:spPr>
          <a:xfrm>
            <a:off x="0" y="97325"/>
            <a:ext cx="6921000" cy="67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t-BR" sz="2900">
                <a:solidFill>
                  <a:srgbClr val="44546A"/>
                </a:solidFill>
              </a:rPr>
              <a:t>Agradecimentos</a:t>
            </a:r>
            <a:endParaRPr b="1" sz="2400">
              <a:solidFill>
                <a:srgbClr val="44546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200">
              <a:solidFill>
                <a:srgbClr val="44546A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