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eb4334cdbe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eb4334cdbe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b82b15c562_6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Esse episódio vai ajudar a consolidar os pontos aprendidos nesta oficina e pode ser um bom suporte para relembrar esses conceitos na rotina de trabalho.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Canal Saúde que se Comunica (disponível nas principais plataformas de streaming), apresenta também episódios de cobertura jornalística sobre o desenvolvimento do projeto Apoio e Análise para a Implementação das Ações na Atenção Básica da Linha de Cuidado para Sobrepeso e Obesidade nos Municípios do Grande ABC Paulista, que deu origem a este material.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4" name="Google Shape;94;gb82b15c562_6_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eb4334ce3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eb4334ce3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image" Target="../media/image3.png"/><Relationship Id="rId6" Type="http://schemas.openxmlformats.org/officeDocument/2006/relationships/image" Target="../media/image5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png"/><Relationship Id="rId4" Type="http://schemas.openxmlformats.org/officeDocument/2006/relationships/image" Target="../media/image5.png"/><Relationship Id="rId5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5" Type="http://schemas.openxmlformats.org/officeDocument/2006/relationships/image" Target="../media/image5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13" name="Google Shape;13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52400" y="4537677"/>
            <a:ext cx="8839201" cy="605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52400" y="4537677"/>
            <a:ext cx="8839201" cy="605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5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0200" y="4625700"/>
            <a:ext cx="1014525" cy="4298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2"/>
          <p:cNvSpPr txBox="1"/>
          <p:nvPr/>
        </p:nvSpPr>
        <p:spPr>
          <a:xfrm>
            <a:off x="2400775" y="4694200"/>
            <a:ext cx="6261000" cy="2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solidFill>
                  <a:srgbClr val="FFFFFF"/>
                </a:solidFill>
              </a:rPr>
              <a:t>Promoção da Saúde na Linha de Cuidado para Sobrepeso e Obesidade</a:t>
            </a:r>
            <a:endParaRPr b="1">
              <a:solidFill>
                <a:srgbClr val="FFFFFF"/>
              </a:solidFill>
            </a:endParaRPr>
          </a:p>
        </p:txBody>
      </p:sp>
      <p:pic>
        <p:nvPicPr>
          <p:cNvPr id="17" name="Google Shape;17;p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43425" y="97325"/>
            <a:ext cx="673950" cy="656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8;p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947950" y="105650"/>
            <a:ext cx="627750" cy="639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oogle Shape;19;p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413100" y="119800"/>
            <a:ext cx="723525" cy="656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Google Shape;20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52400" y="4537677"/>
            <a:ext cx="8839201" cy="605825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2"/>
          <p:cNvSpPr txBox="1"/>
          <p:nvPr/>
        </p:nvSpPr>
        <p:spPr>
          <a:xfrm>
            <a:off x="306600" y="4640488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>
                <a:solidFill>
                  <a:srgbClr val="FFFFFF"/>
                </a:solidFill>
              </a:rPr>
              <a:t>Promoção da Alimentação Adequada e Saudável e da Atividade Física e Práticas Corporais</a:t>
            </a:r>
            <a:endParaRPr b="1" sz="1500">
              <a:solidFill>
                <a:srgbClr val="FFFFFF"/>
              </a:solidFill>
            </a:endParaRPr>
          </a:p>
        </p:txBody>
      </p:sp>
      <p:pic>
        <p:nvPicPr>
          <p:cNvPr id="22" name="Google Shape;22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52400" y="4537677"/>
            <a:ext cx="8839201" cy="605825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2"/>
          <p:cNvSpPr txBox="1"/>
          <p:nvPr/>
        </p:nvSpPr>
        <p:spPr>
          <a:xfrm>
            <a:off x="306600" y="4640488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>
                <a:solidFill>
                  <a:srgbClr val="FFFFFF"/>
                </a:solidFill>
              </a:rPr>
              <a:t>Promoção da Alimentação Adequada e Saudável e da Atividade Física e Práticas Corporais</a:t>
            </a:r>
            <a:endParaRPr b="1" sz="1500">
              <a:solidFill>
                <a:srgbClr val="FFFFFF"/>
              </a:solidFill>
            </a:endParaRPr>
          </a:p>
        </p:txBody>
      </p:sp>
      <p:pic>
        <p:nvPicPr>
          <p:cNvPr id="24" name="Google Shape;24;p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43425" y="97325"/>
            <a:ext cx="673950" cy="656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p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947950" y="105650"/>
            <a:ext cx="627750" cy="639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Google Shape;26;p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413100" y="119800"/>
            <a:ext cx="723525" cy="656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9" name="Google Shape;2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30" name="Google Shape;30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443425" y="97325"/>
            <a:ext cx="673950" cy="656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Google Shape;31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47950" y="105650"/>
            <a:ext cx="627750" cy="639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Google Shape;32;p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13100" y="119800"/>
            <a:ext cx="723525" cy="656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Google Shape;33;p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2400" y="4537677"/>
            <a:ext cx="8839201" cy="605825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p3"/>
          <p:cNvSpPr txBox="1"/>
          <p:nvPr/>
        </p:nvSpPr>
        <p:spPr>
          <a:xfrm>
            <a:off x="306600" y="4640488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>
                <a:solidFill>
                  <a:srgbClr val="FFFFFF"/>
                </a:solidFill>
              </a:rPr>
              <a:t>Promoção da Alimentação Adequada e Saudável e da Atividade Física e Práticas Corporais</a:t>
            </a:r>
            <a:endParaRPr b="1" sz="150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8" name="Google Shape;38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39" name="Google Shape;39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52400" y="4537677"/>
            <a:ext cx="8839201" cy="605825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Google Shape;40;p4"/>
          <p:cNvSpPr txBox="1"/>
          <p:nvPr/>
        </p:nvSpPr>
        <p:spPr>
          <a:xfrm>
            <a:off x="306600" y="4640488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>
                <a:solidFill>
                  <a:srgbClr val="FFFFFF"/>
                </a:solidFill>
              </a:rPr>
              <a:t>Promoção da Alimentação Adequada e Saudável e da Atividade Física e Práticas Corporais</a:t>
            </a:r>
            <a:endParaRPr b="1" sz="1500">
              <a:solidFill>
                <a:srgbClr val="FFFFFF"/>
              </a:solidFill>
            </a:endParaRPr>
          </a:p>
        </p:txBody>
      </p:sp>
      <p:pic>
        <p:nvPicPr>
          <p:cNvPr id="41" name="Google Shape;41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43425" y="97325"/>
            <a:ext cx="673950" cy="656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42;p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47950" y="105650"/>
            <a:ext cx="627750" cy="639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43;p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13100" y="119800"/>
            <a:ext cx="723525" cy="656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6" name="Google Shape;4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7" name="Google Shape;4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8" name="Google Shape;48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1" name="Google Shape;5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4" name="Google Shape;5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55" name="Google Shape;55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2" name="Google Shape;62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3" name="Google Shape;63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9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png"/><Relationship Id="rId4" Type="http://schemas.openxmlformats.org/officeDocument/2006/relationships/image" Target="../media/image12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3.png"/><Relationship Id="rId4" Type="http://schemas.openxmlformats.org/officeDocument/2006/relationships/image" Target="../media/image16.png"/><Relationship Id="rId11" Type="http://schemas.openxmlformats.org/officeDocument/2006/relationships/image" Target="../media/image18.png"/><Relationship Id="rId10" Type="http://schemas.openxmlformats.org/officeDocument/2006/relationships/image" Target="../media/image19.jpg"/><Relationship Id="rId9" Type="http://schemas.openxmlformats.org/officeDocument/2006/relationships/image" Target="../media/image20.png"/><Relationship Id="rId5" Type="http://schemas.openxmlformats.org/officeDocument/2006/relationships/image" Target="../media/image15.png"/><Relationship Id="rId6" Type="http://schemas.openxmlformats.org/officeDocument/2006/relationships/image" Target="../media/image21.png"/><Relationship Id="rId7" Type="http://schemas.openxmlformats.org/officeDocument/2006/relationships/image" Target="../media/image14.png"/><Relationship Id="rId8" Type="http://schemas.openxmlformats.org/officeDocument/2006/relationships/image" Target="../media/image17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4100" y="3698751"/>
            <a:ext cx="5003049" cy="699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87825" y="3808350"/>
            <a:ext cx="899238" cy="589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580325" y="3808350"/>
            <a:ext cx="842350" cy="650350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13"/>
          <p:cNvSpPr txBox="1"/>
          <p:nvPr/>
        </p:nvSpPr>
        <p:spPr>
          <a:xfrm>
            <a:off x="1111500" y="941625"/>
            <a:ext cx="6921000" cy="256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3400">
                <a:solidFill>
                  <a:srgbClr val="44546A"/>
                </a:solidFill>
              </a:rPr>
              <a:t>Oficina de Promoção da Alimentação Adequada e Saudável e da Atividade Física e Práticas Corporais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4537677"/>
            <a:ext cx="8839201" cy="605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43425" y="97325"/>
            <a:ext cx="673950" cy="656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947950" y="105650"/>
            <a:ext cx="627750" cy="639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413100" y="119800"/>
            <a:ext cx="723525" cy="656025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4"/>
          <p:cNvSpPr txBox="1"/>
          <p:nvPr/>
        </p:nvSpPr>
        <p:spPr>
          <a:xfrm>
            <a:off x="306600" y="4640488"/>
            <a:ext cx="85308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>
                <a:solidFill>
                  <a:srgbClr val="FFFFFF"/>
                </a:solidFill>
              </a:rPr>
              <a:t>Promoção da Alimentação Adequada e Saudável e da Atividade Física e Práticas Corporais</a:t>
            </a:r>
            <a:endParaRPr b="1" sz="1500">
              <a:solidFill>
                <a:srgbClr val="FFFFFF"/>
              </a:solidFill>
            </a:endParaRPr>
          </a:p>
        </p:txBody>
      </p:sp>
      <p:sp>
        <p:nvSpPr>
          <p:cNvPr id="91" name="Google Shape;91;p14"/>
          <p:cNvSpPr txBox="1"/>
          <p:nvPr/>
        </p:nvSpPr>
        <p:spPr>
          <a:xfrm>
            <a:off x="1111500" y="2121000"/>
            <a:ext cx="6921000" cy="90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3400">
                <a:solidFill>
                  <a:srgbClr val="44546A"/>
                </a:solidFill>
              </a:rPr>
              <a:t>Atividade de Dispersão</a:t>
            </a:r>
            <a:endParaRPr b="1" sz="3400">
              <a:solidFill>
                <a:srgbClr val="44546A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44546A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/>
          <p:nvPr/>
        </p:nvSpPr>
        <p:spPr>
          <a:xfrm>
            <a:off x="0" y="281"/>
            <a:ext cx="6762300" cy="9375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lang="pt-BR" sz="3600">
                <a:solidFill>
                  <a:srgbClr val="4F6685"/>
                </a:solidFill>
              </a:rPr>
              <a:t>Ouça o podcast</a:t>
            </a:r>
            <a:endParaRPr b="1" i="0" sz="3600" u="none" cap="none" strike="noStrike">
              <a:solidFill>
                <a:srgbClr val="4F668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5"/>
          <p:cNvSpPr txBox="1"/>
          <p:nvPr/>
        </p:nvSpPr>
        <p:spPr>
          <a:xfrm>
            <a:off x="265050" y="1037050"/>
            <a:ext cx="8613900" cy="135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pt-BR" sz="1800"/>
              <a:t>Para finalizar o trabalho da oficina, sugerimos que ouçam o episódio do podcast Canal “Saúde que se Comunica”, com o tema “</a:t>
            </a:r>
            <a:r>
              <a:rPr i="1" lang="pt-BR" sz="1800">
                <a:solidFill>
                  <a:schemeClr val="accent5"/>
                </a:solidFill>
              </a:rPr>
              <a:t>Profissionais da Atenção Primária à Saúde e o enfrentamento do sobrepeso e da obesidade</a:t>
            </a:r>
            <a:r>
              <a:rPr lang="pt-BR" sz="1800"/>
              <a:t>”. Esse episódio vai ajudar a consolidar os pontos aprendidos nesta oficina e pode ser um bom suporte para relembrar esses conceitos na rotina de trabalho.</a:t>
            </a:r>
            <a:endParaRPr sz="1800"/>
          </a:p>
          <a:p>
            <a:pPr indent="0" lvl="0" marL="0" marR="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/>
              <a:t> </a:t>
            </a:r>
            <a:endParaRPr sz="1800"/>
          </a:p>
          <a:p>
            <a:pPr indent="0" lvl="0" marL="0" marR="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/>
              <a:t>Disponível em:</a:t>
            </a:r>
            <a:endParaRPr sz="1800"/>
          </a:p>
          <a:p>
            <a:pPr indent="0" lvl="0" marL="0" marR="0" rtl="0" algn="just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/>
              <a:t>https://www.listennotes.com/podcasts/sa%C3%BAde-que-se/lcso-ep04-profissionais-da-jDMdbps1n7o/ </a:t>
            </a:r>
            <a:endParaRPr sz="1700"/>
          </a:p>
          <a:p>
            <a:pPr indent="0" lvl="0" marL="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Google Shape;102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82157" y="1638885"/>
            <a:ext cx="1275818" cy="8376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719674" y="1714747"/>
            <a:ext cx="1084302" cy="81856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US Logo – Sistema Único de Saúde Logo - PNG e Vetor - Download de Logo" id="104" name="Google Shape;104;p1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90680" y="3186480"/>
            <a:ext cx="1305362" cy="67466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cadêmico – Rede Acqua" id="105" name="Google Shape;105;p16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180161" y="3274702"/>
            <a:ext cx="1660725" cy="49821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Ministério da Saúde vai integrar o armazenamento e a distribuição de  medicamentos no SUS" id="106" name="Google Shape;106;p1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017402" y="2971995"/>
            <a:ext cx="2094559" cy="117760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ós-Graduação na Faculdade de Saúde Pública da USP | AGÊNCIA FAPESP" id="107" name="Google Shape;107;p16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2411504" y="1649112"/>
            <a:ext cx="989394" cy="9219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6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412420" y="1649112"/>
            <a:ext cx="1661880" cy="93480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Gepaf -" id="109" name="Google Shape;109;p16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3740175" y="1780322"/>
            <a:ext cx="2002705" cy="69625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onsórcio Intermunicipal Grande ABC" id="110" name="Google Shape;110;p16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6310695" y="3160215"/>
            <a:ext cx="2094559" cy="651457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16"/>
          <p:cNvSpPr txBox="1"/>
          <p:nvPr/>
        </p:nvSpPr>
        <p:spPr>
          <a:xfrm>
            <a:off x="0" y="97325"/>
            <a:ext cx="6921000" cy="67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2900">
                <a:solidFill>
                  <a:srgbClr val="44546A"/>
                </a:solidFill>
              </a:rPr>
              <a:t>Agradecimentos</a:t>
            </a:r>
            <a:endParaRPr b="1" sz="2400">
              <a:solidFill>
                <a:srgbClr val="44546A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200">
              <a:solidFill>
                <a:srgbClr val="44546A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