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Corbel"/>
      <p:regular r:id="rId22"/>
      <p:bold r:id="rId23"/>
      <p:italic r:id="rId24"/>
      <p:boldItalic r:id="rId25"/>
    </p:embeddedFont>
    <p:embeddedFont>
      <p:font typeface="EB Garamond"/>
      <p:regular r:id="rId26"/>
      <p:bold r:id="rId27"/>
      <p:italic r:id="rId28"/>
      <p:boldItalic r:id="rId29"/>
    </p:embeddedFont>
    <p:embeddedFont>
      <p:font typeface="Libre Franklin Medium"/>
      <p:regular r:id="rId30"/>
      <p:bold r:id="rId31"/>
      <p:italic r:id="rId32"/>
      <p:boldItalic r:id="rId33"/>
    </p:embeddedFont>
    <p:embeddedFont>
      <p:font typeface="Libre Franklin Thin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8" roundtripDataSignature="AMtx7mj0nVMXScHWTqhqIqe43Ny5ZX3g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orbel-regular.fntdata"/><Relationship Id="rId21" Type="http://schemas.openxmlformats.org/officeDocument/2006/relationships/slide" Target="slides/slide16.xml"/><Relationship Id="rId24" Type="http://schemas.openxmlformats.org/officeDocument/2006/relationships/font" Target="fonts/Corbel-italic.fntdata"/><Relationship Id="rId23" Type="http://schemas.openxmlformats.org/officeDocument/2006/relationships/font" Target="fonts/Corbel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-regular.fntdata"/><Relationship Id="rId25" Type="http://schemas.openxmlformats.org/officeDocument/2006/relationships/font" Target="fonts/Corbel-boldItalic.fntdata"/><Relationship Id="rId28" Type="http://schemas.openxmlformats.org/officeDocument/2006/relationships/font" Target="fonts/EBGaramond-italic.fntdata"/><Relationship Id="rId27" Type="http://schemas.openxmlformats.org/officeDocument/2006/relationships/font" Target="fonts/EBGaramo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BGaramon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FranklinMedium-bold.fntdata"/><Relationship Id="rId30" Type="http://schemas.openxmlformats.org/officeDocument/2006/relationships/font" Target="fonts/LibreFranklinMedium-regular.fntdata"/><Relationship Id="rId11" Type="http://schemas.openxmlformats.org/officeDocument/2006/relationships/slide" Target="slides/slide6.xml"/><Relationship Id="rId33" Type="http://schemas.openxmlformats.org/officeDocument/2006/relationships/font" Target="fonts/LibreFranklin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LibreFranklinMedium-italic.fntdata"/><Relationship Id="rId13" Type="http://schemas.openxmlformats.org/officeDocument/2006/relationships/slide" Target="slides/slide8.xml"/><Relationship Id="rId35" Type="http://schemas.openxmlformats.org/officeDocument/2006/relationships/font" Target="fonts/LibreFranklinThin-bold.fntdata"/><Relationship Id="rId12" Type="http://schemas.openxmlformats.org/officeDocument/2006/relationships/slide" Target="slides/slide7.xml"/><Relationship Id="rId34" Type="http://schemas.openxmlformats.org/officeDocument/2006/relationships/font" Target="fonts/LibreFranklinThin-regular.fntdata"/><Relationship Id="rId15" Type="http://schemas.openxmlformats.org/officeDocument/2006/relationships/slide" Target="slides/slide10.xml"/><Relationship Id="rId37" Type="http://schemas.openxmlformats.org/officeDocument/2006/relationships/font" Target="fonts/LibreFranklinThin-boldItalic.fntdata"/><Relationship Id="rId14" Type="http://schemas.openxmlformats.org/officeDocument/2006/relationships/slide" Target="slides/slide9.xml"/><Relationship Id="rId36" Type="http://schemas.openxmlformats.org/officeDocument/2006/relationships/font" Target="fonts/LibreFranklinThin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strike="noStrike">
                <a:latin typeface="EB Garamond"/>
                <a:ea typeface="EB Garamond"/>
                <a:cs typeface="EB Garamond"/>
                <a:sym typeface="EB Garamond"/>
              </a:rPr>
              <a:t>“Esse modelo estrutura-se pela estratificação de cinco níveis de intervenções de saúde sobre seus determinantes e suas populações a partir da qual se definem ações e práticas da equipe de saúde mais adequadas a cada grupo-estrato.”(Brasil, 2013).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 explicação sobre cada nível do MACC encontra-se na página 13 do documento “Diretrizes para o cuidado das pessoas com doenças crônicas nas redes de atenção à saúde e nas linhas de cuidado prioritária” (2013).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Estratificação de risco segundo IMC preconizada nas diretrizes para a organização da prevenção e do tratamento do sobrepeso e da obesidade na RAS (BRASIL, 2015).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Bibliografia utilizada na elaboração dos slides</a:t>
            </a:r>
            <a:endParaRPr/>
          </a:p>
        </p:txBody>
      </p:sp>
      <p:sp>
        <p:nvSpPr>
          <p:cNvPr id="365" name="Google Shape;36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Conceito de obesidade, definido pela OMS em 2000, presente no documento do Ministério da Saúde “Estratégias para o cuidado da pessoa com doença crônica : obesidade” (2014).</a:t>
            </a:r>
            <a:endParaRPr/>
          </a:p>
        </p:txBody>
      </p:sp>
      <p:sp>
        <p:nvSpPr>
          <p:cNvPr id="103" name="Google Shape;10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rbel"/>
              <a:buNone/>
            </a:pPr>
            <a:r>
              <a:rPr lang="pt-BR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BRASIL. Ministério da Saúde. Secretaria de Atenção à Saúde. Departamento de Atenção Básica. Caderno de Atenção Básica 12 - obesidade. Brasília, 2006.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Classificação do estado nutricional adulto, segundo IMC. Destaque para as classificações de sobrepeso e obesidade que basearão a estratificação de risco.</a:t>
            </a:r>
            <a:endParaRPr/>
          </a:p>
        </p:txBody>
      </p:sp>
      <p:sp>
        <p:nvSpPr>
          <p:cNvPr id="155" name="Google Shape;15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Global BMI Mortality Collaboration. Body-mass index and all-cause mortality: individual-participant-data meta-analysis of 239 prospective studies in four continents. The Lancet. 2016; 388: 776–86</a:t>
            </a:r>
            <a:endParaRPr/>
          </a:p>
        </p:txBody>
      </p:sp>
      <p:sp>
        <p:nvSpPr>
          <p:cNvPr id="175" name="Google Shape;17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sz="1200"/>
              <a:t>Fonte: GBD 2017 Diet Collaborators. Health effects of dietary risks in 195 countries, 1990–2017: a systematic analysis for the Global Burden of Disease Study 2017.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“A obesidade e seus determinantes são fatores de risco para três das quatro principais causas de doenças crônicas não transmissíveis (DCNTs) em todo o mundo, incluindo doenças cardiovasculares, diabetes tipo 2 e certos tipos de câncer.” (Lancet, 2019).</a:t>
            </a:r>
            <a:endParaRPr/>
          </a:p>
        </p:txBody>
      </p:sp>
      <p:sp>
        <p:nvSpPr>
          <p:cNvPr id="194" name="Google Shape;19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“A partir do quadro epidemiológico apresentado, neste momento, serão priorizados na organização da rede os seguintes eixos temáticos, dentro dos quais serão desenvolvidas as linhas de cuidado para as doenças/fatores de risco mais prevalentes” (Brasil, 2013)</a:t>
            </a:r>
            <a:endParaRPr/>
          </a:p>
        </p:txBody>
      </p:sp>
      <p:sp>
        <p:nvSpPr>
          <p:cNvPr id="228" name="Google Shape;22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13.png"/><Relationship Id="rId6" Type="http://schemas.openxmlformats.org/officeDocument/2006/relationships/image" Target="../media/image1.jpg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8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46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38.png"/><Relationship Id="rId8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14.png"/><Relationship Id="rId5" Type="http://schemas.openxmlformats.org/officeDocument/2006/relationships/image" Target="../media/image43.png"/><Relationship Id="rId6" Type="http://schemas.openxmlformats.org/officeDocument/2006/relationships/image" Target="../media/image51.png"/><Relationship Id="rId7" Type="http://schemas.openxmlformats.org/officeDocument/2006/relationships/image" Target="../media/image39.png"/><Relationship Id="rId8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43.png"/><Relationship Id="rId5" Type="http://schemas.openxmlformats.org/officeDocument/2006/relationships/image" Target="../media/image50.png"/><Relationship Id="rId6" Type="http://schemas.openxmlformats.org/officeDocument/2006/relationships/image" Target="../media/image58.png"/><Relationship Id="rId7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49.png"/><Relationship Id="rId9" Type="http://schemas.openxmlformats.org/officeDocument/2006/relationships/image" Target="../media/image2.png"/><Relationship Id="rId5" Type="http://schemas.openxmlformats.org/officeDocument/2006/relationships/image" Target="../media/image54.png"/><Relationship Id="rId6" Type="http://schemas.openxmlformats.org/officeDocument/2006/relationships/image" Target="../media/image43.png"/><Relationship Id="rId7" Type="http://schemas.openxmlformats.org/officeDocument/2006/relationships/image" Target="../media/image50.png"/><Relationship Id="rId8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jpg"/><Relationship Id="rId4" Type="http://schemas.openxmlformats.org/officeDocument/2006/relationships/image" Target="../media/image60.png"/><Relationship Id="rId10" Type="http://schemas.openxmlformats.org/officeDocument/2006/relationships/image" Target="../media/image59.png"/><Relationship Id="rId9" Type="http://schemas.openxmlformats.org/officeDocument/2006/relationships/image" Target="../media/image56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2.png"/><Relationship Id="rId8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43.png"/><Relationship Id="rId5" Type="http://schemas.openxmlformats.org/officeDocument/2006/relationships/image" Target="../media/image50.png"/><Relationship Id="rId6" Type="http://schemas.openxmlformats.org/officeDocument/2006/relationships/image" Target="../media/image58.png"/><Relationship Id="rId7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5" Type="http://schemas.openxmlformats.org/officeDocument/2006/relationships/image" Target="../media/image14.png"/><Relationship Id="rId6" Type="http://schemas.openxmlformats.org/officeDocument/2006/relationships/image" Target="../media/image7.jpg"/><Relationship Id="rId7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9.jpg"/><Relationship Id="rId6" Type="http://schemas.openxmlformats.org/officeDocument/2006/relationships/image" Target="../media/image3.jpg"/><Relationship Id="rId7" Type="http://schemas.openxmlformats.org/officeDocument/2006/relationships/image" Target="../media/image12.jp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16.jpg"/><Relationship Id="rId5" Type="http://schemas.openxmlformats.org/officeDocument/2006/relationships/image" Target="../media/image14.png"/><Relationship Id="rId6" Type="http://schemas.openxmlformats.org/officeDocument/2006/relationships/image" Target="../media/image18.jpg"/><Relationship Id="rId7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7.jpg"/><Relationship Id="rId10" Type="http://schemas.openxmlformats.org/officeDocument/2006/relationships/image" Target="../media/image25.png"/><Relationship Id="rId9" Type="http://schemas.openxmlformats.org/officeDocument/2006/relationships/image" Target="../media/image24.png"/><Relationship Id="rId5" Type="http://schemas.openxmlformats.org/officeDocument/2006/relationships/image" Target="../media/image28.jpg"/><Relationship Id="rId6" Type="http://schemas.openxmlformats.org/officeDocument/2006/relationships/image" Target="../media/image14.png"/><Relationship Id="rId7" Type="http://schemas.openxmlformats.org/officeDocument/2006/relationships/image" Target="../media/image21.jp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14.png"/><Relationship Id="rId6" Type="http://schemas.openxmlformats.org/officeDocument/2006/relationships/image" Target="../media/image31.jpg"/><Relationship Id="rId7" Type="http://schemas.openxmlformats.org/officeDocument/2006/relationships/image" Target="../media/image2.png"/><Relationship Id="rId8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9" Type="http://schemas.openxmlformats.org/officeDocument/2006/relationships/image" Target="../media/image2.png"/><Relationship Id="rId5" Type="http://schemas.openxmlformats.org/officeDocument/2006/relationships/image" Target="../media/image36.png"/><Relationship Id="rId6" Type="http://schemas.openxmlformats.org/officeDocument/2006/relationships/image" Target="../media/image29.png"/><Relationship Id="rId7" Type="http://schemas.openxmlformats.org/officeDocument/2006/relationships/image" Target="../media/image34.png"/><Relationship Id="rId8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openxmlformats.org/officeDocument/2006/relationships/image" Target="../media/image2.png"/><Relationship Id="rId5" Type="http://schemas.openxmlformats.org/officeDocument/2006/relationships/image" Target="../media/image36.png"/><Relationship Id="rId6" Type="http://schemas.openxmlformats.org/officeDocument/2006/relationships/image" Target="../media/image27.png"/><Relationship Id="rId7" Type="http://schemas.openxmlformats.org/officeDocument/2006/relationships/image" Target="../media/image37.png"/><Relationship Id="rId8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88" name="Google Shape;88;p1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89" name="Google Shape;89;p1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92" name="Google Shape;92;p1"/>
          <p:cNvPicPr preferRelativeResize="0"/>
          <p:nvPr/>
        </p:nvPicPr>
        <p:blipFill rotWithShape="1">
          <a:blip r:embed="rId5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93" name="Google Shape;93;p1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1106424" y="1256706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5400"/>
              <a:buFont typeface="Corbel"/>
              <a:buNone/>
            </a:pPr>
            <a:r>
              <a:rPr b="0" i="0" lang="pt-BR" sz="5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 LINHA DE CUIDADO PARA SOBREPESO E OBESIDADE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1705356" y="4307945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Corbe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Universidade de São Paulo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6B727"/>
              </a:buClr>
              <a:buSzPts val="1600"/>
              <a:buFont typeface="Corbe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Faculdade de Saúde Pública</a:t>
            </a:r>
            <a:endParaRPr/>
          </a:p>
        </p:txBody>
      </p:sp>
      <p:cxnSp>
        <p:nvCxnSpPr>
          <p:cNvPr id="97" name="Google Shape;97;p1"/>
          <p:cNvCxnSpPr/>
          <p:nvPr/>
        </p:nvCxnSpPr>
        <p:spPr>
          <a:xfrm>
            <a:off x="803852" y="4146536"/>
            <a:ext cx="10481703" cy="37332"/>
          </a:xfrm>
          <a:prstGeom prst="straightConnector1">
            <a:avLst/>
          </a:prstGeom>
          <a:noFill/>
          <a:ln cap="flat" cmpd="sng" w="9525">
            <a:solidFill>
              <a:srgbClr val="C6BE2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" name="Google Shape;98;p1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0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252" name="Google Shape;252;p10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180" y="1056931"/>
            <a:ext cx="11523408" cy="466601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0"/>
          <p:cNvSpPr txBox="1"/>
          <p:nvPr/>
        </p:nvSpPr>
        <p:spPr>
          <a:xfrm>
            <a:off x="329507" y="188650"/>
            <a:ext cx="6477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Modelo de Atenção às Condições Crônicas (MACC).</a:t>
            </a:r>
            <a:endParaRPr/>
          </a:p>
        </p:txBody>
      </p:sp>
      <p:sp>
        <p:nvSpPr>
          <p:cNvPr id="255" name="Google Shape;255;p10"/>
          <p:cNvSpPr txBox="1"/>
          <p:nvPr/>
        </p:nvSpPr>
        <p:spPr>
          <a:xfrm>
            <a:off x="10350309" y="5872190"/>
            <a:ext cx="150739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Mendes, 2011; Brasil, 2013.</a:t>
            </a: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10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descr="Resultado de imagem para &quot;atividade física&quot; icon" id="258" name="Google Shape;258;p10"/>
            <p:cNvPicPr preferRelativeResize="0"/>
            <p:nvPr/>
          </p:nvPicPr>
          <p:blipFill rotWithShape="1">
            <a:blip r:embed="rId5">
              <a:alphaModFix/>
            </a:blip>
            <a:srcRect b="51893" l="27474" r="52424" t="25656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59" name="Google Shape;259;p10"/>
            <p:cNvPicPr preferRelativeResize="0"/>
            <p:nvPr/>
          </p:nvPicPr>
          <p:blipFill rotWithShape="1">
            <a:blip r:embed="rId6">
              <a:alphaModFix/>
            </a:blip>
            <a:srcRect b="79471" l="52810" r="28614" t="2077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60" name="Google Shape;260;p10"/>
            <p:cNvPicPr preferRelativeResize="0"/>
            <p:nvPr/>
          </p:nvPicPr>
          <p:blipFill rotWithShape="1">
            <a:blip r:embed="rId7">
              <a:alphaModFix/>
            </a:blip>
            <a:srcRect b="53476" l="2217" r="79207" t="28888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1" name="Google Shape;261;p10"/>
          <p:cNvPicPr preferRelativeResize="0"/>
          <p:nvPr/>
        </p:nvPicPr>
        <p:blipFill rotWithShape="1">
          <a:blip r:embed="rId8">
            <a:alphaModFix/>
          </a:blip>
          <a:srcRect b="60293" l="43382" r="43803" t="1490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0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0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271" name="Google Shape;271;p11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1"/>
          <p:cNvSpPr txBox="1"/>
          <p:nvPr/>
        </p:nvSpPr>
        <p:spPr>
          <a:xfrm>
            <a:off x="744764" y="298736"/>
            <a:ext cx="776547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3600"/>
              <a:buFont typeface="Corbel"/>
              <a:buNone/>
            </a:pPr>
            <a:r>
              <a:rPr i="0" lang="pt-BR" sz="36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 Linha de Cuidado para Sobrepeso e Obesidade (LCSO) </a:t>
            </a:r>
            <a:endParaRPr b="1" i="0" sz="4400" u="none" cap="none" strike="noStrike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73" name="Google Shape;2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4069" y="1635043"/>
            <a:ext cx="7443861" cy="442608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4" name="Google Shape;274;p11"/>
          <p:cNvSpPr/>
          <p:nvPr/>
        </p:nvSpPr>
        <p:spPr>
          <a:xfrm>
            <a:off x="5807242" y="3493168"/>
            <a:ext cx="3785937" cy="709863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11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descr="Resultado de imagem para &quot;atividade física&quot; icon" id="277" name="Google Shape;277;p11"/>
            <p:cNvPicPr preferRelativeResize="0"/>
            <p:nvPr/>
          </p:nvPicPr>
          <p:blipFill rotWithShape="1">
            <a:blip r:embed="rId5">
              <a:alphaModFix/>
            </a:blip>
            <a:srcRect b="51893" l="27474" r="52424" t="25656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78" name="Google Shape;278;p11"/>
            <p:cNvPicPr preferRelativeResize="0"/>
            <p:nvPr/>
          </p:nvPicPr>
          <p:blipFill rotWithShape="1">
            <a:blip r:embed="rId6">
              <a:alphaModFix/>
            </a:blip>
            <a:srcRect b="79471" l="52810" r="28614" t="2077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79" name="Google Shape;279;p11"/>
            <p:cNvPicPr preferRelativeResize="0"/>
            <p:nvPr/>
          </p:nvPicPr>
          <p:blipFill rotWithShape="1">
            <a:blip r:embed="rId7">
              <a:alphaModFix/>
            </a:blip>
            <a:srcRect b="53476" l="2217" r="79207" t="28888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0" name="Google Shape;280;p11"/>
          <p:cNvPicPr preferRelativeResize="0"/>
          <p:nvPr/>
        </p:nvPicPr>
        <p:blipFill rotWithShape="1">
          <a:blip r:embed="rId8">
            <a:alphaModFix/>
          </a:blip>
          <a:srcRect b="60293" l="43382" r="43803" t="1490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1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708"/>
            <a:ext cx="1076323" cy="78166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2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2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291" name="Google Shape;291;p12"/>
          <p:cNvPicPr preferRelativeResize="0"/>
          <p:nvPr/>
        </p:nvPicPr>
        <p:blipFill rotWithShape="1">
          <a:blip r:embed="rId4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"/>
          <p:cNvSpPr txBox="1"/>
          <p:nvPr/>
        </p:nvSpPr>
        <p:spPr>
          <a:xfrm>
            <a:off x="744764" y="298736"/>
            <a:ext cx="776547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3600"/>
              <a:buFont typeface="Corbel"/>
              <a:buNone/>
            </a:pPr>
            <a:r>
              <a:rPr i="0" lang="pt-BR" sz="36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 Linha de Cuidado para Sobrepeso e Obesidade (LCSO) </a:t>
            </a:r>
            <a:endParaRPr b="1" i="0" sz="4400" u="none" cap="none" strike="noStrike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3" name="Google Shape;293;p12"/>
          <p:cNvSpPr txBox="1"/>
          <p:nvPr/>
        </p:nvSpPr>
        <p:spPr>
          <a:xfrm>
            <a:off x="923143" y="1853567"/>
            <a:ext cx="9970101" cy="461665"/>
          </a:xfrm>
          <a:prstGeom prst="rect">
            <a:avLst/>
          </a:prstGeom>
          <a:solidFill>
            <a:srgbClr val="FBFF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Portaria 424, de 19 de março de 2013: </a:t>
            </a:r>
            <a:r>
              <a:rPr b="1"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Atribuições da Atenção Primária à Saúde</a:t>
            </a:r>
            <a:endParaRPr b="1"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4" name="Google Shape;294;p12"/>
          <p:cNvSpPr txBox="1"/>
          <p:nvPr/>
        </p:nvSpPr>
        <p:spPr>
          <a:xfrm>
            <a:off x="1074821" y="2421370"/>
            <a:ext cx="9818423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a) realizar a </a:t>
            </a:r>
            <a:r>
              <a:rPr b="1" lang="pt-BR" sz="18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vigilância alimentar e nutricional</a:t>
            </a:r>
            <a:r>
              <a:rPr b="1"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da população adstrita com vistas à estratificação de risco para o cuidado do sobrepeso e da obesidade;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b) realizar ações de promoção da saúde e prevenção do sobrepeso e da obesidade de forma intersetorial e com participação popular, respeitando hábitos e cultura locais, com ênfase nas ações de promoção da alimentação adequada e saudável e da atividade física;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c) apoiar o autocuidado para manutenção e recuperação do peso saudável;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d) prestar assistência terapêutica multiprofissional aos indivíduos adultos com sobrepeso e obesidade que apresentem IMC entre 25 e 40 kg/m², de acordo com as estratificações de risco e as diretrizes clínicas estabelecidas;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5" name="Google Shape;295;p12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12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descr="Resultado de imagem para &quot;atividade física&quot; icon" id="297" name="Google Shape;297;p12"/>
            <p:cNvPicPr preferRelativeResize="0"/>
            <p:nvPr/>
          </p:nvPicPr>
          <p:blipFill rotWithShape="1">
            <a:blip r:embed="rId5">
              <a:alphaModFix/>
            </a:blip>
            <a:srcRect b="51893" l="27474" r="52424" t="25656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98" name="Google Shape;298;p12"/>
            <p:cNvPicPr preferRelativeResize="0"/>
            <p:nvPr/>
          </p:nvPicPr>
          <p:blipFill rotWithShape="1">
            <a:blip r:embed="rId6">
              <a:alphaModFix/>
            </a:blip>
            <a:srcRect b="79471" l="52810" r="28614" t="2077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99" name="Google Shape;299;p12"/>
            <p:cNvPicPr preferRelativeResize="0"/>
            <p:nvPr/>
          </p:nvPicPr>
          <p:blipFill rotWithShape="1">
            <a:blip r:embed="rId7">
              <a:alphaModFix/>
            </a:blip>
            <a:srcRect b="53476" l="2217" r="79207" t="28888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0" name="Google Shape;300;p12"/>
          <p:cNvPicPr preferRelativeResize="0"/>
          <p:nvPr/>
        </p:nvPicPr>
        <p:blipFill rotWithShape="1">
          <a:blip r:embed="rId8">
            <a:alphaModFix/>
          </a:blip>
          <a:srcRect b="60293" l="43382" r="43803" t="1490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2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2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3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310" name="Google Shape;310;p13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3"/>
          <p:cNvSpPr txBox="1"/>
          <p:nvPr/>
        </p:nvSpPr>
        <p:spPr>
          <a:xfrm>
            <a:off x="744764" y="298736"/>
            <a:ext cx="776547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3600"/>
              <a:buFont typeface="Corbel"/>
              <a:buNone/>
            </a:pPr>
            <a:r>
              <a:rPr i="0" lang="pt-BR" sz="36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A Linha de Cuidado para Sobrepeso e Obesidade (LCSO) </a:t>
            </a:r>
            <a:endParaRPr b="1" i="0" sz="4400" u="none" cap="none" strike="noStrike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923143" y="2580710"/>
            <a:ext cx="1012520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e) coordenar o cuidado dos indivíduos adultos que, esgotadas as possibilidades terapêuticas na Atenção Básica, necessitarem de outros pontos de atenção, quando apresentarem IMC = 30 kg/m² com comorbidades ou IMC = 40 kg/m²;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f) prestar assistência terapêutica multiprofissional aos usuários que realizaram procedimento cirúrgico para tratamento da obesidade após o período de acompanhamento pós-operatório realizado na Atenção Especializada Ambulatorial e/ou Hospitalar; e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g) garantir o acolhimento adequado das pessoas com sobrepeso e obesidade em todos os equipamentos da atenção básica, incluindo os Pólos de Academia da Saúde;</a:t>
            </a:r>
            <a:endParaRPr/>
          </a:p>
        </p:txBody>
      </p:sp>
      <p:sp>
        <p:nvSpPr>
          <p:cNvPr id="313" name="Google Shape;313;p13"/>
          <p:cNvSpPr txBox="1"/>
          <p:nvPr/>
        </p:nvSpPr>
        <p:spPr>
          <a:xfrm>
            <a:off x="923143" y="1853567"/>
            <a:ext cx="9970101" cy="430887"/>
          </a:xfrm>
          <a:prstGeom prst="rect">
            <a:avLst/>
          </a:prstGeom>
          <a:solidFill>
            <a:srgbClr val="FBFF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Portaria 424, de 19 de março de 2013: </a:t>
            </a:r>
            <a:r>
              <a:rPr b="1" lang="pt-BR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Atribuições da Atenção Primária à Saúde</a:t>
            </a:r>
            <a:endParaRPr/>
          </a:p>
        </p:txBody>
      </p:sp>
      <p:sp>
        <p:nvSpPr>
          <p:cNvPr id="314" name="Google Shape;314;p13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5" name="Google Shape;315;p13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descr="Resultado de imagem para &quot;atividade física&quot; icon" id="316" name="Google Shape;316;p13"/>
            <p:cNvPicPr preferRelativeResize="0"/>
            <p:nvPr/>
          </p:nvPicPr>
          <p:blipFill rotWithShape="1">
            <a:blip r:embed="rId4">
              <a:alphaModFix/>
            </a:blip>
            <a:srcRect b="51893" l="27474" r="52424" t="25656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317" name="Google Shape;317;p13"/>
            <p:cNvPicPr preferRelativeResize="0"/>
            <p:nvPr/>
          </p:nvPicPr>
          <p:blipFill rotWithShape="1">
            <a:blip r:embed="rId5">
              <a:alphaModFix/>
            </a:blip>
            <a:srcRect b="79471" l="52810" r="28614" t="2077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318" name="Google Shape;318;p13"/>
            <p:cNvPicPr preferRelativeResize="0"/>
            <p:nvPr/>
          </p:nvPicPr>
          <p:blipFill rotWithShape="1">
            <a:blip r:embed="rId6">
              <a:alphaModFix/>
            </a:blip>
            <a:srcRect b="53476" l="2217" r="79207" t="28888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13"/>
          <p:cNvPicPr preferRelativeResize="0"/>
          <p:nvPr/>
        </p:nvPicPr>
        <p:blipFill rotWithShape="1">
          <a:blip r:embed="rId7">
            <a:alphaModFix/>
          </a:blip>
          <a:srcRect b="60293" l="43382" r="43803" t="1490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3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3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4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329" name="Google Shape;329;p14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5194" y="5856778"/>
            <a:ext cx="1444877" cy="2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4"/>
          <p:cNvSpPr txBox="1"/>
          <p:nvPr/>
        </p:nvSpPr>
        <p:spPr>
          <a:xfrm>
            <a:off x="2374224" y="44721"/>
            <a:ext cx="61732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Quadro resumo da atenção à saúde de pessoas com sobrepeso e obesidade nos pontos de atenção da RAS.</a:t>
            </a:r>
            <a:endParaRPr/>
          </a:p>
        </p:txBody>
      </p:sp>
      <p:pic>
        <p:nvPicPr>
          <p:cNvPr id="332" name="Google Shape;332;p14"/>
          <p:cNvPicPr preferRelativeResize="0"/>
          <p:nvPr/>
        </p:nvPicPr>
        <p:blipFill rotWithShape="1">
          <a:blip r:embed="rId5">
            <a:alphaModFix/>
          </a:blip>
          <a:srcRect b="4043" l="0" r="0" t="0"/>
          <a:stretch/>
        </p:blipFill>
        <p:spPr>
          <a:xfrm>
            <a:off x="2241878" y="676180"/>
            <a:ext cx="6437908" cy="540997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4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4" name="Google Shape;334;p14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descr="Resultado de imagem para &quot;atividade física&quot; icon" id="335" name="Google Shape;335;p14"/>
            <p:cNvPicPr preferRelativeResize="0"/>
            <p:nvPr/>
          </p:nvPicPr>
          <p:blipFill rotWithShape="1">
            <a:blip r:embed="rId6">
              <a:alphaModFix/>
            </a:blip>
            <a:srcRect b="51893" l="27474" r="52424" t="25656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336" name="Google Shape;336;p14"/>
            <p:cNvPicPr preferRelativeResize="0"/>
            <p:nvPr/>
          </p:nvPicPr>
          <p:blipFill rotWithShape="1">
            <a:blip r:embed="rId7">
              <a:alphaModFix/>
            </a:blip>
            <a:srcRect b="79471" l="52810" r="28614" t="2077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337" name="Google Shape;337;p14"/>
            <p:cNvPicPr preferRelativeResize="0"/>
            <p:nvPr/>
          </p:nvPicPr>
          <p:blipFill rotWithShape="1">
            <a:blip r:embed="rId8">
              <a:alphaModFix/>
            </a:blip>
            <a:srcRect b="53476" l="2217" r="79207" t="28888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8" name="Google Shape;338;p14"/>
          <p:cNvPicPr preferRelativeResize="0"/>
          <p:nvPr/>
        </p:nvPicPr>
        <p:blipFill rotWithShape="1">
          <a:blip r:embed="rId9">
            <a:alphaModFix/>
          </a:blip>
          <a:srcRect b="60293" l="43382" r="43803" t="1490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4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4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ENÇÃO: NÃO CAIAM EM GOLPES! - Saiba mais sobre o Crédito e Empréstimo  Consignado - CrediPaulista Blog" id="346" name="Google Shape;3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5356" y="34219"/>
            <a:ext cx="268605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47" name="Google Shape;347;p15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89574" y="25892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48" name="Google Shape;348;p15"/>
          <p:cNvPicPr preferRelativeResize="0"/>
          <p:nvPr/>
        </p:nvPicPr>
        <p:blipFill rotWithShape="1">
          <a:blip r:embed="rId5">
            <a:alphaModFix/>
          </a:blip>
          <a:srcRect b="79857" l="80704" r="2149" t="2079"/>
          <a:stretch/>
        </p:blipFill>
        <p:spPr>
          <a:xfrm>
            <a:off x="10562331" y="258929"/>
            <a:ext cx="661827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349" name="Google Shape;349;p15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5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5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353" name="Google Shape;353;p15"/>
          <p:cNvPicPr preferRelativeResize="0"/>
          <p:nvPr/>
        </p:nvPicPr>
        <p:blipFill rotWithShape="1">
          <a:blip r:embed="rId8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46483" y="5856181"/>
            <a:ext cx="1444877" cy="2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5"/>
          <p:cNvSpPr txBox="1"/>
          <p:nvPr/>
        </p:nvSpPr>
        <p:spPr>
          <a:xfrm>
            <a:off x="439916" y="44721"/>
            <a:ext cx="617320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D0CECE"/>
                </a:solidFill>
                <a:latin typeface="Corbel"/>
                <a:ea typeface="Corbel"/>
                <a:cs typeface="Corbel"/>
                <a:sym typeface="Corbel"/>
              </a:rPr>
              <a:t>Quadro resumo da atenção à saúde de pessoas com sobrepeso e obesidade nos pontos de atenção da RAS.</a:t>
            </a:r>
            <a:endParaRPr/>
          </a:p>
        </p:txBody>
      </p:sp>
      <p:pic>
        <p:nvPicPr>
          <p:cNvPr id="356" name="Google Shape;356;p15"/>
          <p:cNvPicPr preferRelativeResize="0"/>
          <p:nvPr/>
        </p:nvPicPr>
        <p:blipFill rotWithShape="1">
          <a:blip r:embed="rId10">
            <a:alphaModFix/>
          </a:blip>
          <a:srcRect b="4043" l="0" r="0" t="0"/>
          <a:stretch/>
        </p:blipFill>
        <p:spPr>
          <a:xfrm>
            <a:off x="307570" y="676180"/>
            <a:ext cx="6437908" cy="540997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5"/>
          <p:cNvSpPr txBox="1"/>
          <p:nvPr/>
        </p:nvSpPr>
        <p:spPr>
          <a:xfrm>
            <a:off x="7503405" y="1799624"/>
            <a:ext cx="4086310" cy="3693319"/>
          </a:xfrm>
          <a:prstGeom prst="rect">
            <a:avLst/>
          </a:prstGeom>
          <a:solidFill>
            <a:srgbClr val="B8ED6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Noto Sans Symbols"/>
              <a:buChar char="✔"/>
            </a:pPr>
            <a:r>
              <a:rPr b="1" i="0" lang="pt-BR" sz="1800">
                <a:solidFill>
                  <a:srgbClr val="202124"/>
                </a:solidFill>
                <a:latin typeface="Corbel"/>
                <a:ea typeface="Corbel"/>
                <a:cs typeface="Corbel"/>
                <a:sym typeface="Corbel"/>
              </a:rPr>
              <a:t>Tratamentos convencionais</a:t>
            </a:r>
            <a:r>
              <a:rPr b="0" i="0" lang="pt-BR" sz="1800">
                <a:solidFill>
                  <a:srgbClr val="202124"/>
                </a:solidFill>
                <a:latin typeface="Corbel"/>
                <a:ea typeface="Corbel"/>
                <a:cs typeface="Corbel"/>
                <a:sym typeface="Corbel"/>
              </a:rPr>
              <a:t> (abordagem prescritiva e ênfase no peso corporal) 🡪</a:t>
            </a:r>
            <a:r>
              <a:rPr b="1" i="0" lang="pt-BR" sz="1800">
                <a:solidFill>
                  <a:srgbClr val="202124"/>
                </a:solidFill>
                <a:latin typeface="Corbel"/>
                <a:ea typeface="Corbel"/>
                <a:cs typeface="Corbel"/>
                <a:sym typeface="Corbel"/>
              </a:rPr>
              <a:t> baixa eficácia no longo prazo, menor aderência ao tratamento e comportamentos de risco para transtornos alimentares</a:t>
            </a:r>
            <a:r>
              <a:rPr b="0" i="0" lang="pt-BR" sz="1800">
                <a:solidFill>
                  <a:srgbClr val="202124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202124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Foco da atenção nutricional: </a:t>
            </a:r>
            <a:r>
              <a:rPr b="1" lang="pt-BR" sz="18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mudança de comportamentos e hábitos alimentares</a:t>
            </a: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;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1"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Perda de peso como uma consequência </a:t>
            </a: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do processo.</a:t>
            </a:r>
            <a:endParaRPr/>
          </a:p>
        </p:txBody>
      </p:sp>
      <p:sp>
        <p:nvSpPr>
          <p:cNvPr id="358" name="Google Shape;358;p15"/>
          <p:cNvSpPr txBox="1"/>
          <p:nvPr/>
        </p:nvSpPr>
        <p:spPr>
          <a:xfrm>
            <a:off x="2724877" y="2080128"/>
            <a:ext cx="3921606" cy="646331"/>
          </a:xfrm>
          <a:prstGeom prst="rect">
            <a:avLst/>
          </a:prstGeom>
          <a:solidFill>
            <a:srgbClr val="FFD10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Apesar da classificação de risco ser baseada no IMC e nas comorbidades....</a:t>
            </a:r>
            <a:endParaRPr/>
          </a:p>
        </p:txBody>
      </p:sp>
      <p:sp>
        <p:nvSpPr>
          <p:cNvPr id="359" name="Google Shape;359;p15"/>
          <p:cNvSpPr txBox="1"/>
          <p:nvPr/>
        </p:nvSpPr>
        <p:spPr>
          <a:xfrm>
            <a:off x="2902388" y="3657353"/>
            <a:ext cx="3566584" cy="923330"/>
          </a:xfrm>
          <a:prstGeom prst="rect">
            <a:avLst/>
          </a:prstGeom>
          <a:solidFill>
            <a:srgbClr val="FFD10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...e as ações baseadas no plano de ação para voltar ao IMC normal e na prescrição dietética...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5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6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369" name="Google Shape;369;p16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6"/>
          <p:cNvSpPr/>
          <p:nvPr/>
        </p:nvSpPr>
        <p:spPr>
          <a:xfrm>
            <a:off x="1485620" y="1344815"/>
            <a:ext cx="9481445" cy="4939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Alvarenga, M; Figueiredo M; Timerman F;  Antonaccio C. Nutrição comportamental.  Barueri, SP: Manole. 2ª ed. 2018.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Brasil. Ministério da Saúde. Portaria 424, de 19 de março de 2013. Redefine as diretrizes para a organização da prevenção e do tratamento do sobrepeso e obesidade como linha de cuidado prioritária da Rede de Atenção à Saúde das Pessoas com Doenças Crônicas. Brasília, 2013.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Brasil. Ministério da Saúde. Diretrizes para o cuidado das pessoas com doenças crônicas nas redes de atenção à saúde e nas linhas de cuidado prioritária. Brasília, 2013.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Brasil. Ministério da Saúde. Secretaria de Atenção à Saúde. Departamento de Atenção Básica. Caderno de Atenção Básica 38 – Estratégias para o cuidado da pessoa com doença crônica : obesidade. Brasília, 2014.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Brasil. Ministério da Saúde. Secretaria de Atenção à Saúde. Departamento de Atenção Básica. Caderno de Atenção Básica 12 - obesidade. Brasília, 2006.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Global BMI Mortality Collaboration. Body-mass index and all-cause mortality: individual-participant-data meta-analysis of 239 prospective studies in four continents. The Lancet. 2016; 388: 776–86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Swinburn B.A. et al. The Global Syndemic of Obesity, Undernutrition, and Climate Change: The Lancet Commission report. Lancet. 2019: 393: 791-846. 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1" name="Google Shape;371;p16"/>
          <p:cNvSpPr txBox="1"/>
          <p:nvPr/>
        </p:nvSpPr>
        <p:spPr>
          <a:xfrm>
            <a:off x="965563" y="70759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b="0"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Bibliografia</a:t>
            </a:r>
            <a:endParaRPr/>
          </a:p>
        </p:txBody>
      </p:sp>
      <p:sp>
        <p:nvSpPr>
          <p:cNvPr id="372" name="Google Shape;372;p16"/>
          <p:cNvSpPr/>
          <p:nvPr/>
        </p:nvSpPr>
        <p:spPr>
          <a:xfrm>
            <a:off x="4788310" y="-886993"/>
            <a:ext cx="2615400" cy="173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16"/>
          <p:cNvGrpSpPr/>
          <p:nvPr/>
        </p:nvGrpSpPr>
        <p:grpSpPr>
          <a:xfrm>
            <a:off x="5438480" y="159370"/>
            <a:ext cx="1775290" cy="578192"/>
            <a:chOff x="5329170" y="50725"/>
            <a:chExt cx="2086612" cy="680947"/>
          </a:xfrm>
        </p:grpSpPr>
        <p:pic>
          <p:nvPicPr>
            <p:cNvPr descr="Resultado de imagem para &quot;atividade física&quot; icon" id="374" name="Google Shape;374;p16"/>
            <p:cNvPicPr preferRelativeResize="0"/>
            <p:nvPr/>
          </p:nvPicPr>
          <p:blipFill rotWithShape="1">
            <a:blip r:embed="rId4">
              <a:alphaModFix/>
            </a:blip>
            <a:srcRect b="53905" l="28167" r="53950" t="28029"/>
            <a:stretch/>
          </p:blipFill>
          <p:spPr>
            <a:xfrm>
              <a:off x="5329170" y="50725"/>
              <a:ext cx="690195" cy="669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375" name="Google Shape;375;p16"/>
            <p:cNvPicPr preferRelativeResize="0"/>
            <p:nvPr/>
          </p:nvPicPr>
          <p:blipFill rotWithShape="1">
            <a:blip r:embed="rId5">
              <a:alphaModFix/>
            </a:blip>
            <a:srcRect b="79855" l="80704" r="2148" t="2078"/>
            <a:stretch/>
          </p:blipFill>
          <p:spPr>
            <a:xfrm>
              <a:off x="6041560" y="62649"/>
              <a:ext cx="661826" cy="669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376" name="Google Shape;376;p16"/>
            <p:cNvPicPr preferRelativeResize="0"/>
            <p:nvPr/>
          </p:nvPicPr>
          <p:blipFill rotWithShape="1">
            <a:blip r:embed="rId6">
              <a:alphaModFix/>
            </a:blip>
            <a:srcRect b="53476" l="2217" r="79207" t="28888"/>
            <a:stretch/>
          </p:blipFill>
          <p:spPr>
            <a:xfrm>
              <a:off x="6698835" y="70629"/>
              <a:ext cx="716947" cy="6530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7" name="Google Shape;377;p16"/>
          <p:cNvPicPr preferRelativeResize="0"/>
          <p:nvPr/>
        </p:nvPicPr>
        <p:blipFill rotWithShape="1">
          <a:blip r:embed="rId7">
            <a:alphaModFix/>
          </a:blip>
          <a:srcRect b="60293" l="43382" r="43803" t="14903"/>
          <a:stretch/>
        </p:blipFill>
        <p:spPr>
          <a:xfrm>
            <a:off x="4905254" y="15493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6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105" name="Google Shape;105;p2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06" name="Google Shape;106;p2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109" name="Google Shape;109;p2"/>
          <p:cNvPicPr preferRelativeResize="0"/>
          <p:nvPr/>
        </p:nvPicPr>
        <p:blipFill rotWithShape="1">
          <a:blip r:embed="rId5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10" name="Google Shape;110;p2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 txBox="1"/>
          <p:nvPr/>
        </p:nvSpPr>
        <p:spPr>
          <a:xfrm>
            <a:off x="1958240" y="1416735"/>
            <a:ext cx="8361993" cy="3460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“...a </a:t>
            </a:r>
            <a:r>
              <a:rPr b="0" i="0" lang="pt-BR" sz="2800" u="none" cap="none" strike="noStrik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obesidade</a:t>
            </a: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pode ser compreendida como um agravo de caráter </a:t>
            </a: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multifatorial</a:t>
            </a: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decorrente de balanço energético positivo que favorece o acúmulo de gordura, associado a </a:t>
            </a: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riscos para a saúde devido à sua relação com complicações metabólicas</a:t>
            </a: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como aumento da pressão arterial, dos níveis de colesterol e triglicerídeos sanguíneos e resistência à insulina. Entre suas causas, </a:t>
            </a:r>
            <a:r>
              <a:rPr b="1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estão relacionados fatores biológicos, históricos, ecológicos, econômicos, sociais, culturais e políticos</a:t>
            </a:r>
            <a:r>
              <a:rPr b="0" i="0" lang="pt-BR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” </a:t>
            </a:r>
            <a:r>
              <a:rPr b="0" i="0" lang="pt-BR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(OMS, 2000; Brasil, 2013).</a:t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122" name="Google Shape;122;p3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8368" y="861846"/>
            <a:ext cx="6575597" cy="497711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7516570" y="5798368"/>
            <a:ext cx="150739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BRASIL, 2006.</a:t>
            </a:r>
            <a:endParaRPr/>
          </a:p>
        </p:txBody>
      </p:sp>
      <p:sp>
        <p:nvSpPr>
          <p:cNvPr id="125" name="Google Shape;125;p3"/>
          <p:cNvSpPr txBox="1"/>
          <p:nvPr/>
        </p:nvSpPr>
        <p:spPr>
          <a:xfrm>
            <a:off x="2448368" y="528940"/>
            <a:ext cx="657559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Determinantes do excesso de peso, em diferentes níveis.</a:t>
            </a:r>
            <a:endParaRPr/>
          </a:p>
        </p:txBody>
      </p:sp>
      <p:pic>
        <p:nvPicPr>
          <p:cNvPr descr="Resultado de imagem para &quot;atividade física&quot; icon" id="126" name="Google Shape;126;p3"/>
          <p:cNvPicPr preferRelativeResize="0"/>
          <p:nvPr/>
        </p:nvPicPr>
        <p:blipFill rotWithShape="1">
          <a:blip r:embed="rId5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27" name="Google Shape;127;p3"/>
          <p:cNvPicPr preferRelativeResize="0"/>
          <p:nvPr/>
        </p:nvPicPr>
        <p:blipFill rotWithShape="1">
          <a:blip r:embed="rId6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28" name="Google Shape;128;p3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8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137" name="Google Shape;137;p4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38" name="Google Shape;138;p4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141" name="Google Shape;141;p4"/>
          <p:cNvPicPr preferRelativeResize="0"/>
          <p:nvPr/>
        </p:nvPicPr>
        <p:blipFill rotWithShape="1">
          <a:blip r:embed="rId5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42" name="Google Shape;142;p4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b="1"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Sobrepeso e Obesidade</a:t>
            </a:r>
            <a:endParaRPr/>
          </a:p>
        </p:txBody>
      </p:sp>
      <p:sp>
        <p:nvSpPr>
          <p:cNvPr id="145" name="Google Shape;145;p4"/>
          <p:cNvSpPr txBox="1"/>
          <p:nvPr/>
        </p:nvSpPr>
        <p:spPr>
          <a:xfrm>
            <a:off x="3119357" y="4891090"/>
            <a:ext cx="67470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C55A11"/>
                </a:solidFill>
                <a:latin typeface="Corbel"/>
                <a:ea typeface="Corbel"/>
                <a:cs typeface="Corbel"/>
                <a:sym typeface="Corbel"/>
              </a:rPr>
              <a:t>EXCESSO DE PESO = SOBREPESO + OBESIDADE </a:t>
            </a:r>
            <a:endParaRPr/>
          </a:p>
        </p:txBody>
      </p:sp>
      <p:sp>
        <p:nvSpPr>
          <p:cNvPr id="146" name="Google Shape;146;p4"/>
          <p:cNvSpPr txBox="1"/>
          <p:nvPr/>
        </p:nvSpPr>
        <p:spPr>
          <a:xfrm>
            <a:off x="1001736" y="1983304"/>
            <a:ext cx="6251007" cy="2585323"/>
          </a:xfrm>
          <a:prstGeom prst="rect">
            <a:avLst/>
          </a:prstGeom>
          <a:solidFill>
            <a:srgbClr val="FBFF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São classificações do estado nutricional do indivíduo;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Em adultos, são baseadas no Índice de Massa Corporal (IMC):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7422274" y="2393340"/>
            <a:ext cx="465109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 o resultado for </a:t>
            </a:r>
            <a:r>
              <a:rPr b="1"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entre 25,0 e 29,9 kg/m² 🡪 SOBREPESO</a:t>
            </a:r>
            <a:r>
              <a:rPr lang="pt-BR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*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 </a:t>
            </a:r>
            <a:r>
              <a:rPr b="1"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maior ou igual a 30,0 kg/m² 🡪 OBESIDADE</a:t>
            </a:r>
            <a:r>
              <a:rPr lang="pt-BR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*</a:t>
            </a:r>
            <a:endParaRPr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4486702" y="5838527"/>
            <a:ext cx="940103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* Apesar da aplicabilidade populacional do IMC, atletas e gestante devem ser avaliados com parâmetros específicos.</a:t>
            </a:r>
            <a:endParaRPr b="1"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1307396" y="3559635"/>
            <a:ext cx="5639685" cy="52322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IMC = Peso Corporal (kg) / Altura (m²)</a:t>
            </a: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1247" y="2422166"/>
            <a:ext cx="6937849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58" name="Google Shape;158;p5"/>
          <p:cNvPicPr preferRelativeResize="0"/>
          <p:nvPr/>
        </p:nvPicPr>
        <p:blipFill rotWithShape="1">
          <a:blip r:embed="rId4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59" name="Google Shape;159;p5"/>
          <p:cNvPicPr preferRelativeResize="0"/>
          <p:nvPr/>
        </p:nvPicPr>
        <p:blipFill rotWithShape="1">
          <a:blip r:embed="rId5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162" name="Google Shape;162;p5"/>
          <p:cNvPicPr preferRelativeResize="0"/>
          <p:nvPr/>
        </p:nvPicPr>
        <p:blipFill rotWithShape="1">
          <a:blip r:embed="rId6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63" name="Google Shape;163;p5"/>
          <p:cNvPicPr preferRelativeResize="0"/>
          <p:nvPr/>
        </p:nvPicPr>
        <p:blipFill rotWithShape="1">
          <a:blip r:embed="rId7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8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908747" y="30337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Classificações do IMC </a:t>
            </a:r>
            <a:r>
              <a:rPr i="0" lang="pt-BR" sz="32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(adultos)</a:t>
            </a:r>
            <a:endParaRPr i="0" sz="4400" u="none" cap="none" strike="noStrike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Resultado de imagem para seta" id="166" name="Google Shape;166;p5"/>
          <p:cNvPicPr preferRelativeResize="0"/>
          <p:nvPr/>
        </p:nvPicPr>
        <p:blipFill rotWithShape="1">
          <a:blip r:embed="rId9">
            <a:alphaModFix/>
          </a:blip>
          <a:srcRect b="24268" l="0" r="0" t="25205"/>
          <a:stretch/>
        </p:blipFill>
        <p:spPr>
          <a:xfrm rot="10800000">
            <a:off x="3485005" y="3486957"/>
            <a:ext cx="1026663" cy="51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5"/>
          <p:cNvSpPr txBox="1"/>
          <p:nvPr/>
        </p:nvSpPr>
        <p:spPr>
          <a:xfrm>
            <a:off x="10302600" y="5848143"/>
            <a:ext cx="150739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BRASIL, 2014.</a:t>
            </a:r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4775799" y="3603010"/>
            <a:ext cx="6828747" cy="1160058"/>
          </a:xfrm>
          <a:prstGeom prst="rect">
            <a:avLst/>
          </a:prstGeom>
          <a:noFill/>
          <a:ln cap="flat" cmpd="sng" w="76200">
            <a:solidFill>
              <a:srgbClr val="74C5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752" y="1804624"/>
            <a:ext cx="2792210" cy="346282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&quot;atividade física&quot; icon" id="177" name="Google Shape;177;p6"/>
          <p:cNvPicPr preferRelativeResize="0"/>
          <p:nvPr/>
        </p:nvPicPr>
        <p:blipFill rotWithShape="1">
          <a:blip r:embed="rId3">
            <a:alphaModFix/>
          </a:blip>
          <a:srcRect b="53906" l="28167" r="53951" t="28029"/>
          <a:stretch/>
        </p:blipFill>
        <p:spPr>
          <a:xfrm>
            <a:off x="9971990" y="294099"/>
            <a:ext cx="690196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78" name="Google Shape;178;p6"/>
          <p:cNvPicPr preferRelativeResize="0"/>
          <p:nvPr/>
        </p:nvPicPr>
        <p:blipFill rotWithShape="1">
          <a:blip r:embed="rId4">
            <a:alphaModFix/>
          </a:blip>
          <a:srcRect b="53477" l="2218" r="79207" t="28889"/>
          <a:stretch/>
        </p:blipFill>
        <p:spPr>
          <a:xfrm>
            <a:off x="11093048" y="298736"/>
            <a:ext cx="716947" cy="6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6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181" name="Google Shape;181;p6"/>
          <p:cNvPicPr preferRelativeResize="0"/>
          <p:nvPr/>
        </p:nvPicPr>
        <p:blipFill rotWithShape="1">
          <a:blip r:embed="rId5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&quot;atividade física&quot; icon" id="182" name="Google Shape;182;p6"/>
          <p:cNvPicPr preferRelativeResize="0"/>
          <p:nvPr/>
        </p:nvPicPr>
        <p:blipFill rotWithShape="1">
          <a:blip r:embed="rId6">
            <a:alphaModFix/>
          </a:blip>
          <a:srcRect b="79805" l="28770" r="54180" t="2131"/>
          <a:stretch/>
        </p:blipFill>
        <p:spPr>
          <a:xfrm>
            <a:off x="10535432" y="276514"/>
            <a:ext cx="658093" cy="6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7">
            <a:alphaModFix/>
          </a:blip>
          <a:srcRect b="60504" l="43383" r="43764" t="14904"/>
          <a:stretch/>
        </p:blipFill>
        <p:spPr>
          <a:xfrm>
            <a:off x="9437243" y="298938"/>
            <a:ext cx="621157" cy="66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 txBox="1"/>
          <p:nvPr/>
        </p:nvSpPr>
        <p:spPr>
          <a:xfrm>
            <a:off x="908747" y="30337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Relação entre IMC e mortalidade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7153275" y="5901308"/>
            <a:ext cx="47417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BMI Mortality Collaboration. Lancet (2016).</a:t>
            </a:r>
            <a:endParaRPr sz="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6" name="Google Shape;186;p6"/>
          <p:cNvSpPr txBox="1"/>
          <p:nvPr/>
        </p:nvSpPr>
        <p:spPr>
          <a:xfrm>
            <a:off x="1099321" y="1995640"/>
            <a:ext cx="6153422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Estudos de diferentes países confirmam a relação entre IMC e a mortalidade por todas as causas.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mortalidade é mínima em IMC correspondente à eutrofia. 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Valores de IMC mais altos (sobrepeso e obesidade) estão associados com aumento da mortalidade. 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Em menor proporção, valores muito baixos de IMC (baixo peso) também aumentam a mortalidade.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84756" y="1392072"/>
            <a:ext cx="3486658" cy="438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8743950" y="3429000"/>
            <a:ext cx="989373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Eutrofia</a:t>
            </a:r>
            <a:endParaRPr/>
          </a:p>
        </p:txBody>
      </p:sp>
      <p:sp>
        <p:nvSpPr>
          <p:cNvPr id="189" name="Google Shape;189;p6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 que mais mata as pessoas ao redor do mundo? - BBC News Brasil" id="196" name="Google Shape;1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62" y="198120"/>
            <a:ext cx="6153150" cy="461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onavírus: quais são as maiores causas de morte no Brasil e no ..." id="197" name="Google Shape;1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4933" y="0"/>
            <a:ext cx="58070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7"/>
          <p:cNvSpPr/>
          <p:nvPr/>
        </p:nvSpPr>
        <p:spPr>
          <a:xfrm>
            <a:off x="182880" y="1036320"/>
            <a:ext cx="2164080" cy="32004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7299960" y="1828800"/>
            <a:ext cx="853440" cy="18288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6827520" y="1313390"/>
            <a:ext cx="1295400" cy="44196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1630680" y="1417320"/>
            <a:ext cx="716280" cy="32004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1508760" y="2026920"/>
            <a:ext cx="838200" cy="32004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7299960" y="4335780"/>
            <a:ext cx="838200" cy="32004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212" name="Google Shape;212;p8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"/>
          <p:cNvSpPr txBox="1"/>
          <p:nvPr/>
        </p:nvSpPr>
        <p:spPr>
          <a:xfrm>
            <a:off x="696638" y="452426"/>
            <a:ext cx="8323761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3600"/>
              <a:buFont typeface="Corbel"/>
              <a:buNone/>
            </a:pPr>
            <a:r>
              <a:rPr i="0" lang="pt-BR" sz="36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Diretrizes para o cuidado das Pessoas com Doenças Crônicas</a:t>
            </a:r>
            <a:endParaRPr b="1" i="0" sz="4400" u="none" cap="none" strike="noStrike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4" name="Google Shape;21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590" y="2136472"/>
            <a:ext cx="2385160" cy="333623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Resultado de imagem para seta" id="215" name="Google Shape;215;p8"/>
          <p:cNvPicPr preferRelativeResize="0"/>
          <p:nvPr/>
        </p:nvPicPr>
        <p:blipFill rotWithShape="1">
          <a:blip r:embed="rId5">
            <a:alphaModFix/>
          </a:blip>
          <a:srcRect b="24268" l="0" r="0" t="25205"/>
          <a:stretch/>
        </p:blipFill>
        <p:spPr>
          <a:xfrm rot="10800000">
            <a:off x="4189855" y="3429000"/>
            <a:ext cx="1026663" cy="51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 txBox="1"/>
          <p:nvPr/>
        </p:nvSpPr>
        <p:spPr>
          <a:xfrm>
            <a:off x="5429252" y="1640515"/>
            <a:ext cx="5663796" cy="4308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organização da Rede de Atenção às Pessoas com Doenças Crônicas tem por objetivos gerais: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1. Fomentar a mudança do modelo de atenção à saúde, fortalecendo o cuidado às pessoas com doenças crônicas.</a:t>
            </a:r>
            <a:endParaRPr/>
          </a:p>
          <a:p>
            <a:pPr indent="-2286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2. Garantir o cuidado integral às pessoas com doenças crônicas.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3. Impactar positivamente nos indicadores relacionados às doenças crônicas.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4. Contribuir para a promoção da saúde da população e prevenir o desenvolvimento das doenças crônicas e suas complicações.</a:t>
            </a:r>
            <a:endParaRPr/>
          </a:p>
        </p:txBody>
      </p:sp>
      <p:sp>
        <p:nvSpPr>
          <p:cNvPr id="217" name="Google Shape;217;p8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8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descr="Resultado de imagem para &quot;atividade física&quot; icon" id="219" name="Google Shape;219;p8"/>
            <p:cNvPicPr preferRelativeResize="0"/>
            <p:nvPr/>
          </p:nvPicPr>
          <p:blipFill rotWithShape="1">
            <a:blip r:embed="rId6">
              <a:alphaModFix/>
            </a:blip>
            <a:srcRect b="51893" l="27474" r="52424" t="25656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20" name="Google Shape;220;p8"/>
            <p:cNvPicPr preferRelativeResize="0"/>
            <p:nvPr/>
          </p:nvPicPr>
          <p:blipFill rotWithShape="1">
            <a:blip r:embed="rId7">
              <a:alphaModFix/>
            </a:blip>
            <a:srcRect b="79471" l="52810" r="28614" t="2077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21" name="Google Shape;221;p8"/>
            <p:cNvPicPr preferRelativeResize="0"/>
            <p:nvPr/>
          </p:nvPicPr>
          <p:blipFill rotWithShape="1">
            <a:blip r:embed="rId8">
              <a:alphaModFix/>
            </a:blip>
            <a:srcRect b="53476" l="2217" r="79207" t="28888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8"/>
          <p:cNvPicPr preferRelativeResize="0"/>
          <p:nvPr/>
        </p:nvPicPr>
        <p:blipFill rotWithShape="1">
          <a:blip r:embed="rId9">
            <a:alphaModFix/>
          </a:blip>
          <a:srcRect b="60293" l="43382" r="43803" t="1490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8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/>
          <p:nvPr/>
        </p:nvSpPr>
        <p:spPr>
          <a:xfrm>
            <a:off x="334296" y="6086158"/>
            <a:ext cx="11523408" cy="781664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3010125" y="6284629"/>
            <a:ext cx="848523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Vigilância Alimentar e Nutricional na Linha de Cuidado para Sobrepeso e Obesidade</a:t>
            </a:r>
            <a:endParaRPr/>
          </a:p>
        </p:txBody>
      </p:sp>
      <p:pic>
        <p:nvPicPr>
          <p:cNvPr descr="Resultado de imagem para logo usp branco" id="232" name="Google Shape;232;p9"/>
          <p:cNvPicPr preferRelativeResize="0"/>
          <p:nvPr/>
        </p:nvPicPr>
        <p:blipFill rotWithShape="1">
          <a:blip r:embed="rId3">
            <a:alphaModFix/>
          </a:blip>
          <a:srcRect b="30798" l="0" r="6644" t="0"/>
          <a:stretch/>
        </p:blipFill>
        <p:spPr>
          <a:xfrm>
            <a:off x="696638" y="6215136"/>
            <a:ext cx="1261602" cy="523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9"/>
          <p:cNvSpPr txBox="1"/>
          <p:nvPr/>
        </p:nvSpPr>
        <p:spPr>
          <a:xfrm>
            <a:off x="700204" y="228504"/>
            <a:ext cx="7080217" cy="1356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B727"/>
              </a:buClr>
              <a:buSzPts val="4400"/>
              <a:buFont typeface="Corbel"/>
              <a:buNone/>
            </a:pPr>
            <a:r>
              <a:rPr i="0" lang="pt-BR" sz="4400" u="none" cap="none" strike="noStrike">
                <a:solidFill>
                  <a:srgbClr val="A6B727"/>
                </a:solidFill>
                <a:latin typeface="Corbel"/>
                <a:ea typeface="Corbel"/>
                <a:cs typeface="Corbel"/>
                <a:sym typeface="Corbel"/>
              </a:rPr>
              <a:t>Linhas de Cuidado prioritárias</a:t>
            </a:r>
            <a:endParaRPr b="1" i="0" sz="4400" u="none" cap="none" strike="noStrike">
              <a:solidFill>
                <a:srgbClr val="A6B72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34" name="Google Shape;23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590" y="2136472"/>
            <a:ext cx="2385160" cy="333623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Resultado de imagem para seta" id="235" name="Google Shape;235;p9"/>
          <p:cNvPicPr preferRelativeResize="0"/>
          <p:nvPr/>
        </p:nvPicPr>
        <p:blipFill rotWithShape="1">
          <a:blip r:embed="rId5">
            <a:alphaModFix/>
          </a:blip>
          <a:srcRect b="24268" l="0" r="0" t="25205"/>
          <a:stretch/>
        </p:blipFill>
        <p:spPr>
          <a:xfrm rot="10800000">
            <a:off x="4189855" y="3429000"/>
            <a:ext cx="1026663" cy="51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9"/>
          <p:cNvSpPr txBox="1"/>
          <p:nvPr/>
        </p:nvSpPr>
        <p:spPr>
          <a:xfrm>
            <a:off x="5429252" y="1640515"/>
            <a:ext cx="5663796" cy="3928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Eixos temáticos / linhas de cuidado priorizados na organização da rede: 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Doenças renocardiovasculares;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Diabetes;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1"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Obesidade;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Doenças respiratórias crônicas;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Câncer (de mama e colo de útero).</a:t>
            </a:r>
            <a:endParaRPr sz="2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11366150" y="319374"/>
            <a:ext cx="1209600" cy="251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F668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9"/>
          <p:cNvGrpSpPr/>
          <p:nvPr/>
        </p:nvGrpSpPr>
        <p:grpSpPr>
          <a:xfrm>
            <a:off x="11495329" y="829175"/>
            <a:ext cx="668509" cy="1942763"/>
            <a:chOff x="10016118" y="620745"/>
            <a:chExt cx="668509" cy="1754346"/>
          </a:xfrm>
        </p:grpSpPr>
        <p:pic>
          <p:nvPicPr>
            <p:cNvPr descr="Resultado de imagem para &quot;atividade física&quot; icon" id="239" name="Google Shape;239;p9"/>
            <p:cNvPicPr preferRelativeResize="0"/>
            <p:nvPr/>
          </p:nvPicPr>
          <p:blipFill rotWithShape="1">
            <a:blip r:embed="rId6">
              <a:alphaModFix/>
            </a:blip>
            <a:srcRect b="51893" l="27474" r="52424" t="25656"/>
            <a:stretch/>
          </p:blipFill>
          <p:spPr>
            <a:xfrm>
              <a:off x="10024651" y="620745"/>
              <a:ext cx="659976" cy="705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40" name="Google Shape;240;p9"/>
            <p:cNvPicPr preferRelativeResize="0"/>
            <p:nvPr/>
          </p:nvPicPr>
          <p:blipFill rotWithShape="1">
            <a:blip r:embed="rId7">
              <a:alphaModFix/>
            </a:blip>
            <a:srcRect b="79471" l="52810" r="28614" t="2077"/>
            <a:stretch/>
          </p:blipFill>
          <p:spPr>
            <a:xfrm>
              <a:off x="10016118" y="1240230"/>
              <a:ext cx="609949" cy="58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m para &quot;atividade física&quot; icon" id="241" name="Google Shape;241;p9"/>
            <p:cNvPicPr preferRelativeResize="0"/>
            <p:nvPr/>
          </p:nvPicPr>
          <p:blipFill rotWithShape="1">
            <a:blip r:embed="rId8">
              <a:alphaModFix/>
            </a:blip>
            <a:srcRect b="53476" l="2217" r="79207" t="28888"/>
            <a:stretch/>
          </p:blipFill>
          <p:spPr>
            <a:xfrm>
              <a:off x="10049655" y="1820520"/>
              <a:ext cx="609949" cy="554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9"/>
          <p:cNvPicPr preferRelativeResize="0"/>
          <p:nvPr/>
        </p:nvPicPr>
        <p:blipFill rotWithShape="1">
          <a:blip r:embed="rId9">
            <a:alphaModFix/>
          </a:blip>
          <a:srcRect b="60293" l="43382" r="43803" t="14903"/>
          <a:stretch/>
        </p:blipFill>
        <p:spPr>
          <a:xfrm>
            <a:off x="11562979" y="382588"/>
            <a:ext cx="53323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9"/>
          <p:cNvSpPr/>
          <p:nvPr/>
        </p:nvSpPr>
        <p:spPr>
          <a:xfrm>
            <a:off x="334296" y="6086158"/>
            <a:ext cx="11523300" cy="781800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677522" y="6284625"/>
            <a:ext cx="10817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rgbClr val="FFFFFF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Vigilância Alimentar e Nutricional na Linha de Cuidado para Sobrepeso e Obesidade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2020-03-05T19:27:50Z</dcterms:created>
  <dc:creator>Daiany França Saldanha</dc:creator>
</cp:coreProperties>
</file>