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Lst>
  <p:sldSz cy="6858000" cx="12192000"/>
  <p:notesSz cx="6858000" cy="9144000"/>
  <p:embeddedFontLst>
    <p:embeddedFont>
      <p:font typeface="Corbel"/>
      <p:regular r:id="rId45"/>
      <p:bold r:id="rId46"/>
      <p:italic r:id="rId47"/>
      <p:boldItalic r:id="rId48"/>
    </p:embeddedFont>
    <p:embeddedFont>
      <p:font typeface="Libre Franklin Thin"/>
      <p:regular r:id="rId49"/>
      <p:bold r:id="rId50"/>
      <p:italic r:id="rId51"/>
      <p:boldItalic r:id="rId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http://customooxmlschemas.google.com/">
      <go:slidesCustomData xmlns:go="http://customooxmlschemas.google.com/" r:id="rId53" roundtripDataSignature="AMtx7mi9l6AE2vZNF4dYctNiS3qTCm195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8E1E310-F750-4165-9913-7C4A4398B684}">
  <a:tblStyle styleId="{48E1E310-F750-4165-9913-7C4A4398B684}"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font" Target="fonts/Corbel-bold.fntdata"/><Relationship Id="rId45" Type="http://schemas.openxmlformats.org/officeDocument/2006/relationships/font" Target="fonts/Corbel-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Corbel-boldItalic.fntdata"/><Relationship Id="rId47" Type="http://schemas.openxmlformats.org/officeDocument/2006/relationships/font" Target="fonts/Corbel-italic.fntdata"/><Relationship Id="rId49" Type="http://schemas.openxmlformats.org/officeDocument/2006/relationships/font" Target="fonts/LibreFranklinThin-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LibreFranklinThin-italic.fntdata"/><Relationship Id="rId50" Type="http://schemas.openxmlformats.org/officeDocument/2006/relationships/font" Target="fonts/LibreFranklinThin-bold.fntdata"/><Relationship Id="rId53" Type="http://customschemas.google.com/relationships/presentationmetadata" Target="metadata"/><Relationship Id="rId52" Type="http://schemas.openxmlformats.org/officeDocument/2006/relationships/font" Target="fonts/LibreFranklinThin-bold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pt-B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pt-BR"/>
              <a:t>A vigilância em saúde objetiva fornecer subsídios para que gestores e profissionais qualifiquem a atenção integral às pessoas por meio de ações de promoção, proteção e recuperação da saúde. A VAN se insere nessa perspectiva, tendo em vista a estreita relação entre a Segurança Alimentar e Nutricional1 (SAN) e as condições de saúde de sujeitos ou populações. Como um componente da vigilância em saúde, a VAN possibilita a descrição contínua e a predição de tendências da alimentação e nutrição da população e seus fatores determinantes.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1010848f92c_0_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g1010848f92c_0_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pt-BR"/>
              <a:t>Objetivo da VAN 🡪 </a:t>
            </a:r>
            <a:r>
              <a:rPr lang="pt-BR" sz="1200"/>
              <a:t>Marco de Referência da Vigilância Alimentar e Nutricional (2015).</a:t>
            </a:r>
            <a:endParaRPr/>
          </a:p>
          <a:p>
            <a:pPr indent="0" lvl="0" marL="0" rtl="0" algn="l">
              <a:lnSpc>
                <a:spcPct val="100000"/>
              </a:lnSpc>
              <a:spcBef>
                <a:spcPts val="0"/>
              </a:spcBef>
              <a:spcAft>
                <a:spcPts val="0"/>
              </a:spcAft>
              <a:buSzPts val="1400"/>
              <a:buNone/>
            </a:pPr>
            <a:r>
              <a:t/>
            </a:r>
            <a:endParaRPr/>
          </a:p>
          <a:p>
            <a:pPr indent="0" lvl="0" marL="0" rtl="0" algn="just">
              <a:lnSpc>
                <a:spcPct val="150000"/>
              </a:lnSpc>
              <a:spcBef>
                <a:spcPts val="1200"/>
              </a:spcBef>
              <a:spcAft>
                <a:spcPts val="0"/>
              </a:spcAft>
              <a:buClr>
                <a:schemeClr val="dk1"/>
              </a:buClr>
              <a:buSzPts val="1100"/>
              <a:buFont typeface="Arial"/>
              <a:buNone/>
            </a:pPr>
            <a:r>
              <a:rPr lang="pt-BR">
                <a:latin typeface="Times New Roman"/>
                <a:ea typeface="Times New Roman"/>
                <a:cs typeface="Times New Roman"/>
                <a:sym typeface="Times New Roman"/>
              </a:rPr>
              <a:t>A coleta desses dados para a VAN é uma atividade inserida na rotina dos serviços da Atenção Primária à Saúde (APS), nas Unidades Básicas de Saúde (UBS) ou por meio da Estratégia Saúde da Família, e deve ser executada com os usuários do SUS, de todas as fases do curso da vida, seguindo recomendações nacionais, e em momentos oportunos, como atendimento individual, visita domiciliar ou em atividades coletivas.</a:t>
            </a:r>
            <a:endParaRPr>
              <a:latin typeface="Times New Roman"/>
              <a:ea typeface="Times New Roman"/>
              <a:cs typeface="Times New Roman"/>
              <a:sym typeface="Times New Roman"/>
            </a:endParaRPr>
          </a:p>
          <a:p>
            <a:pPr indent="0" lvl="0" marL="0" rtl="0" algn="l">
              <a:lnSpc>
                <a:spcPct val="100000"/>
              </a:lnSpc>
              <a:spcBef>
                <a:spcPts val="0"/>
              </a:spcBef>
              <a:spcAft>
                <a:spcPts val="0"/>
              </a:spcAft>
              <a:buSzPts val="1400"/>
              <a:buNone/>
            </a:pPr>
            <a:r>
              <a:t/>
            </a:r>
            <a:endParaRPr/>
          </a:p>
        </p:txBody>
      </p:sp>
      <p:sp>
        <p:nvSpPr>
          <p:cNvPr id="216" name="Google Shape;216;g1010848f92c_0_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pt-BR"/>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pt-BR"/>
              <a:t>Para exercer atitude de vigilância, recomenda-se utilizar como referência o Ciclo de Gestão e Produção do Cuidado, ilustrado na Figura 1. Esse ciclo abrange etapas de coleta de dados e produção de informações, de análise e decisão, de ação e de avaliação que podem ocorrer simultaneamente ou em momentos distintos, tanto no âmbito individual como nos atendimentos de rotina na UBS ou em domicílio, quanto no coletivo, quando se analisam as informações consolidadas por território.Conteúdo: ciclo de gestão e produção do cuidado 🡪 </a:t>
            </a:r>
            <a:r>
              <a:rPr lang="pt-BR" sz="1200"/>
              <a:t>Marco de Referência da Vigilância Alimentar e Nutricional (2015).</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SzPts val="1400"/>
              <a:buNone/>
            </a:pPr>
            <a:r>
              <a:t/>
            </a:r>
            <a:endParaRPr/>
          </a:p>
        </p:txBody>
      </p:sp>
      <p:sp>
        <p:nvSpPr>
          <p:cNvPr id="231" name="Google Shape;231;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pt-BR"/>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pt-BR"/>
              <a:t>Para exercer atitude de vigilância, recomenda-se utilizar como referência o Ciclo de Gestão e Produção do Cuidado, ilustrado na Figura 1. Esse ciclo abrange etapas de coleta de dados e produção de informações, de análise e decisão, de ação e de avaliação que podem ocorrer simultaneamente ou em momentos distintos, tanto no âmbito individual como nos atendimentos de rotina na UBS ou em domicílio, quanto no coletivo, quando se analisam as informações consolidadas por território.Conteúdo: ciclo de gestão e produção do cuidado 🡪 </a:t>
            </a:r>
            <a:r>
              <a:rPr lang="pt-BR" sz="1200"/>
              <a:t>Marco de Referência da Vigilância Alimentar e Nutricional (2015).</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SzPts val="1400"/>
              <a:buNone/>
            </a:pPr>
            <a:r>
              <a:t/>
            </a:r>
            <a:endParaRPr/>
          </a:p>
        </p:txBody>
      </p:sp>
      <p:sp>
        <p:nvSpPr>
          <p:cNvPr id="245" name="Google Shape;245;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pt-BR"/>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pt-BR"/>
              <a:t>Para exercer atitude de vigilância, recomenda-se utilizar como referência o Ciclo de Gestão e Produção do Cuidado, ilustrado na Figura 1. Esse ciclo abrange etapas de coleta de dados e produção de informações, de análise e decisão, de ação e de avaliação que podem ocorrer simultaneamente ou em momentos distintos, tanto no âmbito individual como nos atendimentos de rotina na UBS ou em domicílio, quanto no coletivo, quando se analisam as informações consolidadas por território.Conteúdo: ciclo de gestão e produção do cuidado 🡪 </a:t>
            </a:r>
            <a:r>
              <a:rPr lang="pt-BR" sz="1200"/>
              <a:t>Marco de Referência da Vigilância Alimentar e Nutricional (2015).</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SzPts val="1400"/>
              <a:buNone/>
            </a:pPr>
            <a:r>
              <a:t/>
            </a:r>
            <a:endParaRPr/>
          </a:p>
        </p:txBody>
      </p:sp>
      <p:sp>
        <p:nvSpPr>
          <p:cNvPr id="260" name="Google Shape;260;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pt-BR"/>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4" name="Google Shape;274;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pt-BR"/>
              <a:t>Para exercer atitude de vigilância, recomenda-se utilizar como referência o Ciclo de Gestão e Produção do Cuidado, ilustrado na Figura 1. Esse ciclo abrange etapas de coleta de dados e produção de informações, de análise e decisão, de ação e de avaliação que podem ocorrer simultaneamente ou em momentos distintos, tanto no âmbito individual como nos atendimentos de rotina na UBS ou em domicílio, quanto no coletivo, quando se analisam as informações consolidadas por território.Conteúdo: ciclo de gestão e produção do cuidado 🡪 </a:t>
            </a:r>
            <a:r>
              <a:rPr lang="pt-BR" sz="1200"/>
              <a:t>Marco de Referência da Vigilância Alimentar e Nutricional (2015).</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SzPts val="1400"/>
              <a:buNone/>
            </a:pPr>
            <a:r>
              <a:t/>
            </a:r>
            <a:endParaRPr/>
          </a:p>
        </p:txBody>
      </p:sp>
      <p:sp>
        <p:nvSpPr>
          <p:cNvPr id="275" name="Google Shape;275;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pt-BR"/>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 name="Google Shape;289;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pt-BR"/>
              <a:t>Para exercer atitude de vigilância, recomenda-se utilizar como referência o Ciclo de Gestão e Produção do Cuidado, ilustrado na Figura 1. Esse ciclo abrange etapas de coleta de dados e produção de informações, de análise e decisão, de ação e de avaliação que podem ocorrer simultaneamente ou em momentos distintos, tanto no âmbito individual como nos atendimentos de rotina na UBS ou em domicílio, quanto no coletivo, quando se analisam as informações consolidadas por território.Conteúdo: ciclo de gestão e produção do cuidado 🡪 </a:t>
            </a:r>
            <a:r>
              <a:rPr lang="pt-BR" sz="1200"/>
              <a:t>Marco de Referência da Vigilância Alimentar e Nutricional (2015).</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SzPts val="1400"/>
              <a:buNone/>
            </a:pPr>
            <a:r>
              <a:t/>
            </a:r>
            <a:endParaRPr/>
          </a:p>
        </p:txBody>
      </p:sp>
      <p:sp>
        <p:nvSpPr>
          <p:cNvPr id="290" name="Google Shape;290;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pt-BR"/>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4" name="Google Shape;304;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pt-BR"/>
              <a:t>Para exercer atitude de vigilância, recomenda-se utilizar como referência o Ciclo de Gestão e Produção do Cuidado, ilustrado na Figura 1. Esse ciclo abrange etapas de coleta de dados e produção de informações, de análise e decisão, de ação e de avaliação que podem ocorrer simultaneamente ou em momentos distintos, tanto no âmbito individual como nos atendimentos de rotina na UBS ou em domicílio, quanto no coletivo, quando se analisam as informações consolidadas por território.Conteúdo: ciclo de gestão e produção do cuidado 🡪 </a:t>
            </a:r>
            <a:r>
              <a:rPr lang="pt-BR" sz="1200"/>
              <a:t>Marco de Referência da Vigilância Alimentar e Nutricional (2015).</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SzPts val="1400"/>
              <a:buNone/>
            </a:pPr>
            <a:r>
              <a:t/>
            </a:r>
            <a:endParaRPr/>
          </a:p>
        </p:txBody>
      </p:sp>
      <p:sp>
        <p:nvSpPr>
          <p:cNvPr id="305" name="Google Shape;305;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pt-BR"/>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9" name="Google Shape;319;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pt-BR"/>
              <a:t>Para exercer atitude de vigilância, recomenda-se utilizar como referência o Ciclo de Gestão e Produção do Cuidado, ilustrado na Figura 1. Esse ciclo abrange etapas de coleta de dados e produção de informações, de análise e decisão, de ação e de avaliação que podem ocorrer simultaneamente ou em momentos distintos, tanto no âmbito individual como nos atendimentos de rotina na UBS ou em domicílio, quanto no coletivo, quando se analisam as informações consolidadas por território.Conteúdo: ciclo de gestão e produção do cuidado 🡪 </a:t>
            </a:r>
            <a:r>
              <a:rPr lang="pt-BR" sz="1200"/>
              <a:t>Marco de Referência da Vigilância Alimentar e Nutricional (2015).</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SzPts val="1400"/>
              <a:buNone/>
            </a:pPr>
            <a:r>
              <a:t/>
            </a:r>
            <a:endParaRPr/>
          </a:p>
        </p:txBody>
      </p:sp>
      <p:sp>
        <p:nvSpPr>
          <p:cNvPr id="320" name="Google Shape;320;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pt-BR"/>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4" name="Google Shape;334;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pt-BR"/>
              <a:t>Esta etapa refere-se à </a:t>
            </a:r>
            <a:r>
              <a:rPr b="1" lang="pt-BR"/>
              <a:t>obtenção de dados</a:t>
            </a:r>
            <a:r>
              <a:rPr lang="pt-BR"/>
              <a:t> que subsidiem a geração de informações sobre o estado nutricional e as práticas alimentares. Recomenda-se que na Atenção Básica sejam realizadas as avaliações antropométrica e de consumo alimentar de indivíduos em </a:t>
            </a:r>
            <a:r>
              <a:rPr b="1" lang="pt-BR"/>
              <a:t>todas as fases do curso da vida: crianças, adolescentes, adultos, idosos e gestantes</a:t>
            </a:r>
            <a:r>
              <a:rPr lang="pt-BR"/>
              <a:t> (BRASIL, 2015).</a:t>
            </a:r>
            <a:endParaRPr/>
          </a:p>
        </p:txBody>
      </p:sp>
      <p:sp>
        <p:nvSpPr>
          <p:cNvPr id="335" name="Google Shape;335;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pt-BR"/>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4" name="Google Shape;354;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pt-BR"/>
              <a:t>Materiais recomendados para avaliação antropométrica e de marcadores do consumo alimentar.</a:t>
            </a:r>
            <a:endParaRPr/>
          </a:p>
          <a:p>
            <a:pPr indent="0" lvl="0" marL="0" rtl="0" algn="l">
              <a:lnSpc>
                <a:spcPct val="100000"/>
              </a:lnSpc>
              <a:spcBef>
                <a:spcPts val="0"/>
              </a:spcBef>
              <a:spcAft>
                <a:spcPts val="0"/>
              </a:spcAft>
              <a:buSzPts val="1400"/>
              <a:buNone/>
            </a:pPr>
            <a:r>
              <a:t/>
            </a:r>
            <a:endParaRPr/>
          </a:p>
        </p:txBody>
      </p:sp>
      <p:sp>
        <p:nvSpPr>
          <p:cNvPr id="355" name="Google Shape;355;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pt-BR"/>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 name="Google Shape;99;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pt-BR"/>
              <a:t>A Política Nacional de Alimentação e Nutrição (Pnan) tem a VAN como uma de suas diretrizes, apontando-a como essencial para a atenção nutricional no SUS, ou seja, para organização e gestão dos cuidados em alimentação e nutrição na Rede de Atenção à Saúde (RAS). Essa organização deverá ser iniciada pelo reconhecimento da situação alimentar e nutricional da população adstrita aos serviços e às equipes de AB.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pt-BR"/>
              <a:t>Com a publicação da Política Nacional de Alimentação e Nutrição (Pnan), pela Portaria nº 710, de 10 de junho de 1999, foi reforçada a preocupação com a vigilância do estado nutricional de gestantes e do crescimento e desenvolvimento das crianças. Por meio da terceira diretriz dessa política, o Sisvan foi ampliado e aperfeiçoado, tendo seus procedimentos agilizados e sua cobertura estendida para todo o País.</a:t>
            </a:r>
            <a:endParaRPr/>
          </a:p>
        </p:txBody>
      </p:sp>
      <p:sp>
        <p:nvSpPr>
          <p:cNvPr id="100" name="Google Shape;100;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pt-BR"/>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1" name="Google Shape;371;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pt-BR"/>
              <a:t>Materiais recomendados para avaliação antropométrica e de marcadores do consumo alimentar.</a:t>
            </a:r>
            <a:endParaRPr/>
          </a:p>
          <a:p>
            <a:pPr indent="0" lvl="0" marL="0" rtl="0" algn="l">
              <a:lnSpc>
                <a:spcPct val="100000"/>
              </a:lnSpc>
              <a:spcBef>
                <a:spcPts val="0"/>
              </a:spcBef>
              <a:spcAft>
                <a:spcPts val="0"/>
              </a:spcAft>
              <a:buSzPts val="1400"/>
              <a:buNone/>
            </a:pPr>
            <a:r>
              <a:t/>
            </a:r>
            <a:endParaRPr/>
          </a:p>
        </p:txBody>
      </p:sp>
      <p:sp>
        <p:nvSpPr>
          <p:cNvPr id="372" name="Google Shape;372;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pt-BR"/>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9" name="Google Shape;389;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pt-BR"/>
              <a:t>1. Ficha marcadores do consumo alimentar.</a:t>
            </a:r>
            <a:endParaRPr/>
          </a:p>
          <a:p>
            <a:pPr indent="0" lvl="0" marL="0" rtl="0" algn="l">
              <a:lnSpc>
                <a:spcPct val="100000"/>
              </a:lnSpc>
              <a:spcBef>
                <a:spcPts val="0"/>
              </a:spcBef>
              <a:spcAft>
                <a:spcPts val="0"/>
              </a:spcAft>
              <a:buSzPts val="1400"/>
              <a:buNone/>
            </a:pPr>
            <a:r>
              <a:rPr lang="pt-BR"/>
              <a:t>2. Ficha de cadastro e acompanhamento nutricional do SISVAN.</a:t>
            </a:r>
            <a:endParaRPr/>
          </a:p>
        </p:txBody>
      </p:sp>
      <p:sp>
        <p:nvSpPr>
          <p:cNvPr id="390" name="Google Shape;390;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pt-BR"/>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pt-BR"/>
              <a:t>Principais Sistemas de Informação em Saúde (SIS) que fornecem dados para a VAN. </a:t>
            </a:r>
            <a:endParaRPr/>
          </a:p>
        </p:txBody>
      </p:sp>
      <p:sp>
        <p:nvSpPr>
          <p:cNvPr id="406" name="Google Shape;40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3" name="Google Shape;423;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pt-BR"/>
              <a:t>A análise da situação de saúde tem o propósito de promover a identificação de necessidades e prioridades em saúde e, a partir disso, a elaboração de intervenções apropriadas para indivíduos, famílias e/ou comunidades....Logo, é fundamental que as equipes de AB estejam aptas a </a:t>
            </a:r>
            <a:r>
              <a:rPr b="1" lang="pt-BR"/>
              <a:t>identificar situações de risco nutricional </a:t>
            </a:r>
            <a:r>
              <a:rPr lang="pt-BR"/>
              <a:t>ou até mesmo </a:t>
            </a:r>
            <a:r>
              <a:rPr b="1" lang="pt-BR"/>
              <a:t>condições de vulnerabilidade social </a:t>
            </a:r>
            <a:r>
              <a:rPr lang="pt-BR"/>
              <a:t>que possam repercutir diretamente no estado nutricional da população sob sua responsabilidade. (BRASIL, 2015).</a:t>
            </a:r>
            <a:endParaRPr/>
          </a:p>
        </p:txBody>
      </p:sp>
      <p:sp>
        <p:nvSpPr>
          <p:cNvPr id="424" name="Google Shape;424;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pt-BR"/>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8" name="Google Shape;438;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pt-BR"/>
              <a:t>Classificação do estado nutricional segundo índices antropométricos para adultos 🡪 </a:t>
            </a:r>
            <a:r>
              <a:rPr lang="pt-BR" sz="1200">
                <a:solidFill>
                  <a:srgbClr val="000000"/>
                </a:solidFill>
                <a:latin typeface="Corbel"/>
                <a:ea typeface="Corbel"/>
                <a:cs typeface="Corbel"/>
                <a:sym typeface="Corbel"/>
              </a:rPr>
              <a:t>Protocolos do Sistema de Vigilância Alimentar e Nutricional - SISVAN (2008).</a:t>
            </a:r>
            <a:endParaRPr/>
          </a:p>
        </p:txBody>
      </p:sp>
      <p:sp>
        <p:nvSpPr>
          <p:cNvPr id="439" name="Google Shape;439;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pt-BR"/>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4" name="Google Shape;454;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pt-BR"/>
              <a:t>Estratificação de risco preconizada nas diretrizes para a organização da prevenção e do tratamento do sobrepeso e da obesidade na RAS (BRASIL, 2015).</a:t>
            </a:r>
            <a:endParaRPr/>
          </a:p>
          <a:p>
            <a:pPr indent="0" lvl="0" marL="0" rtl="0" algn="l">
              <a:lnSpc>
                <a:spcPct val="100000"/>
              </a:lnSpc>
              <a:spcBef>
                <a:spcPts val="0"/>
              </a:spcBef>
              <a:spcAft>
                <a:spcPts val="0"/>
              </a:spcAft>
              <a:buSzPts val="1400"/>
              <a:buNone/>
            </a:pPr>
            <a:r>
              <a:t/>
            </a:r>
            <a:endParaRPr/>
          </a:p>
        </p:txBody>
      </p:sp>
      <p:sp>
        <p:nvSpPr>
          <p:cNvPr id="455" name="Google Shape;455;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pt-BR"/>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9" name="Google Shape;469;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pt-BR"/>
              <a:t>A identificação de situações de vulnerabilidade e risco alimentares que repercutem no estado nutricional é fundamental para o cuidado do indivíduo com sobrepeso e obesidade, e para outra condições relacionadas aos mesmos determinantes, como a insegurança alimentar e nutricional, fome, desnutrição, diabetes, hipertensão, entre outros. </a:t>
            </a:r>
            <a:endParaRPr/>
          </a:p>
        </p:txBody>
      </p:sp>
      <p:sp>
        <p:nvSpPr>
          <p:cNvPr id="470" name="Google Shape;470;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pt-BR"/>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1" name="Google Shape;491;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pt-BR"/>
              <a:t>Uma vez que os dados são utilizados para alimentar os sistemas de informação, as equipes podem utilizar as informações sistematizadas pelos sistemas de informação no planejamento e qualificação das ações de alimentação e nutrição. Exemplo: Por meio dos relatórios públicos do SISVAN, é possível encontrar a quantidade de indivíduos, em cada fase do curso da vida, com sobrepeso e obesidade, por período e estabelecimento de saúde.  Os relatórios gerados no acesso restrito informam quem são os indivíduos.</a:t>
            </a:r>
            <a:endParaRPr/>
          </a:p>
        </p:txBody>
      </p:sp>
      <p:sp>
        <p:nvSpPr>
          <p:cNvPr id="492" name="Google Shape;492;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pt-BR"/>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4" name="Google Shape;504;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pt-BR"/>
              <a:t>As informações sistematizadas possibilitam o mapeamento dos grupos e territórios em risco/vulnerabilidade alimentar e nutricional para planejamento das intervenções. A territorialização é um dos pressupostos básicos do trabalho das equipes de Atenção Básica. Essa prática possibilita pensar e fazer saúde com base no contexto de cada realidade social, cujos acontecimentos que afetam a vida, e consequentemente a saúde das populações, são decorrentes de interações e situações diversas (MONKEN; BARCELLOS, 2007). É importante que todos os profissionais das equipes de AB, inclusive aqueles que atuam no apoio matricial a estas equipes, participem desse processo de olhar contínuo sobre o território.</a:t>
            </a:r>
            <a:endParaRPr/>
          </a:p>
          <a:p>
            <a:pPr indent="0" lvl="0" marL="0" marR="0" rtl="0" algn="l">
              <a:lnSpc>
                <a:spcPct val="100000"/>
              </a:lnSpc>
              <a:spcBef>
                <a:spcPts val="0"/>
              </a:spcBef>
              <a:spcAft>
                <a:spcPts val="0"/>
              </a:spcAft>
              <a:buClr>
                <a:schemeClr val="dk1"/>
              </a:buClr>
              <a:buSzPts val="1200"/>
              <a:buFont typeface="Calibri"/>
              <a:buNone/>
            </a:pPr>
            <a:r>
              <a:rPr lang="pt-BR"/>
              <a:t>O mapa do território adscrito pelas equipes de saúde (ou mapa inteligente) é uma ferramenta do planejamento em saúde que auxilia no reconhecimento do território, caracterização das famílias, diagnóstico local, identificação dos problemas e necessidades de saúde e permite a avaliação dos impactos das ações desenvolvidas. Deve ser alimentado com informações de saúde e sobre a organização dos serviços, mas também com dados geográficos, ambientais, sociais, incluindo elementos que permitam a compreensão da dinâmica social, dos hábitos e costumes locais. </a:t>
            </a:r>
            <a:endParaRPr/>
          </a:p>
          <a:p>
            <a:pPr indent="0" lvl="0" marL="0" marR="0" rtl="0" algn="l">
              <a:lnSpc>
                <a:spcPct val="100000"/>
              </a:lnSpc>
              <a:spcBef>
                <a:spcPts val="0"/>
              </a:spcBef>
              <a:spcAft>
                <a:spcPts val="0"/>
              </a:spcAft>
              <a:buClr>
                <a:schemeClr val="dk1"/>
              </a:buClr>
              <a:buSzPts val="1200"/>
              <a:buFont typeface="Calibri"/>
              <a:buNone/>
            </a:pPr>
            <a:r>
              <a:rPr lang="pt-BR"/>
              <a:t>Considerar como obstáculos para a utilização e atualização frequente deste instrumento a dificuldade de relacionamento e entrosamento das equipes e de acesso às informações pelos profissionais (Ex: NASF), movimentos dinâmicos no território e na gestão, entre outros.</a:t>
            </a:r>
            <a:endParaRPr/>
          </a:p>
        </p:txBody>
      </p:sp>
      <p:sp>
        <p:nvSpPr>
          <p:cNvPr id="505" name="Google Shape;505;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pt-BR"/>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1" name="Google Shape;521;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pt-BR"/>
              <a:t>Após decisão quanto ao cuidado a ser ofertado com base na análise do estado nutricional e dos hábitos alimentares, bem como dos possíveis fatores associados (clínicos, sociais, entre outros), a próxima etapa é </a:t>
            </a:r>
            <a:r>
              <a:rPr b="1" lang="pt-BR"/>
              <a:t>a implementação das ações</a:t>
            </a:r>
            <a:r>
              <a:rPr lang="pt-BR"/>
              <a:t> que podem ser direcionadas a indivíduos, famílias ou comunidade (BRASIL, 2015).</a:t>
            </a:r>
            <a:endParaRPr/>
          </a:p>
        </p:txBody>
      </p:sp>
      <p:sp>
        <p:nvSpPr>
          <p:cNvPr id="522" name="Google Shape;522;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pt-BR"/>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 name="Google Shape;114;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pt-BR"/>
              <a:t>Conteúdo: Definições e conceitos 🡪 </a:t>
            </a:r>
            <a:r>
              <a:rPr lang="pt-BR" sz="1200"/>
              <a:t>Marco de Referência da Vigilância Alimentar e Nutricional (2015).</a:t>
            </a:r>
            <a:endParaRPr/>
          </a:p>
          <a:p>
            <a:pPr indent="0" lvl="0" marL="0" rtl="0" algn="l">
              <a:lnSpc>
                <a:spcPct val="100000"/>
              </a:lnSpc>
              <a:spcBef>
                <a:spcPts val="0"/>
              </a:spcBef>
              <a:spcAft>
                <a:spcPts val="0"/>
              </a:spcAft>
              <a:buSzPts val="1400"/>
              <a:buNone/>
            </a:pPr>
            <a:r>
              <a:t/>
            </a:r>
            <a:endParaRPr/>
          </a:p>
        </p:txBody>
      </p:sp>
      <p:sp>
        <p:nvSpPr>
          <p:cNvPr id="115" name="Google Shape;115;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pt-BR"/>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7" name="Google Shape;537;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pt-BR"/>
              <a:t>A ação de cuidado individual pode acontecer em momentos como uma consulta na UBS ou um atendimento domiciliar. O profissional pode: (a) fornecer orientações em</a:t>
            </a:r>
            <a:endParaRPr/>
          </a:p>
          <a:p>
            <a:pPr indent="0" lvl="0" marL="0" marR="0" rtl="0" algn="l">
              <a:lnSpc>
                <a:spcPct val="100000"/>
              </a:lnSpc>
              <a:spcBef>
                <a:spcPts val="0"/>
              </a:spcBef>
              <a:spcAft>
                <a:spcPts val="0"/>
              </a:spcAft>
              <a:buClr>
                <a:schemeClr val="dk1"/>
              </a:buClr>
              <a:buSzPts val="1200"/>
              <a:buFont typeface="Calibri"/>
              <a:buNone/>
            </a:pPr>
            <a:r>
              <a:rPr lang="pt-BR"/>
              <a:t>saúde e desenhar um plano de cuidado com metas graduais a serem alcançadas até a próxima consulta; (b) agendar uma consulta compartilhada com outro profissional cujo núcleo de saber seja necessário para qualificar o cuidado; e (c) convidar o indivíduo a participar de um grupo terapêutico, entre outros cuidados (BRASIL, 2015). </a:t>
            </a:r>
            <a:endParaRPr/>
          </a:p>
        </p:txBody>
      </p:sp>
      <p:sp>
        <p:nvSpPr>
          <p:cNvPr id="538" name="Google Shape;538;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pt-BR"/>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9" name="Google Shape;559;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pt-BR"/>
              <a:t>Exemplos de ações em VAN: A VAN no Programa Bolsa Família (PBF) envolve as condicionalidades de saúde, especificamente o acompanhamento nutricional de crianças e gestante durante a rotina de atenção à saúde da mulher e da criança. O Programa Saúde na Escola (PSE) possibilita que as equipes de saúde e educação realizem a avaliação coletiva do estado nutricional e identifiquem prevalências e tendências que darão subsídios para o planejamento de ações de promoção da saúde na escola. Na Academia da Saúde é importante avaliar o estado nutricional, por meio da antropometria e da avaliação dos marcadores do consumo alimentar dos usuários que frequentam o espaço (BRASIL, 2015).</a:t>
            </a:r>
            <a:endParaRPr/>
          </a:p>
        </p:txBody>
      </p:sp>
      <p:sp>
        <p:nvSpPr>
          <p:cNvPr id="560" name="Google Shape;560;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pt-BR"/>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5" name="Google Shape;585;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pt-BR"/>
              <a:t>Outras ações de promoção da alimentação adequada e saudável no contexto escolar.</a:t>
            </a:r>
            <a:endParaRPr/>
          </a:p>
        </p:txBody>
      </p:sp>
      <p:sp>
        <p:nvSpPr>
          <p:cNvPr id="586" name="Google Shape;586;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pt-BR"/>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9" name="Google Shape;599;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pt-BR"/>
              <a:t> ...a avaliação dos resultados e impactos tem como objetivo </a:t>
            </a:r>
            <a:r>
              <a:rPr b="1" lang="pt-BR"/>
              <a:t>compreender e analisar o que se obteve nas etapas anteriores</a:t>
            </a:r>
            <a:r>
              <a:rPr lang="pt-BR"/>
              <a:t>. Nesse sentido, deve-se desenvolver um modelo de acompanhamento para os resultados ou as metas pactuados, com vistas a instrumentalizar as áreas envolvidas na execução da VAN, subsidiando o cuidado, direcionando o atendimento e impulsionando a motivação para a própria atitude de vigilância. (TADDEI et al., 2011; BRASIL, 2015). </a:t>
            </a:r>
            <a:endParaRPr/>
          </a:p>
          <a:p>
            <a:pPr indent="0" lvl="0" marL="0" rtl="0" algn="l">
              <a:lnSpc>
                <a:spcPct val="100000"/>
              </a:lnSpc>
              <a:spcBef>
                <a:spcPts val="0"/>
              </a:spcBef>
              <a:spcAft>
                <a:spcPts val="0"/>
              </a:spcAft>
              <a:buSzPts val="1400"/>
              <a:buNone/>
            </a:pPr>
            <a:r>
              <a:rPr lang="pt-BR"/>
              <a:t>Operacionalmente, a avaliação de processos </a:t>
            </a:r>
            <a:r>
              <a:rPr b="1" lang="pt-BR"/>
              <a:t>verifica a implementação adequada das atividades inicialmente planejadas na etapa de análise e decisão</a:t>
            </a:r>
            <a:r>
              <a:rPr lang="pt-BR"/>
              <a:t>, buscando identificar as dificuldades, as necessidades de adequações e novos direcionamentos importantes às rotinas e aos procedimentos definidos previamente. Outra abordagem da avaliação em saúde refere-se ao </a:t>
            </a:r>
            <a:r>
              <a:rPr b="1" lang="pt-BR"/>
              <a:t>alcance de metas previamente estabelecidas</a:t>
            </a:r>
            <a:r>
              <a:rPr lang="pt-BR"/>
              <a:t>, como a redução do desmame precoce ou o aumento do consumo de alimentos saudáveis...</a:t>
            </a:r>
            <a:endParaRPr/>
          </a:p>
        </p:txBody>
      </p:sp>
      <p:sp>
        <p:nvSpPr>
          <p:cNvPr id="600" name="Google Shape;600;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pt-BR"/>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3" name="Google Shape;613;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pt-BR"/>
              <a:t>A avaliação é um instrumento fundamental para verificar se a ação foi bem sucedida e para redefinir as atividades, sempre que necessário. Pode ser realizada ao final da ação/intervenção/projeto ou durante todo o processo. “Trata-se de uma análise crítica, objetiva e sistemática das realizações e resultados ou de uma atividade em relação aos objetivos propostos, às estratégias utilizadas e aos recursos alocados.” (</a:t>
            </a:r>
            <a:r>
              <a:rPr lang="pt-BR" sz="1200">
                <a:solidFill>
                  <a:srgbClr val="000000"/>
                </a:solidFill>
                <a:latin typeface="Corbel"/>
                <a:ea typeface="Corbel"/>
                <a:cs typeface="Corbel"/>
                <a:sym typeface="Corbel"/>
              </a:rPr>
              <a:t>Cervato-Mancuso, 2017).</a:t>
            </a:r>
            <a:r>
              <a:rPr b="0" lang="pt-BR"/>
              <a:t>  </a:t>
            </a:r>
            <a:endParaRPr/>
          </a:p>
          <a:p>
            <a:pPr indent="0" lvl="0" marL="0" rtl="0" algn="l">
              <a:lnSpc>
                <a:spcPct val="100000"/>
              </a:lnSpc>
              <a:spcBef>
                <a:spcPts val="0"/>
              </a:spcBef>
              <a:spcAft>
                <a:spcPts val="0"/>
              </a:spcAft>
              <a:buSzPts val="1400"/>
              <a:buNone/>
            </a:pPr>
            <a:r>
              <a:t/>
            </a:r>
            <a:endParaRPr/>
          </a:p>
        </p:txBody>
      </p:sp>
      <p:sp>
        <p:nvSpPr>
          <p:cNvPr id="614" name="Google Shape;614;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pt-BR"/>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7" name="Google Shape;627;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pt-BR"/>
              <a:t>É possível estabelecer metas em VAN aliadas aos indicadores de desempenho do município, por exemplo: consultas pré-natal de gestantes, acompanhamento de hipertensos e diabéticos.</a:t>
            </a:r>
            <a:endParaRPr/>
          </a:p>
          <a:p>
            <a:pPr indent="0" lvl="0" marL="0" rtl="0" algn="l">
              <a:lnSpc>
                <a:spcPct val="100000"/>
              </a:lnSpc>
              <a:spcBef>
                <a:spcPts val="0"/>
              </a:spcBef>
              <a:spcAft>
                <a:spcPts val="0"/>
              </a:spcAft>
              <a:buSzPts val="1400"/>
              <a:buNone/>
            </a:pPr>
            <a:r>
              <a:t/>
            </a:r>
            <a:endParaRPr/>
          </a:p>
        </p:txBody>
      </p:sp>
      <p:sp>
        <p:nvSpPr>
          <p:cNvPr id="628" name="Google Shape;628;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pt-BR"/>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1" name="Google Shape;641;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pt-BR"/>
              <a:t>Retomar a dimensão contínua do ciclo de gestão e produção do cuidado, tanto no âmbito coletivo como no individual.</a:t>
            </a:r>
            <a:endParaRPr/>
          </a:p>
          <a:p>
            <a:pPr indent="0" lvl="0" marL="0" rtl="0" algn="l">
              <a:lnSpc>
                <a:spcPct val="100000"/>
              </a:lnSpc>
              <a:spcBef>
                <a:spcPts val="0"/>
              </a:spcBef>
              <a:spcAft>
                <a:spcPts val="0"/>
              </a:spcAft>
              <a:buSzPts val="1400"/>
              <a:buNone/>
            </a:pPr>
            <a:r>
              <a:t/>
            </a:r>
            <a:endParaRPr/>
          </a:p>
        </p:txBody>
      </p:sp>
      <p:sp>
        <p:nvSpPr>
          <p:cNvPr id="642" name="Google Shape;642;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pt-BR"/>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101252879d0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3" name="Google Shape;653;g101252879d0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457200" lvl="0" marL="0" rtl="0" algn="just">
              <a:lnSpc>
                <a:spcPct val="150000"/>
              </a:lnSpc>
              <a:spcBef>
                <a:spcPts val="1200"/>
              </a:spcBef>
              <a:spcAft>
                <a:spcPts val="0"/>
              </a:spcAft>
              <a:buClr>
                <a:schemeClr val="dk1"/>
              </a:buClr>
              <a:buSzPts val="1100"/>
              <a:buFont typeface="Arial"/>
              <a:buNone/>
            </a:pPr>
            <a:r>
              <a:rPr lang="pt-BR">
                <a:latin typeface="Times New Roman"/>
                <a:ea typeface="Times New Roman"/>
                <a:cs typeface="Times New Roman"/>
                <a:sym typeface="Times New Roman"/>
              </a:rPr>
              <a:t>É indispensável que seja estabelecido um fluxo de informações dos dados obtidos a partir da VAN na APS, para, de fato, alcançar o objetivo do SISVAN, que é conhecer o diagnóstico do indivíduo ou coletividade e desenvolver as ações de promoção de alimentação saudável mais apropriadas. O fluxo de informações da VAN nada mais é do que colocar em prática o ciclo de gestão e produção do cuidado. Para te auxiliar, apresentamos o fluxo da VAN que acontece na UBS Estrela do Céu para você ver como a VAN está organizada. </a:t>
            </a:r>
            <a:endParaRPr>
              <a:latin typeface="Times New Roman"/>
              <a:ea typeface="Times New Roman"/>
              <a:cs typeface="Times New Roman"/>
              <a:sym typeface="Times New Roman"/>
            </a:endParaRPr>
          </a:p>
          <a:p>
            <a:pPr indent="0" lvl="0" marL="0" marR="0" rtl="0" algn="l">
              <a:lnSpc>
                <a:spcPct val="100000"/>
              </a:lnSpc>
              <a:spcBef>
                <a:spcPts val="1200"/>
              </a:spcBef>
              <a:spcAft>
                <a:spcPts val="0"/>
              </a:spcAft>
              <a:buClr>
                <a:schemeClr val="dk1"/>
              </a:buClr>
              <a:buSzPts val="1200"/>
              <a:buFont typeface="Calibri"/>
              <a:buNone/>
            </a:pPr>
            <a:r>
              <a:t/>
            </a:r>
            <a:endParaRPr/>
          </a:p>
        </p:txBody>
      </p:sp>
      <p:sp>
        <p:nvSpPr>
          <p:cNvPr id="654" name="Google Shape;654;g101252879d0_0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pt-BR"/>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3" name="Google Shape;663;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pt-BR"/>
              <a:t>Bibliografia utilizada na elaboração dos slides</a:t>
            </a:r>
            <a:endParaRPr/>
          </a:p>
        </p:txBody>
      </p:sp>
      <p:sp>
        <p:nvSpPr>
          <p:cNvPr id="664" name="Google Shape;664;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pt-BR"/>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 name="Google Shape;127;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pt-BR"/>
              <a:t>Objetivo da VAN 🡪 </a:t>
            </a:r>
            <a:r>
              <a:rPr lang="pt-BR" sz="1200"/>
              <a:t>Marco de Referência da Vigilância Alimentar e Nutricional (2015).</a:t>
            </a:r>
            <a:endParaRPr/>
          </a:p>
          <a:p>
            <a:pPr indent="0" lvl="0" marL="0" rtl="0" algn="l">
              <a:lnSpc>
                <a:spcPct val="100000"/>
              </a:lnSpc>
              <a:spcBef>
                <a:spcPts val="0"/>
              </a:spcBef>
              <a:spcAft>
                <a:spcPts val="0"/>
              </a:spcAft>
              <a:buSzPts val="1400"/>
              <a:buNone/>
            </a:pPr>
            <a:r>
              <a:t/>
            </a:r>
            <a:endParaRPr/>
          </a:p>
          <a:p>
            <a:pPr indent="0" lvl="0" marL="0" rtl="0" algn="just">
              <a:lnSpc>
                <a:spcPct val="150000"/>
              </a:lnSpc>
              <a:spcBef>
                <a:spcPts val="1200"/>
              </a:spcBef>
              <a:spcAft>
                <a:spcPts val="0"/>
              </a:spcAft>
              <a:buClr>
                <a:schemeClr val="dk1"/>
              </a:buClr>
              <a:buSzPts val="1100"/>
              <a:buFont typeface="Arial"/>
              <a:buNone/>
            </a:pPr>
            <a:r>
              <a:rPr lang="pt-BR">
                <a:latin typeface="Times New Roman"/>
                <a:ea typeface="Times New Roman"/>
                <a:cs typeface="Times New Roman"/>
                <a:sym typeface="Times New Roman"/>
              </a:rPr>
              <a:t>A coleta desses dados para a VAN é uma atividade inserida na rotina dos serviços da Atenção Primária à Saúde (APS), nas Unidades Básicas de Saúde (UBS) ou por meio da Estratégia Saúde da Família, e deve ser executada com os usuários do SUS, de todas as fases do curso da vida, seguindo recomendações nacionais, e em momentos oportunos, como atendimento individual, visita domiciliar ou em atividades coletivas.</a:t>
            </a:r>
            <a:endParaRPr>
              <a:latin typeface="Times New Roman"/>
              <a:ea typeface="Times New Roman"/>
              <a:cs typeface="Times New Roman"/>
              <a:sym typeface="Times New Roman"/>
            </a:endParaRPr>
          </a:p>
          <a:p>
            <a:pPr indent="0" lvl="0" marL="0" rtl="0" algn="l">
              <a:lnSpc>
                <a:spcPct val="100000"/>
              </a:lnSpc>
              <a:spcBef>
                <a:spcPts val="0"/>
              </a:spcBef>
              <a:spcAft>
                <a:spcPts val="0"/>
              </a:spcAft>
              <a:buSzPts val="1400"/>
              <a:buNone/>
            </a:pPr>
            <a:r>
              <a:t/>
            </a:r>
            <a:endParaRPr/>
          </a:p>
        </p:txBody>
      </p:sp>
      <p:sp>
        <p:nvSpPr>
          <p:cNvPr id="128" name="Google Shape;128;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pt-BR"/>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101252879d0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g101252879d0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pt-BR"/>
              <a:t>Objetivo da VAN 🡪 </a:t>
            </a:r>
            <a:r>
              <a:rPr lang="pt-BR" sz="1200"/>
              <a:t>Marco de Referência da Vigilância Alimentar e Nutricional (2015).</a:t>
            </a:r>
            <a:endParaRPr/>
          </a:p>
          <a:p>
            <a:pPr indent="0" lvl="0" marL="0" rtl="0" algn="l">
              <a:lnSpc>
                <a:spcPct val="100000"/>
              </a:lnSpc>
              <a:spcBef>
                <a:spcPts val="0"/>
              </a:spcBef>
              <a:spcAft>
                <a:spcPts val="0"/>
              </a:spcAft>
              <a:buSzPts val="1400"/>
              <a:buNone/>
            </a:pPr>
            <a:r>
              <a:t/>
            </a:r>
            <a:endParaRPr/>
          </a:p>
          <a:p>
            <a:pPr indent="0" lvl="0" marL="0" rtl="0" algn="just">
              <a:lnSpc>
                <a:spcPct val="150000"/>
              </a:lnSpc>
              <a:spcBef>
                <a:spcPts val="1200"/>
              </a:spcBef>
              <a:spcAft>
                <a:spcPts val="0"/>
              </a:spcAft>
              <a:buClr>
                <a:schemeClr val="dk1"/>
              </a:buClr>
              <a:buSzPts val="1100"/>
              <a:buFont typeface="Arial"/>
              <a:buNone/>
            </a:pPr>
            <a:r>
              <a:rPr lang="pt-BR">
                <a:latin typeface="Times New Roman"/>
                <a:ea typeface="Times New Roman"/>
                <a:cs typeface="Times New Roman"/>
                <a:sym typeface="Times New Roman"/>
              </a:rPr>
              <a:t>A coleta desses dados para a VAN é uma atividade inserida na rotina dos serviços da Atenção Primária à Saúde (APS), nas Unidades Básicas de Saúde (UBS) ou por meio da Estratégia Saúde da Família, e deve ser executada com os usuários do SUS, de todas as fases do curso da vida, seguindo recomendações nacionais, e em momentos oportunos, como atendimento individual, visita domiciliar ou em atividades coletivas.</a:t>
            </a:r>
            <a:endParaRPr>
              <a:latin typeface="Times New Roman"/>
              <a:ea typeface="Times New Roman"/>
              <a:cs typeface="Times New Roman"/>
              <a:sym typeface="Times New Roman"/>
            </a:endParaRPr>
          </a:p>
          <a:p>
            <a:pPr indent="0" lvl="0" marL="0" rtl="0" algn="l">
              <a:lnSpc>
                <a:spcPct val="100000"/>
              </a:lnSpc>
              <a:spcBef>
                <a:spcPts val="0"/>
              </a:spcBef>
              <a:spcAft>
                <a:spcPts val="0"/>
              </a:spcAft>
              <a:buSzPts val="1400"/>
              <a:buNone/>
            </a:pPr>
            <a:r>
              <a:t/>
            </a:r>
            <a:endParaRPr/>
          </a:p>
        </p:txBody>
      </p:sp>
      <p:sp>
        <p:nvSpPr>
          <p:cNvPr id="142" name="Google Shape;142;g101252879d0_1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pt-BR"/>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1010848f92c_0_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 name="Google Shape;154;g1010848f92c_0_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pt-BR"/>
              <a:t>Objetivo da VAN 🡪 </a:t>
            </a:r>
            <a:r>
              <a:rPr lang="pt-BR" sz="1200"/>
              <a:t>Marco de Referência da Vigilância Alimentar e Nutricional (2015).</a:t>
            </a:r>
            <a:endParaRPr/>
          </a:p>
          <a:p>
            <a:pPr indent="0" lvl="0" marL="0" rtl="0" algn="l">
              <a:lnSpc>
                <a:spcPct val="100000"/>
              </a:lnSpc>
              <a:spcBef>
                <a:spcPts val="0"/>
              </a:spcBef>
              <a:spcAft>
                <a:spcPts val="0"/>
              </a:spcAft>
              <a:buSzPts val="1400"/>
              <a:buNone/>
            </a:pPr>
            <a:r>
              <a:t/>
            </a:r>
            <a:endParaRPr/>
          </a:p>
          <a:p>
            <a:pPr indent="0" lvl="0" marL="0" rtl="0" algn="just">
              <a:lnSpc>
                <a:spcPct val="150000"/>
              </a:lnSpc>
              <a:spcBef>
                <a:spcPts val="1200"/>
              </a:spcBef>
              <a:spcAft>
                <a:spcPts val="0"/>
              </a:spcAft>
              <a:buClr>
                <a:schemeClr val="dk1"/>
              </a:buClr>
              <a:buSzPts val="1100"/>
              <a:buFont typeface="Arial"/>
              <a:buNone/>
            </a:pPr>
            <a:r>
              <a:rPr lang="pt-BR">
                <a:latin typeface="Times New Roman"/>
                <a:ea typeface="Times New Roman"/>
                <a:cs typeface="Times New Roman"/>
                <a:sym typeface="Times New Roman"/>
              </a:rPr>
              <a:t>A coleta desses dados para a VAN é uma atividade inserida na rotina dos serviços da Atenção Primária à Saúde (APS), nas Unidades Básicas de Saúde (UBS) ou por meio da Estratégia Saúde da Família, e deve ser executada com os usuários do SUS, de todas as fases do curso da vida, seguindo recomendações nacionais, e em momentos oportunos, como atendimento individual, visita domiciliar ou em atividades coletivas.</a:t>
            </a:r>
            <a:endParaRPr>
              <a:latin typeface="Times New Roman"/>
              <a:ea typeface="Times New Roman"/>
              <a:cs typeface="Times New Roman"/>
              <a:sym typeface="Times New Roman"/>
            </a:endParaRPr>
          </a:p>
          <a:p>
            <a:pPr indent="0" lvl="0" marL="0" rtl="0" algn="l">
              <a:lnSpc>
                <a:spcPct val="100000"/>
              </a:lnSpc>
              <a:spcBef>
                <a:spcPts val="0"/>
              </a:spcBef>
              <a:spcAft>
                <a:spcPts val="0"/>
              </a:spcAft>
              <a:buSzPts val="1400"/>
              <a:buNone/>
            </a:pPr>
            <a:r>
              <a:t/>
            </a:r>
            <a:endParaRPr/>
          </a:p>
        </p:txBody>
      </p:sp>
      <p:sp>
        <p:nvSpPr>
          <p:cNvPr id="155" name="Google Shape;155;g1010848f92c_0_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pt-BR"/>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1010848f92c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 name="Google Shape;170;g1010848f92c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pt-BR"/>
              <a:t>Objetivo da VAN 🡪 </a:t>
            </a:r>
            <a:r>
              <a:rPr lang="pt-BR" sz="1200"/>
              <a:t>Marco de Referência da Vigilância Alimentar e Nutricional (2015).</a:t>
            </a:r>
            <a:endParaRPr/>
          </a:p>
          <a:p>
            <a:pPr indent="0" lvl="0" marL="0" rtl="0" algn="l">
              <a:lnSpc>
                <a:spcPct val="100000"/>
              </a:lnSpc>
              <a:spcBef>
                <a:spcPts val="0"/>
              </a:spcBef>
              <a:spcAft>
                <a:spcPts val="0"/>
              </a:spcAft>
              <a:buSzPts val="1400"/>
              <a:buNone/>
            </a:pPr>
            <a:r>
              <a:t/>
            </a:r>
            <a:endParaRPr/>
          </a:p>
          <a:p>
            <a:pPr indent="0" lvl="0" marL="0" rtl="0" algn="just">
              <a:lnSpc>
                <a:spcPct val="150000"/>
              </a:lnSpc>
              <a:spcBef>
                <a:spcPts val="1200"/>
              </a:spcBef>
              <a:spcAft>
                <a:spcPts val="0"/>
              </a:spcAft>
              <a:buClr>
                <a:schemeClr val="dk1"/>
              </a:buClr>
              <a:buSzPts val="1100"/>
              <a:buFont typeface="Arial"/>
              <a:buNone/>
            </a:pPr>
            <a:r>
              <a:rPr lang="pt-BR">
                <a:latin typeface="Times New Roman"/>
                <a:ea typeface="Times New Roman"/>
                <a:cs typeface="Times New Roman"/>
                <a:sym typeface="Times New Roman"/>
              </a:rPr>
              <a:t>A coleta desses dados para a VAN é uma atividade inserida na rotina dos serviços da Atenção Primária à Saúde (APS), nas Unidades Básicas de Saúde (UBS) ou por meio da Estratégia Saúde da Família, e deve ser executada com os usuários do SUS, de todas as fases do curso da vida, seguindo recomendações nacionais, e em momentos oportunos, como atendimento individual, visita domiciliar ou em atividades coletivas.</a:t>
            </a:r>
            <a:endParaRPr>
              <a:latin typeface="Times New Roman"/>
              <a:ea typeface="Times New Roman"/>
              <a:cs typeface="Times New Roman"/>
              <a:sym typeface="Times New Roman"/>
            </a:endParaRPr>
          </a:p>
          <a:p>
            <a:pPr indent="0" lvl="0" marL="0" rtl="0" algn="l">
              <a:lnSpc>
                <a:spcPct val="100000"/>
              </a:lnSpc>
              <a:spcBef>
                <a:spcPts val="0"/>
              </a:spcBef>
              <a:spcAft>
                <a:spcPts val="0"/>
              </a:spcAft>
              <a:buSzPts val="1400"/>
              <a:buNone/>
            </a:pPr>
            <a:r>
              <a:t/>
            </a:r>
            <a:endParaRPr/>
          </a:p>
        </p:txBody>
      </p:sp>
      <p:sp>
        <p:nvSpPr>
          <p:cNvPr id="171" name="Google Shape;171;g1010848f92c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pt-BR"/>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101252879d0_1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g101252879d0_1_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pt-BR"/>
              <a:t>Objetivo da VAN 🡪 </a:t>
            </a:r>
            <a:r>
              <a:rPr lang="pt-BR" sz="1200"/>
              <a:t>Marco de Referência da Vigilância Alimentar e Nutricional (2015).</a:t>
            </a:r>
            <a:endParaRPr/>
          </a:p>
          <a:p>
            <a:pPr indent="0" lvl="0" marL="0" rtl="0" algn="l">
              <a:lnSpc>
                <a:spcPct val="100000"/>
              </a:lnSpc>
              <a:spcBef>
                <a:spcPts val="0"/>
              </a:spcBef>
              <a:spcAft>
                <a:spcPts val="0"/>
              </a:spcAft>
              <a:buSzPts val="1400"/>
              <a:buNone/>
            </a:pPr>
            <a:r>
              <a:t/>
            </a:r>
            <a:endParaRPr/>
          </a:p>
          <a:p>
            <a:pPr indent="0" lvl="0" marL="0" rtl="0" algn="just">
              <a:lnSpc>
                <a:spcPct val="150000"/>
              </a:lnSpc>
              <a:spcBef>
                <a:spcPts val="1200"/>
              </a:spcBef>
              <a:spcAft>
                <a:spcPts val="0"/>
              </a:spcAft>
              <a:buClr>
                <a:schemeClr val="dk1"/>
              </a:buClr>
              <a:buSzPts val="1100"/>
              <a:buFont typeface="Arial"/>
              <a:buNone/>
            </a:pPr>
            <a:r>
              <a:rPr lang="pt-BR">
                <a:latin typeface="Times New Roman"/>
                <a:ea typeface="Times New Roman"/>
                <a:cs typeface="Times New Roman"/>
                <a:sym typeface="Times New Roman"/>
              </a:rPr>
              <a:t>A coleta desses dados para a VAN é uma atividade inserida na rotina dos serviços da Atenção Primária à Saúde (APS), nas Unidades Básicas de Saúde (UBS) ou por meio da Estratégia Saúde da Família, e deve ser executada com os usuários do SUS, de todas as fases do curso da vida, seguindo recomendações nacionais, e em momentos oportunos, como atendimento individual, visita domiciliar ou em atividades coletivas.</a:t>
            </a:r>
            <a:endParaRPr>
              <a:latin typeface="Times New Roman"/>
              <a:ea typeface="Times New Roman"/>
              <a:cs typeface="Times New Roman"/>
              <a:sym typeface="Times New Roman"/>
            </a:endParaRPr>
          </a:p>
          <a:p>
            <a:pPr indent="0" lvl="0" marL="0" rtl="0" algn="l">
              <a:lnSpc>
                <a:spcPct val="100000"/>
              </a:lnSpc>
              <a:spcBef>
                <a:spcPts val="0"/>
              </a:spcBef>
              <a:spcAft>
                <a:spcPts val="0"/>
              </a:spcAft>
              <a:buSzPts val="1400"/>
              <a:buNone/>
            </a:pPr>
            <a:r>
              <a:t/>
            </a:r>
            <a:endParaRPr/>
          </a:p>
        </p:txBody>
      </p:sp>
      <p:sp>
        <p:nvSpPr>
          <p:cNvPr id="186" name="Google Shape;186;g101252879d0_1_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pt-BR"/>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1010848f92c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 name="Google Shape;200;g1010848f92c_0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pt-BR"/>
              <a:t>Objetivo da VAN 🡪 </a:t>
            </a:r>
            <a:r>
              <a:rPr lang="pt-BR" sz="1200"/>
              <a:t>Marco de Referência da Vigilância Alimentar e Nutricional (2015).</a:t>
            </a:r>
            <a:endParaRPr/>
          </a:p>
          <a:p>
            <a:pPr indent="0" lvl="0" marL="0" rtl="0" algn="l">
              <a:lnSpc>
                <a:spcPct val="100000"/>
              </a:lnSpc>
              <a:spcBef>
                <a:spcPts val="0"/>
              </a:spcBef>
              <a:spcAft>
                <a:spcPts val="0"/>
              </a:spcAft>
              <a:buSzPts val="1400"/>
              <a:buNone/>
            </a:pPr>
            <a:r>
              <a:t/>
            </a:r>
            <a:endParaRPr/>
          </a:p>
          <a:p>
            <a:pPr indent="0" lvl="0" marL="0" rtl="0" algn="just">
              <a:lnSpc>
                <a:spcPct val="150000"/>
              </a:lnSpc>
              <a:spcBef>
                <a:spcPts val="1200"/>
              </a:spcBef>
              <a:spcAft>
                <a:spcPts val="0"/>
              </a:spcAft>
              <a:buClr>
                <a:schemeClr val="dk1"/>
              </a:buClr>
              <a:buSzPts val="1100"/>
              <a:buFont typeface="Arial"/>
              <a:buNone/>
            </a:pPr>
            <a:r>
              <a:rPr lang="pt-BR">
                <a:latin typeface="Times New Roman"/>
                <a:ea typeface="Times New Roman"/>
                <a:cs typeface="Times New Roman"/>
                <a:sym typeface="Times New Roman"/>
              </a:rPr>
              <a:t>A coleta desses dados para a VAN é uma atividade inserida na rotina dos serviços da Atenção Primária à Saúde (APS), nas Unidades Básicas de Saúde (UBS) ou por meio da Estratégia Saúde da Família, e deve ser executada com os usuários do SUS, de todas as fases do curso da vida, seguindo recomendações nacionais, e em momentos oportunos, como atendimento individual, visita domiciliar ou em atividades coletivas.</a:t>
            </a:r>
            <a:endParaRPr>
              <a:latin typeface="Times New Roman"/>
              <a:ea typeface="Times New Roman"/>
              <a:cs typeface="Times New Roman"/>
              <a:sym typeface="Times New Roman"/>
            </a:endParaRPr>
          </a:p>
          <a:p>
            <a:pPr indent="0" lvl="0" marL="0" rtl="0" algn="l">
              <a:lnSpc>
                <a:spcPct val="100000"/>
              </a:lnSpc>
              <a:spcBef>
                <a:spcPts val="0"/>
              </a:spcBef>
              <a:spcAft>
                <a:spcPts val="0"/>
              </a:spcAft>
              <a:buSzPts val="1400"/>
              <a:buNone/>
            </a:pPr>
            <a:r>
              <a:t/>
            </a:r>
            <a:endParaRPr/>
          </a:p>
        </p:txBody>
      </p:sp>
      <p:sp>
        <p:nvSpPr>
          <p:cNvPr id="201" name="Google Shape;201;g1010848f92c_0_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pt-BR"/>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de Título" type="title">
  <p:cSld name="TITLE">
    <p:spTree>
      <p:nvGrpSpPr>
        <p:cNvPr id="15" name="Shape 15"/>
        <p:cNvGrpSpPr/>
        <p:nvPr/>
      </p:nvGrpSpPr>
      <p:grpSpPr>
        <a:xfrm>
          <a:off x="0" y="0"/>
          <a:ext cx="0" cy="0"/>
          <a:chOff x="0" y="0"/>
          <a:chExt cx="0" cy="0"/>
        </a:xfrm>
      </p:grpSpPr>
      <p:sp>
        <p:nvSpPr>
          <p:cNvPr id="16" name="Google Shape;16;p3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3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e Texto Vertical" type="vertTx">
  <p:cSld name="VERTICAL_TEXT">
    <p:spTree>
      <p:nvGrpSpPr>
        <p:cNvPr id="72" name="Shape 72"/>
        <p:cNvGrpSpPr/>
        <p:nvPr/>
      </p:nvGrpSpPr>
      <p:grpSpPr>
        <a:xfrm>
          <a:off x="0" y="0"/>
          <a:ext cx="0" cy="0"/>
          <a:chOff x="0" y="0"/>
          <a:chExt cx="0" cy="0"/>
        </a:xfrm>
      </p:grpSpPr>
      <p:sp>
        <p:nvSpPr>
          <p:cNvPr id="73" name="Google Shape;73;p4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42"/>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o e Título Vertical" type="vertTitleAndTx">
  <p:cSld name="VERTICAL_TITLE_AND_VERTICAL_TEXT">
    <p:spTree>
      <p:nvGrpSpPr>
        <p:cNvPr id="78" name="Shape 78"/>
        <p:cNvGrpSpPr/>
        <p:nvPr/>
      </p:nvGrpSpPr>
      <p:grpSpPr>
        <a:xfrm>
          <a:off x="0" y="0"/>
          <a:ext cx="0" cy="0"/>
          <a:chOff x="0" y="0"/>
          <a:chExt cx="0" cy="0"/>
        </a:xfrm>
      </p:grpSpPr>
      <p:sp>
        <p:nvSpPr>
          <p:cNvPr id="79" name="Google Shape;79;p43"/>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43"/>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e Conteúdo" type="obj">
  <p:cSld name="OBJECT">
    <p:spTree>
      <p:nvGrpSpPr>
        <p:cNvPr id="21" name="Shape 21"/>
        <p:cNvGrpSpPr/>
        <p:nvPr/>
      </p:nvGrpSpPr>
      <p:grpSpPr>
        <a:xfrm>
          <a:off x="0" y="0"/>
          <a:ext cx="0" cy="0"/>
          <a:chOff x="0" y="0"/>
          <a:chExt cx="0" cy="0"/>
        </a:xfrm>
      </p:grpSpPr>
      <p:sp>
        <p:nvSpPr>
          <p:cNvPr id="22" name="Google Shape;22;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beçalho da Seção" type="secHead">
  <p:cSld name="SECTION_HEADER">
    <p:spTree>
      <p:nvGrpSpPr>
        <p:cNvPr id="27" name="Shape 27"/>
        <p:cNvGrpSpPr/>
        <p:nvPr/>
      </p:nvGrpSpPr>
      <p:grpSpPr>
        <a:xfrm>
          <a:off x="0" y="0"/>
          <a:ext cx="0" cy="0"/>
          <a:chOff x="0" y="0"/>
          <a:chExt cx="0" cy="0"/>
        </a:xfrm>
      </p:grpSpPr>
      <p:sp>
        <p:nvSpPr>
          <p:cNvPr id="28" name="Google Shape;28;p3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3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uas Partes de Conteúdo" type="twoObj">
  <p:cSld name="TWO_OBJECTS">
    <p:spTree>
      <p:nvGrpSpPr>
        <p:cNvPr id="33" name="Shape 33"/>
        <p:cNvGrpSpPr/>
        <p:nvPr/>
      </p:nvGrpSpPr>
      <p:grpSpPr>
        <a:xfrm>
          <a:off x="0" y="0"/>
          <a:ext cx="0" cy="0"/>
          <a:chOff x="0" y="0"/>
          <a:chExt cx="0" cy="0"/>
        </a:xfrm>
      </p:grpSpPr>
      <p:sp>
        <p:nvSpPr>
          <p:cNvPr id="34" name="Google Shape;34;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3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3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ção" type="twoTxTwoObj">
  <p:cSld name="TWO_OBJECTS_WITH_TEXT">
    <p:spTree>
      <p:nvGrpSpPr>
        <p:cNvPr id="40" name="Shape 40"/>
        <p:cNvGrpSpPr/>
        <p:nvPr/>
      </p:nvGrpSpPr>
      <p:grpSpPr>
        <a:xfrm>
          <a:off x="0" y="0"/>
          <a:ext cx="0" cy="0"/>
          <a:chOff x="0" y="0"/>
          <a:chExt cx="0" cy="0"/>
        </a:xfrm>
      </p:grpSpPr>
      <p:sp>
        <p:nvSpPr>
          <p:cNvPr id="41" name="Google Shape;41;p3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3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3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3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3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mente Título" type="titleOnly">
  <p:cSld name="TITLE_ONLY">
    <p:spTree>
      <p:nvGrpSpPr>
        <p:cNvPr id="49" name="Shape 49"/>
        <p:cNvGrpSpPr/>
        <p:nvPr/>
      </p:nvGrpSpPr>
      <p:grpSpPr>
        <a:xfrm>
          <a:off x="0" y="0"/>
          <a:ext cx="0" cy="0"/>
          <a:chOff x="0" y="0"/>
          <a:chExt cx="0" cy="0"/>
        </a:xfrm>
      </p:grpSpPr>
      <p:sp>
        <p:nvSpPr>
          <p:cNvPr id="50" name="Google Shape;50;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 Branco" type="blank">
  <p:cSld name="BLANK">
    <p:spTree>
      <p:nvGrpSpPr>
        <p:cNvPr id="54" name="Shape 54"/>
        <p:cNvGrpSpPr/>
        <p:nvPr/>
      </p:nvGrpSpPr>
      <p:grpSpPr>
        <a:xfrm>
          <a:off x="0" y="0"/>
          <a:ext cx="0" cy="0"/>
          <a:chOff x="0" y="0"/>
          <a:chExt cx="0" cy="0"/>
        </a:xfrm>
      </p:grpSpPr>
      <p:sp>
        <p:nvSpPr>
          <p:cNvPr id="55" name="Google Shape;55;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údo com Legenda" type="objTx">
  <p:cSld name="OBJECT_WITH_CAPTION_TEXT">
    <p:spTree>
      <p:nvGrpSpPr>
        <p:cNvPr id="58" name="Shape 58"/>
        <p:cNvGrpSpPr/>
        <p:nvPr/>
      </p:nvGrpSpPr>
      <p:grpSpPr>
        <a:xfrm>
          <a:off x="0" y="0"/>
          <a:ext cx="0" cy="0"/>
          <a:chOff x="0" y="0"/>
          <a:chExt cx="0" cy="0"/>
        </a:xfrm>
      </p:grpSpPr>
      <p:sp>
        <p:nvSpPr>
          <p:cNvPr id="59" name="Google Shape;59;p4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4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4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m com Legenda" type="picTx">
  <p:cSld name="PICTURE_WITH_CAPTION_TEXT">
    <p:spTree>
      <p:nvGrpSpPr>
        <p:cNvPr id="65" name="Shape 65"/>
        <p:cNvGrpSpPr/>
        <p:nvPr/>
      </p:nvGrpSpPr>
      <p:grpSpPr>
        <a:xfrm>
          <a:off x="0" y="0"/>
          <a:ext cx="0" cy="0"/>
          <a:chOff x="0" y="0"/>
          <a:chExt cx="0" cy="0"/>
        </a:xfrm>
      </p:grpSpPr>
      <p:sp>
        <p:nvSpPr>
          <p:cNvPr id="66" name="Google Shape;66;p4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41"/>
          <p:cNvSpPr/>
          <p:nvPr>
            <p:ph idx="2" type="pic"/>
          </p:nvPr>
        </p:nvSpPr>
        <p:spPr>
          <a:xfrm>
            <a:off x="5183188" y="987425"/>
            <a:ext cx="6172200" cy="4873625"/>
          </a:xfrm>
          <a:prstGeom prst="rect">
            <a:avLst/>
          </a:prstGeom>
          <a:noFill/>
          <a:ln>
            <a:noFill/>
          </a:ln>
        </p:spPr>
      </p:sp>
      <p:sp>
        <p:nvSpPr>
          <p:cNvPr id="68" name="Google Shape;68;p4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3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t-BR"/>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jp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3.jpg"/><Relationship Id="rId5"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jpg"/><Relationship Id="rId4" Type="http://schemas.openxmlformats.org/officeDocument/2006/relationships/image" Target="../media/image5.png"/><Relationship Id="rId5" Type="http://schemas.openxmlformats.org/officeDocument/2006/relationships/image" Target="../media/image10.png"/><Relationship Id="rId6"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jpg"/><Relationship Id="rId4" Type="http://schemas.openxmlformats.org/officeDocument/2006/relationships/image" Target="../media/image5.png"/><Relationship Id="rId5"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jpg"/><Relationship Id="rId4" Type="http://schemas.openxmlformats.org/officeDocument/2006/relationships/image" Target="../media/image5.png"/><Relationship Id="rId5"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jpg"/><Relationship Id="rId4" Type="http://schemas.openxmlformats.org/officeDocument/2006/relationships/image" Target="../media/image5.png"/><Relationship Id="rId5"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jpg"/><Relationship Id="rId4" Type="http://schemas.openxmlformats.org/officeDocument/2006/relationships/image" Target="../media/image5.png"/><Relationship Id="rId5"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jpg"/><Relationship Id="rId4" Type="http://schemas.openxmlformats.org/officeDocument/2006/relationships/image" Target="../media/image5.png"/><Relationship Id="rId5"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jp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8.png"/><Relationship Id="rId4" Type="http://schemas.openxmlformats.org/officeDocument/2006/relationships/image" Target="../media/image3.jpg"/><Relationship Id="rId5"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jp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8.png"/><Relationship Id="rId4" Type="http://schemas.openxmlformats.org/officeDocument/2006/relationships/image" Target="../media/image3.jpg"/><Relationship Id="rId5"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7.png"/><Relationship Id="rId4" Type="http://schemas.openxmlformats.org/officeDocument/2006/relationships/image" Target="../media/image12.png"/><Relationship Id="rId5" Type="http://schemas.openxmlformats.org/officeDocument/2006/relationships/image" Target="../media/image3.jpg"/><Relationship Id="rId6"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jpg"/><Relationship Id="rId4" Type="http://schemas.openxmlformats.org/officeDocument/2006/relationships/image" Target="../media/image11.png"/><Relationship Id="rId5" Type="http://schemas.openxmlformats.org/officeDocument/2006/relationships/image" Target="../media/image20.jpg"/><Relationship Id="rId6" Type="http://schemas.openxmlformats.org/officeDocument/2006/relationships/image" Target="../media/image15.png"/><Relationship Id="rId7"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9.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6.png"/><Relationship Id="rId4" Type="http://schemas.openxmlformats.org/officeDocument/2006/relationships/image" Target="../media/image19.png"/><Relationship Id="rId5" Type="http://schemas.openxmlformats.org/officeDocument/2006/relationships/image" Target="../media/image25.png"/><Relationship Id="rId6" Type="http://schemas.openxmlformats.org/officeDocument/2006/relationships/image" Target="../media/image21.png"/><Relationship Id="rId7"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2.png"/><Relationship Id="rId4" Type="http://schemas.openxmlformats.org/officeDocument/2006/relationships/image" Target="../media/image27.png"/><Relationship Id="rId5"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4.jpg"/><Relationship Id="rId4" Type="http://schemas.openxmlformats.org/officeDocument/2006/relationships/image" Target="../media/image28.jpg"/><Relationship Id="rId5" Type="http://schemas.openxmlformats.org/officeDocument/2006/relationships/image" Target="../media/image23.jpg"/><Relationship Id="rId6" Type="http://schemas.openxmlformats.org/officeDocument/2006/relationships/image" Target="../media/image26.jpg"/><Relationship Id="rId7"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0.pn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5.png"/><Relationship Id="rId4" Type="http://schemas.openxmlformats.org/officeDocument/2006/relationships/image" Target="../media/image31.jpg"/><Relationship Id="rId5" Type="http://schemas.openxmlformats.org/officeDocument/2006/relationships/image" Target="../media/image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jpg"/><Relationship Id="rId4" Type="http://schemas.openxmlformats.org/officeDocument/2006/relationships/image" Target="../media/image3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 Id="rId4" Type="http://schemas.openxmlformats.org/officeDocument/2006/relationships/image" Target="../media/image5.png"/><Relationship Id="rId5"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jpg"/><Relationship Id="rId4" Type="http://schemas.openxmlformats.org/officeDocument/2006/relationships/image" Target="../media/image40.jpg"/><Relationship Id="rId5" Type="http://schemas.openxmlformats.org/officeDocument/2006/relationships/image" Target="../media/image46.png"/><Relationship Id="rId6" Type="http://schemas.openxmlformats.org/officeDocument/2006/relationships/image" Target="../media/image3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jpg"/><Relationship Id="rId4" Type="http://schemas.openxmlformats.org/officeDocument/2006/relationships/image" Target="../media/image33.png"/><Relationship Id="rId9" Type="http://schemas.openxmlformats.org/officeDocument/2006/relationships/image" Target="../media/image38.png"/><Relationship Id="rId5" Type="http://schemas.openxmlformats.org/officeDocument/2006/relationships/image" Target="../media/image45.jpg"/><Relationship Id="rId6" Type="http://schemas.openxmlformats.org/officeDocument/2006/relationships/image" Target="../media/image41.png"/><Relationship Id="rId7" Type="http://schemas.openxmlformats.org/officeDocument/2006/relationships/image" Target="../media/image17.png"/><Relationship Id="rId8"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jpg"/><Relationship Id="rId4" Type="http://schemas.openxmlformats.org/officeDocument/2006/relationships/image" Target="../media/image43.png"/><Relationship Id="rId5" Type="http://schemas.openxmlformats.org/officeDocument/2006/relationships/image" Target="../media/image4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jp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4.jpg"/><Relationship Id="rId4" Type="http://schemas.openxmlformats.org/officeDocument/2006/relationships/image" Target="../media/image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42.png"/><Relationship Id="rId4" Type="http://schemas.openxmlformats.org/officeDocument/2006/relationships/image" Target="../media/image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9.png"/><Relationship Id="rId4" Type="http://schemas.openxmlformats.org/officeDocument/2006/relationships/image" Target="../media/image39.png"/><Relationship Id="rId5" Type="http://schemas.openxmlformats.org/officeDocument/2006/relationships/image" Target="../media/image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5.png"/><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9.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3.jpg"/><Relationship Id="rId5"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jp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jp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jp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jp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jp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pic>
        <p:nvPicPr>
          <p:cNvPr descr="Resultado de imagem para &quot;atividade física&quot; icon" id="88" name="Google Shape;88;p1"/>
          <p:cNvPicPr preferRelativeResize="0"/>
          <p:nvPr/>
        </p:nvPicPr>
        <p:blipFill rotWithShape="1">
          <a:blip r:embed="rId3">
            <a:alphaModFix/>
          </a:blip>
          <a:srcRect b="53906" l="28167" r="53951" t="28029"/>
          <a:stretch/>
        </p:blipFill>
        <p:spPr>
          <a:xfrm>
            <a:off x="9971990" y="294099"/>
            <a:ext cx="690196" cy="669024"/>
          </a:xfrm>
          <a:prstGeom prst="rect">
            <a:avLst/>
          </a:prstGeom>
          <a:noFill/>
          <a:ln>
            <a:noFill/>
          </a:ln>
        </p:spPr>
      </p:pic>
      <p:pic>
        <p:nvPicPr>
          <p:cNvPr descr="Resultado de imagem para &quot;atividade física&quot; icon" id="89" name="Google Shape;89;p1"/>
          <p:cNvPicPr preferRelativeResize="0"/>
          <p:nvPr/>
        </p:nvPicPr>
        <p:blipFill rotWithShape="1">
          <a:blip r:embed="rId3">
            <a:alphaModFix/>
          </a:blip>
          <a:srcRect b="53477" l="2218" r="79207" t="28889"/>
          <a:stretch/>
        </p:blipFill>
        <p:spPr>
          <a:xfrm>
            <a:off x="11093048" y="298736"/>
            <a:ext cx="716947" cy="653094"/>
          </a:xfrm>
          <a:prstGeom prst="rect">
            <a:avLst/>
          </a:prstGeom>
          <a:noFill/>
          <a:ln>
            <a:noFill/>
          </a:ln>
        </p:spPr>
      </p:pic>
      <p:sp>
        <p:nvSpPr>
          <p:cNvPr id="90" name="Google Shape;90;p1"/>
          <p:cNvSpPr/>
          <p:nvPr/>
        </p:nvSpPr>
        <p:spPr>
          <a:xfrm>
            <a:off x="334296" y="6086158"/>
            <a:ext cx="11523408" cy="781664"/>
          </a:xfrm>
          <a:prstGeom prst="rect">
            <a:avLst/>
          </a:prstGeom>
          <a:gradFill>
            <a:gsLst>
              <a:gs pos="0">
                <a:srgbClr val="7FB75F"/>
              </a:gs>
              <a:gs pos="50000">
                <a:srgbClr val="6EB141"/>
              </a:gs>
              <a:gs pos="100000">
                <a:srgbClr val="5FA134"/>
              </a:gs>
            </a:gsLst>
            <a:lin ang="5400000" scaled="0"/>
          </a:gradFill>
          <a:ln>
            <a:noFill/>
          </a:ln>
          <a:effectLst>
            <a:outerShdw blurRad="57150" rotWithShape="0" algn="ctr" dir="5400000" dist="19050">
              <a:srgbClr val="000000">
                <a:alpha val="6235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1" name="Google Shape;91;p1"/>
          <p:cNvSpPr/>
          <p:nvPr/>
        </p:nvSpPr>
        <p:spPr>
          <a:xfrm>
            <a:off x="942537" y="6284629"/>
            <a:ext cx="10102660" cy="384721"/>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900"/>
              <a:buFont typeface="Arial"/>
              <a:buNone/>
            </a:pPr>
            <a:r>
              <a:rPr b="1" i="0" lang="pt-BR" sz="1900" u="none" cap="none" strike="noStrike">
                <a:solidFill>
                  <a:schemeClr val="lt1"/>
                </a:solidFill>
                <a:latin typeface="Libre Franklin Thin"/>
                <a:ea typeface="Libre Franklin Thin"/>
                <a:cs typeface="Libre Franklin Thin"/>
                <a:sym typeface="Libre Franklin Thin"/>
              </a:rPr>
              <a:t>Vigilância Alimentar e Nutricional na Linha de Cuidado para Sobrepeso e Obesidade</a:t>
            </a:r>
            <a:endParaRPr b="0" i="0" sz="1400" u="none" cap="none" strike="noStrike">
              <a:solidFill>
                <a:srgbClr val="000000"/>
              </a:solidFill>
              <a:latin typeface="Arial"/>
              <a:ea typeface="Arial"/>
              <a:cs typeface="Arial"/>
              <a:sym typeface="Arial"/>
            </a:endParaRPr>
          </a:p>
        </p:txBody>
      </p:sp>
      <p:pic>
        <p:nvPicPr>
          <p:cNvPr descr="Resultado de imagem para &quot;atividade física&quot; icon" id="92" name="Google Shape;92;p1"/>
          <p:cNvPicPr preferRelativeResize="0"/>
          <p:nvPr/>
        </p:nvPicPr>
        <p:blipFill rotWithShape="1">
          <a:blip r:embed="rId3">
            <a:alphaModFix/>
          </a:blip>
          <a:srcRect b="79805" l="28770" r="54180" t="2131"/>
          <a:stretch/>
        </p:blipFill>
        <p:spPr>
          <a:xfrm>
            <a:off x="10535432" y="276514"/>
            <a:ext cx="658093" cy="669024"/>
          </a:xfrm>
          <a:prstGeom prst="rect">
            <a:avLst/>
          </a:prstGeom>
          <a:noFill/>
          <a:ln>
            <a:noFill/>
          </a:ln>
        </p:spPr>
      </p:pic>
      <p:pic>
        <p:nvPicPr>
          <p:cNvPr id="93" name="Google Shape;93;p1"/>
          <p:cNvPicPr preferRelativeResize="0"/>
          <p:nvPr/>
        </p:nvPicPr>
        <p:blipFill rotWithShape="1">
          <a:blip r:embed="rId4">
            <a:alphaModFix/>
          </a:blip>
          <a:srcRect b="60504" l="43383" r="43764" t="14904"/>
          <a:stretch/>
        </p:blipFill>
        <p:spPr>
          <a:xfrm>
            <a:off x="9437243" y="298938"/>
            <a:ext cx="621157" cy="668216"/>
          </a:xfrm>
          <a:prstGeom prst="rect">
            <a:avLst/>
          </a:prstGeom>
          <a:noFill/>
          <a:ln>
            <a:noFill/>
          </a:ln>
        </p:spPr>
      </p:pic>
      <p:cxnSp>
        <p:nvCxnSpPr>
          <p:cNvPr id="94" name="Google Shape;94;p1"/>
          <p:cNvCxnSpPr/>
          <p:nvPr/>
        </p:nvCxnSpPr>
        <p:spPr>
          <a:xfrm>
            <a:off x="2186522" y="4085801"/>
            <a:ext cx="7561299" cy="0"/>
          </a:xfrm>
          <a:prstGeom prst="straightConnector1">
            <a:avLst/>
          </a:prstGeom>
          <a:noFill/>
          <a:ln cap="flat" cmpd="sng" w="9525">
            <a:solidFill>
              <a:srgbClr val="C6BE2F"/>
            </a:solidFill>
            <a:prstDash val="solid"/>
            <a:miter lim="800000"/>
            <a:headEnd len="sm" w="sm" type="none"/>
            <a:tailEnd len="sm" w="sm" type="none"/>
          </a:ln>
        </p:spPr>
      </p:cxnSp>
      <p:sp>
        <p:nvSpPr>
          <p:cNvPr id="95" name="Google Shape;95;p1"/>
          <p:cNvSpPr txBox="1"/>
          <p:nvPr/>
        </p:nvSpPr>
        <p:spPr>
          <a:xfrm>
            <a:off x="1106424" y="1173575"/>
            <a:ext cx="9966960" cy="2926080"/>
          </a:xfrm>
          <a:prstGeom prst="rect">
            <a:avLst/>
          </a:prstGeom>
          <a:noFill/>
          <a:ln>
            <a:noFill/>
          </a:ln>
        </p:spPr>
        <p:txBody>
          <a:bodyPr anchorCtr="0" anchor="b" bIns="45700" lIns="91425" spcFirstLastPara="1" rIns="91425" wrap="square" tIns="45700">
            <a:noAutofit/>
          </a:bodyPr>
          <a:lstStyle/>
          <a:p>
            <a:pPr indent="0" lvl="0" marL="0" marR="0" rtl="0" algn="ctr">
              <a:lnSpc>
                <a:spcPct val="85000"/>
              </a:lnSpc>
              <a:spcBef>
                <a:spcPts val="0"/>
              </a:spcBef>
              <a:spcAft>
                <a:spcPts val="0"/>
              </a:spcAft>
              <a:buClr>
                <a:srgbClr val="A6B727"/>
              </a:buClr>
              <a:buSzPts val="5400"/>
              <a:buFont typeface="Corbel"/>
              <a:buNone/>
            </a:pPr>
            <a:r>
              <a:rPr b="0" i="0" lang="pt-BR" sz="5400" u="none" cap="none" strike="noStrike">
                <a:solidFill>
                  <a:srgbClr val="A6B727"/>
                </a:solidFill>
                <a:latin typeface="Corbel"/>
                <a:ea typeface="Corbel"/>
                <a:cs typeface="Corbel"/>
                <a:sym typeface="Corbel"/>
              </a:rPr>
              <a:t>VIGILÂNCIA ALIMENTAR E NUTRICIONAL (VAN)</a:t>
            </a:r>
            <a:endParaRPr b="0" i="0" sz="1400" u="none" cap="none" strike="noStrike">
              <a:solidFill>
                <a:srgbClr val="000000"/>
              </a:solidFill>
              <a:latin typeface="Arial"/>
              <a:ea typeface="Arial"/>
              <a:cs typeface="Arial"/>
              <a:sym typeface="Arial"/>
            </a:endParaRPr>
          </a:p>
        </p:txBody>
      </p:sp>
      <p:sp>
        <p:nvSpPr>
          <p:cNvPr id="96" name="Google Shape;96;p1"/>
          <p:cNvSpPr txBox="1"/>
          <p:nvPr/>
        </p:nvSpPr>
        <p:spPr>
          <a:xfrm>
            <a:off x="1711452" y="4243774"/>
            <a:ext cx="8769096" cy="1363806"/>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rgbClr val="A6B727"/>
              </a:buClr>
              <a:buSzPts val="1600"/>
              <a:buFont typeface="Corbel"/>
              <a:buNone/>
            </a:pPr>
            <a:r>
              <a:rPr b="0" i="0" lang="pt-BR" sz="2000" u="none" cap="none" strike="noStrike">
                <a:solidFill>
                  <a:srgbClr val="000000"/>
                </a:solidFill>
                <a:latin typeface="Corbel"/>
                <a:ea typeface="Corbel"/>
                <a:cs typeface="Corbel"/>
                <a:sym typeface="Corbel"/>
              </a:rPr>
              <a:t>Universidade de São Paulo</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1400"/>
              </a:spcBef>
              <a:spcAft>
                <a:spcPts val="0"/>
              </a:spcAft>
              <a:buClr>
                <a:srgbClr val="A6B727"/>
              </a:buClr>
              <a:buSzPts val="1600"/>
              <a:buFont typeface="Corbel"/>
              <a:buNone/>
            </a:pPr>
            <a:r>
              <a:rPr b="0" i="0" lang="pt-BR" sz="2000" u="none" cap="none" strike="noStrike">
                <a:solidFill>
                  <a:srgbClr val="000000"/>
                </a:solidFill>
                <a:latin typeface="Corbel"/>
                <a:ea typeface="Corbel"/>
                <a:cs typeface="Corbel"/>
                <a:sym typeface="Corbel"/>
              </a:rPr>
              <a:t>Faculdade de Saúde Pública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pic>
        <p:nvPicPr>
          <p:cNvPr descr="Resultado de imagem para &quot;atividade física&quot; icon" id="218" name="Google Shape;218;g1010848f92c_0_45"/>
          <p:cNvPicPr preferRelativeResize="0"/>
          <p:nvPr/>
        </p:nvPicPr>
        <p:blipFill rotWithShape="1">
          <a:blip r:embed="rId3">
            <a:alphaModFix/>
          </a:blip>
          <a:srcRect b="53905" l="28167" r="53950" t="28029"/>
          <a:stretch/>
        </p:blipFill>
        <p:spPr>
          <a:xfrm>
            <a:off x="9971990" y="294099"/>
            <a:ext cx="690196" cy="669023"/>
          </a:xfrm>
          <a:prstGeom prst="rect">
            <a:avLst/>
          </a:prstGeom>
          <a:noFill/>
          <a:ln>
            <a:noFill/>
          </a:ln>
        </p:spPr>
      </p:pic>
      <p:pic>
        <p:nvPicPr>
          <p:cNvPr descr="Resultado de imagem para &quot;atividade física&quot; icon" id="219" name="Google Shape;219;g1010848f92c_0_45"/>
          <p:cNvPicPr preferRelativeResize="0"/>
          <p:nvPr/>
        </p:nvPicPr>
        <p:blipFill rotWithShape="1">
          <a:blip r:embed="rId3">
            <a:alphaModFix/>
          </a:blip>
          <a:srcRect b="53476" l="2217" r="79207" t="28889"/>
          <a:stretch/>
        </p:blipFill>
        <p:spPr>
          <a:xfrm>
            <a:off x="11093048" y="298736"/>
            <a:ext cx="716948" cy="653093"/>
          </a:xfrm>
          <a:prstGeom prst="rect">
            <a:avLst/>
          </a:prstGeom>
          <a:noFill/>
          <a:ln>
            <a:noFill/>
          </a:ln>
        </p:spPr>
      </p:pic>
      <p:sp>
        <p:nvSpPr>
          <p:cNvPr id="220" name="Google Shape;220;g1010848f92c_0_45"/>
          <p:cNvSpPr/>
          <p:nvPr/>
        </p:nvSpPr>
        <p:spPr>
          <a:xfrm>
            <a:off x="334296" y="6086158"/>
            <a:ext cx="11523300" cy="781800"/>
          </a:xfrm>
          <a:prstGeom prst="rect">
            <a:avLst/>
          </a:prstGeom>
          <a:gradFill>
            <a:gsLst>
              <a:gs pos="0">
                <a:srgbClr val="7FB75F"/>
              </a:gs>
              <a:gs pos="50000">
                <a:srgbClr val="6EB141"/>
              </a:gs>
              <a:gs pos="100000">
                <a:srgbClr val="5FA134"/>
              </a:gs>
            </a:gsLst>
            <a:lin ang="5400012" scaled="0"/>
          </a:gradFill>
          <a:ln>
            <a:noFill/>
          </a:ln>
          <a:effectLst>
            <a:outerShdw blurRad="57150" rotWithShape="0" algn="ctr" dir="5400000" dist="19050">
              <a:srgbClr val="000000">
                <a:alpha val="6235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Resultado de imagem para &quot;atividade física&quot; icon" id="221" name="Google Shape;221;g1010848f92c_0_45"/>
          <p:cNvPicPr preferRelativeResize="0"/>
          <p:nvPr/>
        </p:nvPicPr>
        <p:blipFill rotWithShape="1">
          <a:blip r:embed="rId3">
            <a:alphaModFix/>
          </a:blip>
          <a:srcRect b="79804" l="28770" r="54179" t="2131"/>
          <a:stretch/>
        </p:blipFill>
        <p:spPr>
          <a:xfrm>
            <a:off x="10535432" y="276514"/>
            <a:ext cx="658092" cy="669023"/>
          </a:xfrm>
          <a:prstGeom prst="rect">
            <a:avLst/>
          </a:prstGeom>
          <a:noFill/>
          <a:ln>
            <a:noFill/>
          </a:ln>
        </p:spPr>
      </p:pic>
      <p:pic>
        <p:nvPicPr>
          <p:cNvPr id="222" name="Google Shape;222;g1010848f92c_0_45"/>
          <p:cNvPicPr preferRelativeResize="0"/>
          <p:nvPr/>
        </p:nvPicPr>
        <p:blipFill rotWithShape="1">
          <a:blip r:embed="rId4">
            <a:alphaModFix/>
          </a:blip>
          <a:srcRect b="60503" l="43382" r="43764" t="14905"/>
          <a:stretch/>
        </p:blipFill>
        <p:spPr>
          <a:xfrm>
            <a:off x="9437243" y="298938"/>
            <a:ext cx="621158" cy="668216"/>
          </a:xfrm>
          <a:prstGeom prst="rect">
            <a:avLst/>
          </a:prstGeom>
          <a:noFill/>
          <a:ln>
            <a:noFill/>
          </a:ln>
        </p:spPr>
      </p:pic>
      <p:sp>
        <p:nvSpPr>
          <p:cNvPr id="223" name="Google Shape;223;g1010848f92c_0_45"/>
          <p:cNvSpPr/>
          <p:nvPr/>
        </p:nvSpPr>
        <p:spPr>
          <a:xfrm>
            <a:off x="1059150" y="1326600"/>
            <a:ext cx="10073700" cy="990000"/>
          </a:xfrm>
          <a:prstGeom prst="rect">
            <a:avLst/>
          </a:prstGeom>
          <a:solidFill>
            <a:srgbClr val="FFFFFF"/>
          </a:solidFill>
          <a:ln cap="flat" cmpd="sng" w="19050">
            <a:solidFill>
              <a:srgbClr val="A6B72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2000"/>
              <a:buFont typeface="Corbel"/>
              <a:buNone/>
            </a:pPr>
            <a:r>
              <a:t/>
            </a:r>
            <a:endParaRPr b="1" sz="1600">
              <a:solidFill>
                <a:srgbClr val="1F3864"/>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2000"/>
              <a:buFont typeface="Corbel"/>
              <a:buNone/>
            </a:pPr>
            <a:r>
              <a:rPr b="1" lang="pt-BR" sz="2000">
                <a:solidFill>
                  <a:srgbClr val="1F3864"/>
                </a:solidFill>
                <a:latin typeface="Times New Roman"/>
                <a:ea typeface="Times New Roman"/>
                <a:cs typeface="Times New Roman"/>
                <a:sym typeface="Times New Roman"/>
              </a:rPr>
              <a:t>Recursos Financeiro</a:t>
            </a:r>
            <a:endParaRPr b="1" sz="2000">
              <a:solidFill>
                <a:srgbClr val="1F3864"/>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2000"/>
              <a:buFont typeface="Corbel"/>
              <a:buNone/>
            </a:pPr>
            <a:r>
              <a:t/>
            </a:r>
            <a:endParaRPr b="1" sz="1600">
              <a:solidFill>
                <a:srgbClr val="1F3864"/>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2000"/>
              <a:buFont typeface="Corbel"/>
              <a:buNone/>
            </a:pPr>
            <a:r>
              <a:t/>
            </a:r>
            <a:endParaRPr b="1" sz="1600">
              <a:solidFill>
                <a:srgbClr val="1F3864"/>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2000"/>
              <a:buFont typeface="Corbel"/>
              <a:buNone/>
            </a:pPr>
            <a:r>
              <a:t/>
            </a:r>
            <a:endParaRPr b="1" sz="1200">
              <a:solidFill>
                <a:schemeClr val="dk1"/>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2000"/>
              <a:buFont typeface="Corbel"/>
              <a:buNone/>
            </a:pPr>
            <a:r>
              <a:t/>
            </a:r>
            <a:endParaRPr b="1" sz="1200">
              <a:solidFill>
                <a:schemeClr val="dk1"/>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2000"/>
              <a:buFont typeface="Corbel"/>
              <a:buNone/>
            </a:pPr>
            <a:r>
              <a:t/>
            </a:r>
            <a:endParaRPr b="1" sz="1200">
              <a:solidFill>
                <a:schemeClr val="dk1"/>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2000"/>
              <a:buFont typeface="Corbel"/>
              <a:buNone/>
            </a:pPr>
            <a:r>
              <a:t/>
            </a:r>
            <a:endParaRPr sz="2000">
              <a:latin typeface="Corbel"/>
              <a:ea typeface="Corbel"/>
              <a:cs typeface="Corbel"/>
              <a:sym typeface="Corbel"/>
            </a:endParaRPr>
          </a:p>
        </p:txBody>
      </p:sp>
      <p:sp>
        <p:nvSpPr>
          <p:cNvPr id="224" name="Google Shape;224;g1010848f92c_0_45"/>
          <p:cNvSpPr txBox="1"/>
          <p:nvPr/>
        </p:nvSpPr>
        <p:spPr>
          <a:xfrm>
            <a:off x="1158250" y="198000"/>
            <a:ext cx="9875400" cy="13563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A6B727"/>
              </a:buClr>
              <a:buSzPts val="4400"/>
              <a:buFont typeface="Corbel"/>
              <a:buNone/>
            </a:pPr>
            <a:r>
              <a:rPr lang="pt-BR" sz="4400">
                <a:solidFill>
                  <a:srgbClr val="A6B727"/>
                </a:solidFill>
                <a:latin typeface="Corbel"/>
                <a:ea typeface="Corbel"/>
                <a:cs typeface="Corbel"/>
                <a:sym typeface="Corbel"/>
              </a:rPr>
              <a:t>Como estruturar a VAN</a:t>
            </a:r>
            <a:endParaRPr b="0" i="0" sz="1400" u="none" cap="none" strike="noStrike">
              <a:solidFill>
                <a:srgbClr val="000000"/>
              </a:solidFill>
              <a:latin typeface="Arial"/>
              <a:ea typeface="Arial"/>
              <a:cs typeface="Arial"/>
              <a:sym typeface="Arial"/>
            </a:endParaRPr>
          </a:p>
        </p:txBody>
      </p:sp>
      <p:sp>
        <p:nvSpPr>
          <p:cNvPr id="225" name="Google Shape;225;g1010848f92c_0_45"/>
          <p:cNvSpPr/>
          <p:nvPr/>
        </p:nvSpPr>
        <p:spPr>
          <a:xfrm>
            <a:off x="942537" y="6284629"/>
            <a:ext cx="10102800" cy="3846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900"/>
              <a:buFont typeface="Arial"/>
              <a:buNone/>
            </a:pPr>
            <a:r>
              <a:rPr b="1" i="0" lang="pt-BR" sz="1900" u="none" cap="none" strike="noStrike">
                <a:solidFill>
                  <a:schemeClr val="lt1"/>
                </a:solidFill>
                <a:latin typeface="Libre Franklin Thin"/>
                <a:ea typeface="Libre Franklin Thin"/>
                <a:cs typeface="Libre Franklin Thin"/>
                <a:sym typeface="Libre Franklin Thin"/>
              </a:rPr>
              <a:t>Vigilância Alimentar e Nutricional na Linha de Cuidado para Sobrepeso e Obesidade</a:t>
            </a:r>
            <a:endParaRPr b="0" i="0" sz="1400" u="none" cap="none" strike="noStrike">
              <a:solidFill>
                <a:srgbClr val="000000"/>
              </a:solidFill>
              <a:latin typeface="Arial"/>
              <a:ea typeface="Arial"/>
              <a:cs typeface="Arial"/>
              <a:sym typeface="Arial"/>
            </a:endParaRPr>
          </a:p>
        </p:txBody>
      </p:sp>
      <p:graphicFrame>
        <p:nvGraphicFramePr>
          <p:cNvPr id="226" name="Google Shape;226;g1010848f92c_0_45"/>
          <p:cNvGraphicFramePr/>
          <p:nvPr/>
        </p:nvGraphicFramePr>
        <p:xfrm>
          <a:off x="1059150" y="2316588"/>
          <a:ext cx="3000000" cy="3000000"/>
        </p:xfrm>
        <a:graphic>
          <a:graphicData uri="http://schemas.openxmlformats.org/drawingml/2006/table">
            <a:tbl>
              <a:tblPr>
                <a:noFill/>
                <a:tableStyleId>{48E1E310-F750-4165-9913-7C4A4398B684}</a:tableStyleId>
              </a:tblPr>
              <a:tblGrid>
                <a:gridCol w="10073700"/>
              </a:tblGrid>
              <a:tr h="581200">
                <a:tc>
                  <a:txBody>
                    <a:bodyPr/>
                    <a:lstStyle/>
                    <a:p>
                      <a:pPr indent="0" lvl="0" marL="0" rtl="0" algn="ctr">
                        <a:lnSpc>
                          <a:spcPct val="150000"/>
                        </a:lnSpc>
                        <a:spcBef>
                          <a:spcPts val="1200"/>
                        </a:spcBef>
                        <a:spcAft>
                          <a:spcPts val="0"/>
                        </a:spcAft>
                        <a:buNone/>
                      </a:pPr>
                      <a:r>
                        <a:rPr b="1" lang="pt-BR" sz="1500">
                          <a:latin typeface="Times New Roman"/>
                          <a:ea typeface="Times New Roman"/>
                          <a:cs typeface="Times New Roman"/>
                          <a:sym typeface="Times New Roman"/>
                        </a:rPr>
                        <a:t>Capacitação</a:t>
                      </a:r>
                      <a:endParaRPr b="1" sz="1500">
                        <a:latin typeface="Times New Roman"/>
                        <a:ea typeface="Times New Roman"/>
                        <a:cs typeface="Times New Roman"/>
                        <a:sym typeface="Times New Roman"/>
                      </a:endParaRPr>
                    </a:p>
                  </a:txBody>
                  <a:tcPr marT="63500" marB="63500" marR="63500" marL="63500">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rgbClr val="E7E6E6"/>
                    </a:solidFill>
                  </a:tcPr>
                </a:tc>
              </a:tr>
              <a:tr h="2609425">
                <a:tc>
                  <a:txBody>
                    <a:bodyPr/>
                    <a:lstStyle/>
                    <a:p>
                      <a:pPr indent="0" lvl="0" marL="0" rtl="0" algn="just">
                        <a:lnSpc>
                          <a:spcPct val="150000"/>
                        </a:lnSpc>
                        <a:spcBef>
                          <a:spcPts val="1200"/>
                        </a:spcBef>
                        <a:spcAft>
                          <a:spcPts val="0"/>
                        </a:spcAft>
                        <a:buNone/>
                      </a:pPr>
                      <a:r>
                        <a:rPr i="1" lang="pt-BR" sz="1200">
                          <a:solidFill>
                            <a:schemeClr val="dk1"/>
                          </a:solidFill>
                          <a:latin typeface="Times New Roman"/>
                          <a:ea typeface="Times New Roman"/>
                          <a:cs typeface="Times New Roman"/>
                          <a:sym typeface="Times New Roman"/>
                        </a:rPr>
                        <a:t>I) Polos do Programa Academia da Saúde já construídos e em funcionamento, para custeio das ações de promoção da saúde (R$1.500,00 a cada polo);</a:t>
                      </a:r>
                      <a:endParaRPr i="1" sz="1200">
                        <a:solidFill>
                          <a:schemeClr val="dk1"/>
                        </a:solidFill>
                        <a:latin typeface="Times New Roman"/>
                        <a:ea typeface="Times New Roman"/>
                        <a:cs typeface="Times New Roman"/>
                        <a:sym typeface="Times New Roman"/>
                      </a:endParaRPr>
                    </a:p>
                    <a:p>
                      <a:pPr indent="0" lvl="0" marL="0" rtl="0" algn="just">
                        <a:lnSpc>
                          <a:spcPct val="150000"/>
                        </a:lnSpc>
                        <a:spcBef>
                          <a:spcPts val="1200"/>
                        </a:spcBef>
                        <a:spcAft>
                          <a:spcPts val="0"/>
                        </a:spcAft>
                        <a:buNone/>
                      </a:pPr>
                      <a:r>
                        <a:rPr i="1" lang="pt-BR" sz="1200">
                          <a:solidFill>
                            <a:schemeClr val="dk1"/>
                          </a:solidFill>
                          <a:latin typeface="Times New Roman"/>
                          <a:ea typeface="Times New Roman"/>
                          <a:cs typeface="Times New Roman"/>
                          <a:sym typeface="Times New Roman"/>
                        </a:rPr>
                        <a:t>II) Unidades Básicas de Saúde dos municípios com equipe da Atenção Primária à Saúde com adesão ao Programa Nacional de Melhoria do Acesso e da Qualidade da Atenção Básica (PMAQ) (R$ 3.000,00 por UBS), a partir do estrato 1, em seguida do estrato 2 e assim sucessivamente até atingir o limite de recurso orçamentário disponível em cada ano.</a:t>
                      </a:r>
                      <a:endParaRPr i="1" sz="1200">
                        <a:solidFill>
                          <a:schemeClr val="dk1"/>
                        </a:solidFill>
                        <a:latin typeface="Times New Roman"/>
                        <a:ea typeface="Times New Roman"/>
                        <a:cs typeface="Times New Roman"/>
                        <a:sym typeface="Times New Roman"/>
                      </a:endParaRPr>
                    </a:p>
                    <a:p>
                      <a:pPr indent="0" lvl="0" marL="0" rtl="0" algn="just">
                        <a:lnSpc>
                          <a:spcPct val="150000"/>
                        </a:lnSpc>
                        <a:spcBef>
                          <a:spcPts val="1200"/>
                        </a:spcBef>
                        <a:spcAft>
                          <a:spcPts val="0"/>
                        </a:spcAft>
                        <a:buNone/>
                      </a:pPr>
                      <a:r>
                        <a:rPr i="1" lang="pt-BR" sz="1200">
                          <a:solidFill>
                            <a:schemeClr val="dk1"/>
                          </a:solidFill>
                          <a:latin typeface="Times New Roman"/>
                          <a:ea typeface="Times New Roman"/>
                          <a:cs typeface="Times New Roman"/>
                          <a:sym typeface="Times New Roman"/>
                        </a:rPr>
                        <a:t>Foi instituído, em 2006, o incentivo Financeiro das Ações de Alimentação e Nutrição (FAN) para as Secretarias Estaduais de Saúde (SES) e Secretarias Municipais de Saúde (SMS). </a:t>
                      </a:r>
                      <a:r>
                        <a:rPr lang="pt-BR" sz="1200">
                          <a:solidFill>
                            <a:schemeClr val="dk1"/>
                          </a:solidFill>
                          <a:latin typeface="Times New Roman"/>
                          <a:ea typeface="Times New Roman"/>
                          <a:cs typeface="Times New Roman"/>
                          <a:sym typeface="Times New Roman"/>
                        </a:rPr>
                        <a:t>O recurso do FAN é o único incentivo destinado exclusivamente para a implementação das ações da PNAN no SUS. O incentivo é repassado na modalidade fundo a fundo às SES e SMS, de acordo com porte populacional. Para maiores informações, acesse o Instrutivo sobre FAN, elaborado pelo Ministério da Saúde (BRASIL, 2020).</a:t>
                      </a:r>
                      <a:endParaRPr i="1" sz="1100">
                        <a:latin typeface="Times New Roman"/>
                        <a:ea typeface="Times New Roman"/>
                        <a:cs typeface="Times New Roman"/>
                        <a:sym typeface="Times New Roman"/>
                      </a:endParaRPr>
                    </a:p>
                  </a:txBody>
                  <a:tcPr marT="63500" marB="63500" marR="63500" marL="63500">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bl>
          </a:graphicData>
        </a:graphic>
      </p:graphicFrame>
      <p:sp>
        <p:nvSpPr>
          <p:cNvPr id="227" name="Google Shape;227;g1010848f92c_0_45"/>
          <p:cNvSpPr txBox="1"/>
          <p:nvPr/>
        </p:nvSpPr>
        <p:spPr>
          <a:xfrm>
            <a:off x="1059150" y="5683850"/>
            <a:ext cx="3000000" cy="338700"/>
          </a:xfrm>
          <a:prstGeom prst="rect">
            <a:avLst/>
          </a:prstGeom>
          <a:noFill/>
          <a:ln>
            <a:noFill/>
          </a:ln>
        </p:spPr>
        <p:txBody>
          <a:bodyPr anchorCtr="0" anchor="t" bIns="91425" lIns="91425" spcFirstLastPara="1" rIns="91425" wrap="square" tIns="91425">
            <a:spAutoFit/>
          </a:bodyPr>
          <a:lstStyle/>
          <a:p>
            <a:pPr indent="0" lvl="0" marL="0" rtl="0" algn="just">
              <a:lnSpc>
                <a:spcPct val="150000"/>
              </a:lnSpc>
              <a:spcBef>
                <a:spcPts val="1200"/>
              </a:spcBef>
              <a:spcAft>
                <a:spcPts val="1200"/>
              </a:spcAft>
              <a:buNone/>
            </a:pPr>
            <a:r>
              <a:rPr lang="pt-BR" sz="1000">
                <a:solidFill>
                  <a:schemeClr val="dk1"/>
                </a:solidFill>
                <a:latin typeface="Times New Roman"/>
                <a:ea typeface="Times New Roman"/>
                <a:cs typeface="Times New Roman"/>
                <a:sym typeface="Times New Roman"/>
              </a:rPr>
              <a:t>Fonte: BRASIL, 2022.</a:t>
            </a:r>
            <a:endParaRPr sz="1000">
              <a:solidFill>
                <a:schemeClr val="dk1"/>
              </a:solidFill>
              <a:latin typeface="Times New Roman"/>
              <a:ea typeface="Times New Roman"/>
              <a:cs typeface="Times New Roman"/>
              <a:sym typeface="Times New Roman"/>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id="233" name="Google Shape;233;p5"/>
          <p:cNvPicPr preferRelativeResize="0"/>
          <p:nvPr/>
        </p:nvPicPr>
        <p:blipFill rotWithShape="1">
          <a:blip r:embed="rId3">
            <a:alphaModFix/>
          </a:blip>
          <a:srcRect b="0" l="0" r="0" t="7062"/>
          <a:stretch/>
        </p:blipFill>
        <p:spPr>
          <a:xfrm>
            <a:off x="4686750" y="714895"/>
            <a:ext cx="5566961" cy="5340991"/>
          </a:xfrm>
          <a:prstGeom prst="rect">
            <a:avLst/>
          </a:prstGeom>
          <a:noFill/>
          <a:ln>
            <a:noFill/>
          </a:ln>
        </p:spPr>
      </p:pic>
      <p:pic>
        <p:nvPicPr>
          <p:cNvPr descr="Resultado de imagem para &quot;atividade física&quot; icon" id="234" name="Google Shape;234;p5"/>
          <p:cNvPicPr preferRelativeResize="0"/>
          <p:nvPr/>
        </p:nvPicPr>
        <p:blipFill rotWithShape="1">
          <a:blip r:embed="rId4">
            <a:alphaModFix/>
          </a:blip>
          <a:srcRect b="53906" l="28167" r="53951" t="28029"/>
          <a:stretch/>
        </p:blipFill>
        <p:spPr>
          <a:xfrm>
            <a:off x="9971990" y="294099"/>
            <a:ext cx="690196" cy="669024"/>
          </a:xfrm>
          <a:prstGeom prst="rect">
            <a:avLst/>
          </a:prstGeom>
          <a:noFill/>
          <a:ln>
            <a:noFill/>
          </a:ln>
        </p:spPr>
      </p:pic>
      <p:pic>
        <p:nvPicPr>
          <p:cNvPr descr="Resultado de imagem para &quot;atividade física&quot; icon" id="235" name="Google Shape;235;p5"/>
          <p:cNvPicPr preferRelativeResize="0"/>
          <p:nvPr/>
        </p:nvPicPr>
        <p:blipFill rotWithShape="1">
          <a:blip r:embed="rId4">
            <a:alphaModFix/>
          </a:blip>
          <a:srcRect b="53477" l="2218" r="79207" t="28889"/>
          <a:stretch/>
        </p:blipFill>
        <p:spPr>
          <a:xfrm>
            <a:off x="11093048" y="298736"/>
            <a:ext cx="716947" cy="653094"/>
          </a:xfrm>
          <a:prstGeom prst="rect">
            <a:avLst/>
          </a:prstGeom>
          <a:noFill/>
          <a:ln>
            <a:noFill/>
          </a:ln>
        </p:spPr>
      </p:pic>
      <p:sp>
        <p:nvSpPr>
          <p:cNvPr id="236" name="Google Shape;236;p5"/>
          <p:cNvSpPr/>
          <p:nvPr/>
        </p:nvSpPr>
        <p:spPr>
          <a:xfrm>
            <a:off x="334296" y="6086158"/>
            <a:ext cx="11523408" cy="781664"/>
          </a:xfrm>
          <a:prstGeom prst="rect">
            <a:avLst/>
          </a:prstGeom>
          <a:gradFill>
            <a:gsLst>
              <a:gs pos="0">
                <a:srgbClr val="7FB75F"/>
              </a:gs>
              <a:gs pos="50000">
                <a:srgbClr val="6EB141"/>
              </a:gs>
              <a:gs pos="100000">
                <a:srgbClr val="5FA134"/>
              </a:gs>
            </a:gsLst>
            <a:lin ang="5400000" scaled="0"/>
          </a:gradFill>
          <a:ln>
            <a:noFill/>
          </a:ln>
          <a:effectLst>
            <a:outerShdw blurRad="57150" rotWithShape="0" algn="ctr" dir="5400000" dist="19050">
              <a:srgbClr val="000000">
                <a:alpha val="6235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Resultado de imagem para &quot;atividade física&quot; icon" id="237" name="Google Shape;237;p5"/>
          <p:cNvPicPr preferRelativeResize="0"/>
          <p:nvPr/>
        </p:nvPicPr>
        <p:blipFill rotWithShape="1">
          <a:blip r:embed="rId4">
            <a:alphaModFix/>
          </a:blip>
          <a:srcRect b="79805" l="28770" r="54180" t="2131"/>
          <a:stretch/>
        </p:blipFill>
        <p:spPr>
          <a:xfrm>
            <a:off x="10535432" y="276514"/>
            <a:ext cx="658093" cy="669024"/>
          </a:xfrm>
          <a:prstGeom prst="rect">
            <a:avLst/>
          </a:prstGeom>
          <a:noFill/>
          <a:ln>
            <a:noFill/>
          </a:ln>
        </p:spPr>
      </p:pic>
      <p:pic>
        <p:nvPicPr>
          <p:cNvPr id="238" name="Google Shape;238;p5"/>
          <p:cNvPicPr preferRelativeResize="0"/>
          <p:nvPr/>
        </p:nvPicPr>
        <p:blipFill rotWithShape="1">
          <a:blip r:embed="rId5">
            <a:alphaModFix/>
          </a:blip>
          <a:srcRect b="60504" l="43383" r="43764" t="14904"/>
          <a:stretch/>
        </p:blipFill>
        <p:spPr>
          <a:xfrm>
            <a:off x="9437243" y="298938"/>
            <a:ext cx="621157" cy="668216"/>
          </a:xfrm>
          <a:prstGeom prst="rect">
            <a:avLst/>
          </a:prstGeom>
          <a:noFill/>
          <a:ln>
            <a:noFill/>
          </a:ln>
        </p:spPr>
      </p:pic>
      <p:sp>
        <p:nvSpPr>
          <p:cNvPr id="239" name="Google Shape;239;p5"/>
          <p:cNvSpPr txBox="1"/>
          <p:nvPr/>
        </p:nvSpPr>
        <p:spPr>
          <a:xfrm>
            <a:off x="659912" y="483414"/>
            <a:ext cx="9875520" cy="135636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A6B727"/>
              </a:buClr>
              <a:buSzPts val="4400"/>
              <a:buFont typeface="Corbel"/>
              <a:buNone/>
            </a:pPr>
            <a:r>
              <a:rPr b="0" i="0" lang="pt-BR" sz="4400" u="none" cap="none" strike="noStrike">
                <a:solidFill>
                  <a:srgbClr val="A6B727"/>
                </a:solidFill>
                <a:latin typeface="Corbel"/>
                <a:ea typeface="Corbel"/>
                <a:cs typeface="Corbel"/>
                <a:sym typeface="Corbel"/>
              </a:rPr>
              <a:t>Atitude de Vigilância</a:t>
            </a:r>
            <a:endParaRPr b="0" i="0" sz="1400" u="none" cap="none" strike="noStrike">
              <a:solidFill>
                <a:srgbClr val="000000"/>
              </a:solidFill>
              <a:latin typeface="Arial"/>
              <a:ea typeface="Arial"/>
              <a:cs typeface="Arial"/>
              <a:sym typeface="Arial"/>
            </a:endParaRPr>
          </a:p>
        </p:txBody>
      </p:sp>
      <p:sp>
        <p:nvSpPr>
          <p:cNvPr id="240" name="Google Shape;240;p5"/>
          <p:cNvSpPr txBox="1"/>
          <p:nvPr/>
        </p:nvSpPr>
        <p:spPr>
          <a:xfrm>
            <a:off x="659912" y="1239610"/>
            <a:ext cx="4510519" cy="40011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pt-BR" sz="2000" u="none" cap="none" strike="noStrike">
                <a:solidFill>
                  <a:srgbClr val="000000"/>
                </a:solidFill>
                <a:latin typeface="Corbel"/>
                <a:ea typeface="Corbel"/>
                <a:cs typeface="Corbel"/>
                <a:sym typeface="Corbel"/>
              </a:rPr>
              <a:t>Ciclo de Gestão e Produção do Cuidado</a:t>
            </a:r>
            <a:endParaRPr b="0" i="0" sz="1400" u="none" cap="none" strike="noStrike">
              <a:solidFill>
                <a:srgbClr val="000000"/>
              </a:solidFill>
              <a:latin typeface="Arial"/>
              <a:ea typeface="Arial"/>
              <a:cs typeface="Arial"/>
              <a:sym typeface="Arial"/>
            </a:endParaRPr>
          </a:p>
        </p:txBody>
      </p:sp>
      <p:sp>
        <p:nvSpPr>
          <p:cNvPr id="241" name="Google Shape;241;p5"/>
          <p:cNvSpPr/>
          <p:nvPr/>
        </p:nvSpPr>
        <p:spPr>
          <a:xfrm>
            <a:off x="942537" y="6284629"/>
            <a:ext cx="10102660" cy="384721"/>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900"/>
              <a:buFont typeface="Arial"/>
              <a:buNone/>
            </a:pPr>
            <a:r>
              <a:rPr b="1" i="0" lang="pt-BR" sz="1900" u="none" cap="none" strike="noStrike">
                <a:solidFill>
                  <a:schemeClr val="lt1"/>
                </a:solidFill>
                <a:latin typeface="Libre Franklin Thin"/>
                <a:ea typeface="Libre Franklin Thin"/>
                <a:cs typeface="Libre Franklin Thin"/>
                <a:sym typeface="Libre Franklin Thin"/>
              </a:rPr>
              <a:t>Vigilância Alimentar e Nutricional na Linha de Cuidado para Sobrepeso e Obesidade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descr="Resultado de imagem para &quot;atividade física&quot; icon" id="247" name="Google Shape;247;p6"/>
          <p:cNvPicPr preferRelativeResize="0"/>
          <p:nvPr/>
        </p:nvPicPr>
        <p:blipFill rotWithShape="1">
          <a:blip r:embed="rId3">
            <a:alphaModFix/>
          </a:blip>
          <a:srcRect b="53906" l="28167" r="53951" t="28029"/>
          <a:stretch/>
        </p:blipFill>
        <p:spPr>
          <a:xfrm>
            <a:off x="9971990" y="294099"/>
            <a:ext cx="690196" cy="669024"/>
          </a:xfrm>
          <a:prstGeom prst="rect">
            <a:avLst/>
          </a:prstGeom>
          <a:noFill/>
          <a:ln>
            <a:noFill/>
          </a:ln>
        </p:spPr>
      </p:pic>
      <p:pic>
        <p:nvPicPr>
          <p:cNvPr descr="Resultado de imagem para &quot;atividade física&quot; icon" id="248" name="Google Shape;248;p6"/>
          <p:cNvPicPr preferRelativeResize="0"/>
          <p:nvPr/>
        </p:nvPicPr>
        <p:blipFill rotWithShape="1">
          <a:blip r:embed="rId3">
            <a:alphaModFix/>
          </a:blip>
          <a:srcRect b="53477" l="2218" r="79207" t="28889"/>
          <a:stretch/>
        </p:blipFill>
        <p:spPr>
          <a:xfrm>
            <a:off x="11093048" y="298736"/>
            <a:ext cx="716947" cy="653094"/>
          </a:xfrm>
          <a:prstGeom prst="rect">
            <a:avLst/>
          </a:prstGeom>
          <a:noFill/>
          <a:ln>
            <a:noFill/>
          </a:ln>
        </p:spPr>
      </p:pic>
      <p:sp>
        <p:nvSpPr>
          <p:cNvPr id="249" name="Google Shape;249;p6"/>
          <p:cNvSpPr/>
          <p:nvPr/>
        </p:nvSpPr>
        <p:spPr>
          <a:xfrm>
            <a:off x="334296" y="6086158"/>
            <a:ext cx="11523408" cy="781664"/>
          </a:xfrm>
          <a:prstGeom prst="rect">
            <a:avLst/>
          </a:prstGeom>
          <a:gradFill>
            <a:gsLst>
              <a:gs pos="0">
                <a:srgbClr val="7FB75F"/>
              </a:gs>
              <a:gs pos="50000">
                <a:srgbClr val="6EB141"/>
              </a:gs>
              <a:gs pos="100000">
                <a:srgbClr val="5FA134"/>
              </a:gs>
            </a:gsLst>
            <a:lin ang="5400000" scaled="0"/>
          </a:gradFill>
          <a:ln>
            <a:noFill/>
          </a:ln>
          <a:effectLst>
            <a:outerShdw blurRad="57150" rotWithShape="0" algn="ctr" dir="5400000" dist="19050">
              <a:srgbClr val="000000">
                <a:alpha val="6235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Resultado de imagem para &quot;atividade física&quot; icon" id="250" name="Google Shape;250;p6"/>
          <p:cNvPicPr preferRelativeResize="0"/>
          <p:nvPr/>
        </p:nvPicPr>
        <p:blipFill rotWithShape="1">
          <a:blip r:embed="rId3">
            <a:alphaModFix/>
          </a:blip>
          <a:srcRect b="79805" l="28770" r="54180" t="2131"/>
          <a:stretch/>
        </p:blipFill>
        <p:spPr>
          <a:xfrm>
            <a:off x="10535432" y="276514"/>
            <a:ext cx="658093" cy="669024"/>
          </a:xfrm>
          <a:prstGeom prst="rect">
            <a:avLst/>
          </a:prstGeom>
          <a:noFill/>
          <a:ln>
            <a:noFill/>
          </a:ln>
        </p:spPr>
      </p:pic>
      <p:pic>
        <p:nvPicPr>
          <p:cNvPr id="251" name="Google Shape;251;p6"/>
          <p:cNvPicPr preferRelativeResize="0"/>
          <p:nvPr/>
        </p:nvPicPr>
        <p:blipFill rotWithShape="1">
          <a:blip r:embed="rId4">
            <a:alphaModFix/>
          </a:blip>
          <a:srcRect b="60504" l="43383" r="43764" t="14904"/>
          <a:stretch/>
        </p:blipFill>
        <p:spPr>
          <a:xfrm>
            <a:off x="9437243" y="298938"/>
            <a:ext cx="621157" cy="668216"/>
          </a:xfrm>
          <a:prstGeom prst="rect">
            <a:avLst/>
          </a:prstGeom>
          <a:noFill/>
          <a:ln>
            <a:noFill/>
          </a:ln>
        </p:spPr>
      </p:pic>
      <p:sp>
        <p:nvSpPr>
          <p:cNvPr id="252" name="Google Shape;252;p6"/>
          <p:cNvSpPr txBox="1"/>
          <p:nvPr/>
        </p:nvSpPr>
        <p:spPr>
          <a:xfrm>
            <a:off x="659912" y="483414"/>
            <a:ext cx="9875520" cy="135636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A6B727"/>
              </a:buClr>
              <a:buSzPts val="4400"/>
              <a:buFont typeface="Corbel"/>
              <a:buNone/>
            </a:pPr>
            <a:r>
              <a:t/>
            </a:r>
            <a:endParaRPr b="0" i="0" sz="1400" u="none" cap="none" strike="noStrike">
              <a:solidFill>
                <a:srgbClr val="000000"/>
              </a:solidFill>
              <a:latin typeface="Arial"/>
              <a:ea typeface="Arial"/>
              <a:cs typeface="Arial"/>
              <a:sym typeface="Arial"/>
            </a:endParaRPr>
          </a:p>
        </p:txBody>
      </p:sp>
      <p:sp>
        <p:nvSpPr>
          <p:cNvPr id="253" name="Google Shape;253;p6"/>
          <p:cNvSpPr txBox="1"/>
          <p:nvPr/>
        </p:nvSpPr>
        <p:spPr>
          <a:xfrm>
            <a:off x="485741" y="339724"/>
            <a:ext cx="4510519" cy="40011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pt-BR" sz="2000" u="none" cap="none" strike="noStrike">
                <a:solidFill>
                  <a:srgbClr val="000000"/>
                </a:solidFill>
                <a:latin typeface="Corbel"/>
                <a:ea typeface="Corbel"/>
                <a:cs typeface="Corbel"/>
                <a:sym typeface="Corbel"/>
              </a:rPr>
              <a:t>Ciclo de Gestão e Produção do Cuidado</a:t>
            </a:r>
            <a:endParaRPr b="0" i="0" sz="1400" u="none" cap="none" strike="noStrike">
              <a:solidFill>
                <a:srgbClr val="000000"/>
              </a:solidFill>
              <a:latin typeface="Arial"/>
              <a:ea typeface="Arial"/>
              <a:cs typeface="Arial"/>
              <a:sym typeface="Arial"/>
            </a:endParaRPr>
          </a:p>
        </p:txBody>
      </p:sp>
      <p:sp>
        <p:nvSpPr>
          <p:cNvPr id="254" name="Google Shape;254;p6"/>
          <p:cNvSpPr/>
          <p:nvPr/>
        </p:nvSpPr>
        <p:spPr>
          <a:xfrm>
            <a:off x="942537" y="6284629"/>
            <a:ext cx="10102660" cy="384721"/>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900"/>
              <a:buFont typeface="Arial"/>
              <a:buNone/>
            </a:pPr>
            <a:r>
              <a:rPr b="1" i="0" lang="pt-BR" sz="1900" u="none" cap="none" strike="noStrike">
                <a:solidFill>
                  <a:schemeClr val="lt1"/>
                </a:solidFill>
                <a:latin typeface="Libre Franklin Thin"/>
                <a:ea typeface="Libre Franklin Thin"/>
                <a:cs typeface="Libre Franklin Thin"/>
                <a:sym typeface="Libre Franklin Thin"/>
              </a:rPr>
              <a:t>Vigilância Alimentar e Nutricional na Linha de Cuidado para Sobrepeso e Obesidade</a:t>
            </a:r>
            <a:endParaRPr b="0" i="0" sz="1400" u="none" cap="none" strike="noStrike">
              <a:solidFill>
                <a:srgbClr val="000000"/>
              </a:solidFill>
              <a:latin typeface="Arial"/>
              <a:ea typeface="Arial"/>
              <a:cs typeface="Arial"/>
              <a:sym typeface="Arial"/>
            </a:endParaRPr>
          </a:p>
        </p:txBody>
      </p:sp>
      <p:pic>
        <p:nvPicPr>
          <p:cNvPr descr="C:\Users\Asus\Downloads\Saúde da família (1).png" id="255" name="Google Shape;255;p6"/>
          <p:cNvPicPr preferRelativeResize="0"/>
          <p:nvPr/>
        </p:nvPicPr>
        <p:blipFill rotWithShape="1">
          <a:blip r:embed="rId5">
            <a:alphaModFix/>
          </a:blip>
          <a:srcRect b="-7202" l="0" r="27759" t="0"/>
          <a:stretch/>
        </p:blipFill>
        <p:spPr>
          <a:xfrm rot="1390855">
            <a:off x="6111764" y="-137967"/>
            <a:ext cx="581981" cy="1221553"/>
          </a:xfrm>
          <a:prstGeom prst="rect">
            <a:avLst/>
          </a:prstGeom>
          <a:noFill/>
          <a:ln>
            <a:noFill/>
          </a:ln>
        </p:spPr>
      </p:pic>
      <p:pic>
        <p:nvPicPr>
          <p:cNvPr id="256" name="Google Shape;256;p6"/>
          <p:cNvPicPr preferRelativeResize="0"/>
          <p:nvPr/>
        </p:nvPicPr>
        <p:blipFill rotWithShape="1">
          <a:blip r:embed="rId6">
            <a:alphaModFix/>
          </a:blip>
          <a:srcRect b="0" l="0" r="0" t="7062"/>
          <a:stretch/>
        </p:blipFill>
        <p:spPr>
          <a:xfrm>
            <a:off x="3352799" y="957941"/>
            <a:ext cx="5362397" cy="506891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pic>
        <p:nvPicPr>
          <p:cNvPr descr="Resultado de imagem para &quot;atividade física&quot; icon" id="262" name="Google Shape;262;p7"/>
          <p:cNvPicPr preferRelativeResize="0"/>
          <p:nvPr/>
        </p:nvPicPr>
        <p:blipFill rotWithShape="1">
          <a:blip r:embed="rId3">
            <a:alphaModFix/>
          </a:blip>
          <a:srcRect b="53906" l="28167" r="53951" t="28029"/>
          <a:stretch/>
        </p:blipFill>
        <p:spPr>
          <a:xfrm>
            <a:off x="9971990" y="294099"/>
            <a:ext cx="690196" cy="669024"/>
          </a:xfrm>
          <a:prstGeom prst="rect">
            <a:avLst/>
          </a:prstGeom>
          <a:noFill/>
          <a:ln>
            <a:noFill/>
          </a:ln>
        </p:spPr>
      </p:pic>
      <p:pic>
        <p:nvPicPr>
          <p:cNvPr descr="Resultado de imagem para &quot;atividade física&quot; icon" id="263" name="Google Shape;263;p7"/>
          <p:cNvPicPr preferRelativeResize="0"/>
          <p:nvPr/>
        </p:nvPicPr>
        <p:blipFill rotWithShape="1">
          <a:blip r:embed="rId3">
            <a:alphaModFix/>
          </a:blip>
          <a:srcRect b="53477" l="2218" r="79207" t="28889"/>
          <a:stretch/>
        </p:blipFill>
        <p:spPr>
          <a:xfrm>
            <a:off x="11093048" y="298736"/>
            <a:ext cx="716947" cy="653094"/>
          </a:xfrm>
          <a:prstGeom prst="rect">
            <a:avLst/>
          </a:prstGeom>
          <a:noFill/>
          <a:ln>
            <a:noFill/>
          </a:ln>
        </p:spPr>
      </p:pic>
      <p:sp>
        <p:nvSpPr>
          <p:cNvPr id="264" name="Google Shape;264;p7"/>
          <p:cNvSpPr/>
          <p:nvPr/>
        </p:nvSpPr>
        <p:spPr>
          <a:xfrm>
            <a:off x="334296" y="6086158"/>
            <a:ext cx="11523408" cy="781664"/>
          </a:xfrm>
          <a:prstGeom prst="rect">
            <a:avLst/>
          </a:prstGeom>
          <a:gradFill>
            <a:gsLst>
              <a:gs pos="0">
                <a:srgbClr val="7FB75F"/>
              </a:gs>
              <a:gs pos="50000">
                <a:srgbClr val="6EB141"/>
              </a:gs>
              <a:gs pos="100000">
                <a:srgbClr val="5FA134"/>
              </a:gs>
            </a:gsLst>
            <a:lin ang="5400000" scaled="0"/>
          </a:gradFill>
          <a:ln>
            <a:noFill/>
          </a:ln>
          <a:effectLst>
            <a:outerShdw blurRad="57150" rotWithShape="0" algn="ctr" dir="5400000" dist="19050">
              <a:srgbClr val="000000">
                <a:alpha val="6235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Resultado de imagem para &quot;atividade física&quot; icon" id="265" name="Google Shape;265;p7"/>
          <p:cNvPicPr preferRelativeResize="0"/>
          <p:nvPr/>
        </p:nvPicPr>
        <p:blipFill rotWithShape="1">
          <a:blip r:embed="rId3">
            <a:alphaModFix/>
          </a:blip>
          <a:srcRect b="79805" l="28770" r="54180" t="2131"/>
          <a:stretch/>
        </p:blipFill>
        <p:spPr>
          <a:xfrm>
            <a:off x="10535432" y="276514"/>
            <a:ext cx="658093" cy="669024"/>
          </a:xfrm>
          <a:prstGeom prst="rect">
            <a:avLst/>
          </a:prstGeom>
          <a:noFill/>
          <a:ln>
            <a:noFill/>
          </a:ln>
        </p:spPr>
      </p:pic>
      <p:pic>
        <p:nvPicPr>
          <p:cNvPr id="266" name="Google Shape;266;p7"/>
          <p:cNvPicPr preferRelativeResize="0"/>
          <p:nvPr/>
        </p:nvPicPr>
        <p:blipFill rotWithShape="1">
          <a:blip r:embed="rId4">
            <a:alphaModFix/>
          </a:blip>
          <a:srcRect b="60504" l="43383" r="43764" t="14904"/>
          <a:stretch/>
        </p:blipFill>
        <p:spPr>
          <a:xfrm>
            <a:off x="9437243" y="298938"/>
            <a:ext cx="621157" cy="668216"/>
          </a:xfrm>
          <a:prstGeom prst="rect">
            <a:avLst/>
          </a:prstGeom>
          <a:noFill/>
          <a:ln>
            <a:noFill/>
          </a:ln>
        </p:spPr>
      </p:pic>
      <p:sp>
        <p:nvSpPr>
          <p:cNvPr id="267" name="Google Shape;267;p7"/>
          <p:cNvSpPr txBox="1"/>
          <p:nvPr/>
        </p:nvSpPr>
        <p:spPr>
          <a:xfrm>
            <a:off x="659912" y="483414"/>
            <a:ext cx="9875520" cy="135636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A6B727"/>
              </a:buClr>
              <a:buSzPts val="4400"/>
              <a:buFont typeface="Corbel"/>
              <a:buNone/>
            </a:pPr>
            <a:r>
              <a:t/>
            </a:r>
            <a:endParaRPr b="0" i="0" sz="1400" u="none" cap="none" strike="noStrike">
              <a:solidFill>
                <a:srgbClr val="000000"/>
              </a:solidFill>
              <a:latin typeface="Arial"/>
              <a:ea typeface="Arial"/>
              <a:cs typeface="Arial"/>
              <a:sym typeface="Arial"/>
            </a:endParaRPr>
          </a:p>
        </p:txBody>
      </p:sp>
      <p:sp>
        <p:nvSpPr>
          <p:cNvPr id="268" name="Google Shape;268;p7"/>
          <p:cNvSpPr txBox="1"/>
          <p:nvPr/>
        </p:nvSpPr>
        <p:spPr>
          <a:xfrm>
            <a:off x="485741" y="339724"/>
            <a:ext cx="4510519" cy="40011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pt-BR" sz="2000" u="none" cap="none" strike="noStrike">
                <a:solidFill>
                  <a:srgbClr val="000000"/>
                </a:solidFill>
                <a:latin typeface="Corbel"/>
                <a:ea typeface="Corbel"/>
                <a:cs typeface="Corbel"/>
                <a:sym typeface="Corbel"/>
              </a:rPr>
              <a:t>Ciclo de Gestão e Produção do Cuidado</a:t>
            </a:r>
            <a:endParaRPr b="0" i="0" sz="1400" u="none" cap="none" strike="noStrike">
              <a:solidFill>
                <a:srgbClr val="000000"/>
              </a:solidFill>
              <a:latin typeface="Arial"/>
              <a:ea typeface="Arial"/>
              <a:cs typeface="Arial"/>
              <a:sym typeface="Arial"/>
            </a:endParaRPr>
          </a:p>
        </p:txBody>
      </p:sp>
      <p:sp>
        <p:nvSpPr>
          <p:cNvPr id="269" name="Google Shape;269;p7"/>
          <p:cNvSpPr/>
          <p:nvPr/>
        </p:nvSpPr>
        <p:spPr>
          <a:xfrm>
            <a:off x="942537" y="6284629"/>
            <a:ext cx="10102660" cy="384721"/>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900"/>
              <a:buFont typeface="Arial"/>
              <a:buNone/>
            </a:pPr>
            <a:r>
              <a:rPr b="1" i="0" lang="pt-BR" sz="1900" u="none" cap="none" strike="noStrike">
                <a:solidFill>
                  <a:schemeClr val="lt1"/>
                </a:solidFill>
                <a:latin typeface="Libre Franklin Thin"/>
                <a:ea typeface="Libre Franklin Thin"/>
                <a:cs typeface="Libre Franklin Thin"/>
                <a:sym typeface="Libre Franklin Thin"/>
              </a:rPr>
              <a:t>Vigilância Alimentar e Nutricional na Linha de Cuidado para Sobrepeso e Obesidade</a:t>
            </a:r>
            <a:endParaRPr b="0" i="0" sz="1400" u="none" cap="none" strike="noStrike">
              <a:solidFill>
                <a:srgbClr val="000000"/>
              </a:solidFill>
              <a:latin typeface="Arial"/>
              <a:ea typeface="Arial"/>
              <a:cs typeface="Arial"/>
              <a:sym typeface="Arial"/>
            </a:endParaRPr>
          </a:p>
        </p:txBody>
      </p:sp>
      <p:pic>
        <p:nvPicPr>
          <p:cNvPr id="270" name="Google Shape;270;p7"/>
          <p:cNvPicPr preferRelativeResize="0"/>
          <p:nvPr/>
        </p:nvPicPr>
        <p:blipFill rotWithShape="1">
          <a:blip r:embed="rId5">
            <a:alphaModFix/>
          </a:blip>
          <a:srcRect b="0" l="0" r="0" t="7062"/>
          <a:stretch/>
        </p:blipFill>
        <p:spPr>
          <a:xfrm>
            <a:off x="3352799" y="957941"/>
            <a:ext cx="5362397" cy="5068915"/>
          </a:xfrm>
          <a:prstGeom prst="rect">
            <a:avLst/>
          </a:prstGeom>
          <a:noFill/>
          <a:ln>
            <a:noFill/>
          </a:ln>
        </p:spPr>
      </p:pic>
      <p:sp>
        <p:nvSpPr>
          <p:cNvPr id="271" name="Google Shape;271;p7"/>
          <p:cNvSpPr/>
          <p:nvPr/>
        </p:nvSpPr>
        <p:spPr>
          <a:xfrm rot="-1650812">
            <a:off x="7082971" y="1291773"/>
            <a:ext cx="1103086" cy="1799771"/>
          </a:xfrm>
          <a:prstGeom prst="ellipse">
            <a:avLst/>
          </a:prstGeom>
          <a:no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pic>
        <p:nvPicPr>
          <p:cNvPr descr="Resultado de imagem para &quot;atividade física&quot; icon" id="277" name="Google Shape;277;p8"/>
          <p:cNvPicPr preferRelativeResize="0"/>
          <p:nvPr/>
        </p:nvPicPr>
        <p:blipFill rotWithShape="1">
          <a:blip r:embed="rId3">
            <a:alphaModFix/>
          </a:blip>
          <a:srcRect b="53906" l="28167" r="53951" t="28029"/>
          <a:stretch/>
        </p:blipFill>
        <p:spPr>
          <a:xfrm>
            <a:off x="9971990" y="294099"/>
            <a:ext cx="690196" cy="669024"/>
          </a:xfrm>
          <a:prstGeom prst="rect">
            <a:avLst/>
          </a:prstGeom>
          <a:noFill/>
          <a:ln>
            <a:noFill/>
          </a:ln>
        </p:spPr>
      </p:pic>
      <p:pic>
        <p:nvPicPr>
          <p:cNvPr descr="Resultado de imagem para &quot;atividade física&quot; icon" id="278" name="Google Shape;278;p8"/>
          <p:cNvPicPr preferRelativeResize="0"/>
          <p:nvPr/>
        </p:nvPicPr>
        <p:blipFill rotWithShape="1">
          <a:blip r:embed="rId3">
            <a:alphaModFix/>
          </a:blip>
          <a:srcRect b="53477" l="2218" r="79207" t="28889"/>
          <a:stretch/>
        </p:blipFill>
        <p:spPr>
          <a:xfrm>
            <a:off x="11093048" y="298736"/>
            <a:ext cx="716947" cy="653094"/>
          </a:xfrm>
          <a:prstGeom prst="rect">
            <a:avLst/>
          </a:prstGeom>
          <a:noFill/>
          <a:ln>
            <a:noFill/>
          </a:ln>
        </p:spPr>
      </p:pic>
      <p:sp>
        <p:nvSpPr>
          <p:cNvPr id="279" name="Google Shape;279;p8"/>
          <p:cNvSpPr/>
          <p:nvPr/>
        </p:nvSpPr>
        <p:spPr>
          <a:xfrm>
            <a:off x="334296" y="6086158"/>
            <a:ext cx="11523408" cy="781664"/>
          </a:xfrm>
          <a:prstGeom prst="rect">
            <a:avLst/>
          </a:prstGeom>
          <a:gradFill>
            <a:gsLst>
              <a:gs pos="0">
                <a:srgbClr val="7FB75F"/>
              </a:gs>
              <a:gs pos="50000">
                <a:srgbClr val="6EB141"/>
              </a:gs>
              <a:gs pos="100000">
                <a:srgbClr val="5FA134"/>
              </a:gs>
            </a:gsLst>
            <a:lin ang="5400000" scaled="0"/>
          </a:gradFill>
          <a:ln>
            <a:noFill/>
          </a:ln>
          <a:effectLst>
            <a:outerShdw blurRad="57150" rotWithShape="0" algn="ctr" dir="5400000" dist="19050">
              <a:srgbClr val="000000">
                <a:alpha val="6235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Resultado de imagem para &quot;atividade física&quot; icon" id="280" name="Google Shape;280;p8"/>
          <p:cNvPicPr preferRelativeResize="0"/>
          <p:nvPr/>
        </p:nvPicPr>
        <p:blipFill rotWithShape="1">
          <a:blip r:embed="rId3">
            <a:alphaModFix/>
          </a:blip>
          <a:srcRect b="79805" l="28770" r="54180" t="2131"/>
          <a:stretch/>
        </p:blipFill>
        <p:spPr>
          <a:xfrm>
            <a:off x="10535432" y="276514"/>
            <a:ext cx="658093" cy="669024"/>
          </a:xfrm>
          <a:prstGeom prst="rect">
            <a:avLst/>
          </a:prstGeom>
          <a:noFill/>
          <a:ln>
            <a:noFill/>
          </a:ln>
        </p:spPr>
      </p:pic>
      <p:pic>
        <p:nvPicPr>
          <p:cNvPr id="281" name="Google Shape;281;p8"/>
          <p:cNvPicPr preferRelativeResize="0"/>
          <p:nvPr/>
        </p:nvPicPr>
        <p:blipFill rotWithShape="1">
          <a:blip r:embed="rId4">
            <a:alphaModFix/>
          </a:blip>
          <a:srcRect b="60504" l="43383" r="43764" t="14904"/>
          <a:stretch/>
        </p:blipFill>
        <p:spPr>
          <a:xfrm>
            <a:off x="9437243" y="298938"/>
            <a:ext cx="621157" cy="668216"/>
          </a:xfrm>
          <a:prstGeom prst="rect">
            <a:avLst/>
          </a:prstGeom>
          <a:noFill/>
          <a:ln>
            <a:noFill/>
          </a:ln>
        </p:spPr>
      </p:pic>
      <p:sp>
        <p:nvSpPr>
          <p:cNvPr id="282" name="Google Shape;282;p8"/>
          <p:cNvSpPr txBox="1"/>
          <p:nvPr/>
        </p:nvSpPr>
        <p:spPr>
          <a:xfrm>
            <a:off x="659912" y="483414"/>
            <a:ext cx="9875520" cy="135636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A6B727"/>
              </a:buClr>
              <a:buSzPts val="4400"/>
              <a:buFont typeface="Corbel"/>
              <a:buNone/>
            </a:pPr>
            <a:r>
              <a:t/>
            </a:r>
            <a:endParaRPr b="0" i="0" sz="1400" u="none" cap="none" strike="noStrike">
              <a:solidFill>
                <a:srgbClr val="000000"/>
              </a:solidFill>
              <a:latin typeface="Arial"/>
              <a:ea typeface="Arial"/>
              <a:cs typeface="Arial"/>
              <a:sym typeface="Arial"/>
            </a:endParaRPr>
          </a:p>
        </p:txBody>
      </p:sp>
      <p:sp>
        <p:nvSpPr>
          <p:cNvPr id="283" name="Google Shape;283;p8"/>
          <p:cNvSpPr txBox="1"/>
          <p:nvPr/>
        </p:nvSpPr>
        <p:spPr>
          <a:xfrm>
            <a:off x="485741" y="339724"/>
            <a:ext cx="4510519" cy="40011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pt-BR" sz="2000" u="none" cap="none" strike="noStrike">
                <a:solidFill>
                  <a:srgbClr val="000000"/>
                </a:solidFill>
                <a:latin typeface="Corbel"/>
                <a:ea typeface="Corbel"/>
                <a:cs typeface="Corbel"/>
                <a:sym typeface="Corbel"/>
              </a:rPr>
              <a:t>Ciclo de Gestão e Produção do Cuidado</a:t>
            </a:r>
            <a:endParaRPr b="0" i="0" sz="1400" u="none" cap="none" strike="noStrike">
              <a:solidFill>
                <a:srgbClr val="000000"/>
              </a:solidFill>
              <a:latin typeface="Arial"/>
              <a:ea typeface="Arial"/>
              <a:cs typeface="Arial"/>
              <a:sym typeface="Arial"/>
            </a:endParaRPr>
          </a:p>
        </p:txBody>
      </p:sp>
      <p:sp>
        <p:nvSpPr>
          <p:cNvPr id="284" name="Google Shape;284;p8"/>
          <p:cNvSpPr/>
          <p:nvPr/>
        </p:nvSpPr>
        <p:spPr>
          <a:xfrm>
            <a:off x="942537" y="6284629"/>
            <a:ext cx="10102660" cy="384721"/>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900"/>
              <a:buFont typeface="Arial"/>
              <a:buNone/>
            </a:pPr>
            <a:r>
              <a:rPr b="1" i="0" lang="pt-BR" sz="1900" u="none" cap="none" strike="noStrike">
                <a:solidFill>
                  <a:schemeClr val="lt1"/>
                </a:solidFill>
                <a:latin typeface="Libre Franklin Thin"/>
                <a:ea typeface="Libre Franklin Thin"/>
                <a:cs typeface="Libre Franklin Thin"/>
                <a:sym typeface="Libre Franklin Thin"/>
              </a:rPr>
              <a:t>Vigilância Alimentar e Nutricional na Linha de Cuidado para Sobrepeso e Obesidade</a:t>
            </a:r>
            <a:endParaRPr b="0" i="0" sz="1400" u="none" cap="none" strike="noStrike">
              <a:solidFill>
                <a:srgbClr val="000000"/>
              </a:solidFill>
              <a:latin typeface="Arial"/>
              <a:ea typeface="Arial"/>
              <a:cs typeface="Arial"/>
              <a:sym typeface="Arial"/>
            </a:endParaRPr>
          </a:p>
        </p:txBody>
      </p:sp>
      <p:pic>
        <p:nvPicPr>
          <p:cNvPr id="285" name="Google Shape;285;p8"/>
          <p:cNvPicPr preferRelativeResize="0"/>
          <p:nvPr/>
        </p:nvPicPr>
        <p:blipFill rotWithShape="1">
          <a:blip r:embed="rId5">
            <a:alphaModFix/>
          </a:blip>
          <a:srcRect b="0" l="0" r="0" t="7062"/>
          <a:stretch/>
        </p:blipFill>
        <p:spPr>
          <a:xfrm>
            <a:off x="3352799" y="957941"/>
            <a:ext cx="5362397" cy="5068915"/>
          </a:xfrm>
          <a:prstGeom prst="rect">
            <a:avLst/>
          </a:prstGeom>
          <a:noFill/>
          <a:ln>
            <a:noFill/>
          </a:ln>
        </p:spPr>
      </p:pic>
      <p:sp>
        <p:nvSpPr>
          <p:cNvPr id="286" name="Google Shape;286;p8"/>
          <p:cNvSpPr/>
          <p:nvPr/>
        </p:nvSpPr>
        <p:spPr>
          <a:xfrm rot="-5097975">
            <a:off x="6923313" y="3643087"/>
            <a:ext cx="1103086" cy="1799771"/>
          </a:xfrm>
          <a:prstGeom prst="ellipse">
            <a:avLst/>
          </a:prstGeom>
          <a:no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pic>
        <p:nvPicPr>
          <p:cNvPr descr="Resultado de imagem para &quot;atividade física&quot; icon" id="292" name="Google Shape;292;p9"/>
          <p:cNvPicPr preferRelativeResize="0"/>
          <p:nvPr/>
        </p:nvPicPr>
        <p:blipFill rotWithShape="1">
          <a:blip r:embed="rId3">
            <a:alphaModFix/>
          </a:blip>
          <a:srcRect b="53906" l="28167" r="53951" t="28029"/>
          <a:stretch/>
        </p:blipFill>
        <p:spPr>
          <a:xfrm>
            <a:off x="9971990" y="294099"/>
            <a:ext cx="690196" cy="669024"/>
          </a:xfrm>
          <a:prstGeom prst="rect">
            <a:avLst/>
          </a:prstGeom>
          <a:noFill/>
          <a:ln>
            <a:noFill/>
          </a:ln>
        </p:spPr>
      </p:pic>
      <p:pic>
        <p:nvPicPr>
          <p:cNvPr descr="Resultado de imagem para &quot;atividade física&quot; icon" id="293" name="Google Shape;293;p9"/>
          <p:cNvPicPr preferRelativeResize="0"/>
          <p:nvPr/>
        </p:nvPicPr>
        <p:blipFill rotWithShape="1">
          <a:blip r:embed="rId3">
            <a:alphaModFix/>
          </a:blip>
          <a:srcRect b="53477" l="2218" r="79207" t="28889"/>
          <a:stretch/>
        </p:blipFill>
        <p:spPr>
          <a:xfrm>
            <a:off x="11093048" y="298736"/>
            <a:ext cx="716947" cy="653094"/>
          </a:xfrm>
          <a:prstGeom prst="rect">
            <a:avLst/>
          </a:prstGeom>
          <a:noFill/>
          <a:ln>
            <a:noFill/>
          </a:ln>
        </p:spPr>
      </p:pic>
      <p:sp>
        <p:nvSpPr>
          <p:cNvPr id="294" name="Google Shape;294;p9"/>
          <p:cNvSpPr/>
          <p:nvPr/>
        </p:nvSpPr>
        <p:spPr>
          <a:xfrm>
            <a:off x="334296" y="6086158"/>
            <a:ext cx="11523408" cy="781664"/>
          </a:xfrm>
          <a:prstGeom prst="rect">
            <a:avLst/>
          </a:prstGeom>
          <a:gradFill>
            <a:gsLst>
              <a:gs pos="0">
                <a:srgbClr val="7FB75F"/>
              </a:gs>
              <a:gs pos="50000">
                <a:srgbClr val="6EB141"/>
              </a:gs>
              <a:gs pos="100000">
                <a:srgbClr val="5FA134"/>
              </a:gs>
            </a:gsLst>
            <a:lin ang="5400000" scaled="0"/>
          </a:gradFill>
          <a:ln>
            <a:noFill/>
          </a:ln>
          <a:effectLst>
            <a:outerShdw blurRad="57150" rotWithShape="0" algn="ctr" dir="5400000" dist="19050">
              <a:srgbClr val="000000">
                <a:alpha val="6235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Resultado de imagem para &quot;atividade física&quot; icon" id="295" name="Google Shape;295;p9"/>
          <p:cNvPicPr preferRelativeResize="0"/>
          <p:nvPr/>
        </p:nvPicPr>
        <p:blipFill rotWithShape="1">
          <a:blip r:embed="rId3">
            <a:alphaModFix/>
          </a:blip>
          <a:srcRect b="79805" l="28770" r="54180" t="2131"/>
          <a:stretch/>
        </p:blipFill>
        <p:spPr>
          <a:xfrm>
            <a:off x="10535432" y="276514"/>
            <a:ext cx="658093" cy="669024"/>
          </a:xfrm>
          <a:prstGeom prst="rect">
            <a:avLst/>
          </a:prstGeom>
          <a:noFill/>
          <a:ln>
            <a:noFill/>
          </a:ln>
        </p:spPr>
      </p:pic>
      <p:pic>
        <p:nvPicPr>
          <p:cNvPr id="296" name="Google Shape;296;p9"/>
          <p:cNvPicPr preferRelativeResize="0"/>
          <p:nvPr/>
        </p:nvPicPr>
        <p:blipFill rotWithShape="1">
          <a:blip r:embed="rId4">
            <a:alphaModFix/>
          </a:blip>
          <a:srcRect b="60504" l="43383" r="43764" t="14904"/>
          <a:stretch/>
        </p:blipFill>
        <p:spPr>
          <a:xfrm>
            <a:off x="9437243" y="298938"/>
            <a:ext cx="621157" cy="668216"/>
          </a:xfrm>
          <a:prstGeom prst="rect">
            <a:avLst/>
          </a:prstGeom>
          <a:noFill/>
          <a:ln>
            <a:noFill/>
          </a:ln>
        </p:spPr>
      </p:pic>
      <p:sp>
        <p:nvSpPr>
          <p:cNvPr id="297" name="Google Shape;297;p9"/>
          <p:cNvSpPr txBox="1"/>
          <p:nvPr/>
        </p:nvSpPr>
        <p:spPr>
          <a:xfrm>
            <a:off x="659912" y="483414"/>
            <a:ext cx="9875520" cy="135636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A6B727"/>
              </a:buClr>
              <a:buSzPts val="4400"/>
              <a:buFont typeface="Corbel"/>
              <a:buNone/>
            </a:pPr>
            <a:r>
              <a:t/>
            </a:r>
            <a:endParaRPr b="0" i="0" sz="1400" u="none" cap="none" strike="noStrike">
              <a:solidFill>
                <a:srgbClr val="000000"/>
              </a:solidFill>
              <a:latin typeface="Arial"/>
              <a:ea typeface="Arial"/>
              <a:cs typeface="Arial"/>
              <a:sym typeface="Arial"/>
            </a:endParaRPr>
          </a:p>
        </p:txBody>
      </p:sp>
      <p:sp>
        <p:nvSpPr>
          <p:cNvPr id="298" name="Google Shape;298;p9"/>
          <p:cNvSpPr txBox="1"/>
          <p:nvPr/>
        </p:nvSpPr>
        <p:spPr>
          <a:xfrm>
            <a:off x="485741" y="339724"/>
            <a:ext cx="4510519" cy="40011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pt-BR" sz="2000" u="none" cap="none" strike="noStrike">
                <a:solidFill>
                  <a:srgbClr val="000000"/>
                </a:solidFill>
                <a:latin typeface="Corbel"/>
                <a:ea typeface="Corbel"/>
                <a:cs typeface="Corbel"/>
                <a:sym typeface="Corbel"/>
              </a:rPr>
              <a:t>Ciclo de Gestão e Produção do Cuidado</a:t>
            </a:r>
            <a:endParaRPr b="0" i="0" sz="1400" u="none" cap="none" strike="noStrike">
              <a:solidFill>
                <a:srgbClr val="000000"/>
              </a:solidFill>
              <a:latin typeface="Arial"/>
              <a:ea typeface="Arial"/>
              <a:cs typeface="Arial"/>
              <a:sym typeface="Arial"/>
            </a:endParaRPr>
          </a:p>
        </p:txBody>
      </p:sp>
      <p:sp>
        <p:nvSpPr>
          <p:cNvPr id="299" name="Google Shape;299;p9"/>
          <p:cNvSpPr/>
          <p:nvPr/>
        </p:nvSpPr>
        <p:spPr>
          <a:xfrm>
            <a:off x="942537" y="6284629"/>
            <a:ext cx="10102660" cy="384721"/>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900"/>
              <a:buFont typeface="Arial"/>
              <a:buNone/>
            </a:pPr>
            <a:r>
              <a:rPr b="1" i="0" lang="pt-BR" sz="1900" u="none" cap="none" strike="noStrike">
                <a:solidFill>
                  <a:schemeClr val="lt1"/>
                </a:solidFill>
                <a:latin typeface="Libre Franklin Thin"/>
                <a:ea typeface="Libre Franklin Thin"/>
                <a:cs typeface="Libre Franklin Thin"/>
                <a:sym typeface="Libre Franklin Thin"/>
              </a:rPr>
              <a:t>Vigilância Alimentar e Nutricional na Linha de Cuidado para Sobrepeso e Obesidade</a:t>
            </a:r>
            <a:endParaRPr b="0" i="0" sz="1400" u="none" cap="none" strike="noStrike">
              <a:solidFill>
                <a:srgbClr val="000000"/>
              </a:solidFill>
              <a:latin typeface="Arial"/>
              <a:ea typeface="Arial"/>
              <a:cs typeface="Arial"/>
              <a:sym typeface="Arial"/>
            </a:endParaRPr>
          </a:p>
        </p:txBody>
      </p:sp>
      <p:pic>
        <p:nvPicPr>
          <p:cNvPr id="300" name="Google Shape;300;p9"/>
          <p:cNvPicPr preferRelativeResize="0"/>
          <p:nvPr/>
        </p:nvPicPr>
        <p:blipFill rotWithShape="1">
          <a:blip r:embed="rId5">
            <a:alphaModFix/>
          </a:blip>
          <a:srcRect b="0" l="0" r="0" t="7062"/>
          <a:stretch/>
        </p:blipFill>
        <p:spPr>
          <a:xfrm>
            <a:off x="3352799" y="957941"/>
            <a:ext cx="5362397" cy="5068915"/>
          </a:xfrm>
          <a:prstGeom prst="rect">
            <a:avLst/>
          </a:prstGeom>
          <a:noFill/>
          <a:ln>
            <a:noFill/>
          </a:ln>
        </p:spPr>
      </p:pic>
      <p:sp>
        <p:nvSpPr>
          <p:cNvPr id="301" name="Google Shape;301;p9"/>
          <p:cNvSpPr/>
          <p:nvPr/>
        </p:nvSpPr>
        <p:spPr>
          <a:xfrm rot="-5097975">
            <a:off x="3889828" y="3730172"/>
            <a:ext cx="1103086" cy="1799771"/>
          </a:xfrm>
          <a:prstGeom prst="ellipse">
            <a:avLst/>
          </a:prstGeom>
          <a:no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pic>
        <p:nvPicPr>
          <p:cNvPr descr="Resultado de imagem para &quot;atividade física&quot; icon" id="307" name="Google Shape;307;p10"/>
          <p:cNvPicPr preferRelativeResize="0"/>
          <p:nvPr/>
        </p:nvPicPr>
        <p:blipFill rotWithShape="1">
          <a:blip r:embed="rId3">
            <a:alphaModFix/>
          </a:blip>
          <a:srcRect b="53906" l="28167" r="53951" t="28029"/>
          <a:stretch/>
        </p:blipFill>
        <p:spPr>
          <a:xfrm>
            <a:off x="9971990" y="294099"/>
            <a:ext cx="690196" cy="669024"/>
          </a:xfrm>
          <a:prstGeom prst="rect">
            <a:avLst/>
          </a:prstGeom>
          <a:noFill/>
          <a:ln>
            <a:noFill/>
          </a:ln>
        </p:spPr>
      </p:pic>
      <p:pic>
        <p:nvPicPr>
          <p:cNvPr descr="Resultado de imagem para &quot;atividade física&quot; icon" id="308" name="Google Shape;308;p10"/>
          <p:cNvPicPr preferRelativeResize="0"/>
          <p:nvPr/>
        </p:nvPicPr>
        <p:blipFill rotWithShape="1">
          <a:blip r:embed="rId3">
            <a:alphaModFix/>
          </a:blip>
          <a:srcRect b="53477" l="2218" r="79207" t="28889"/>
          <a:stretch/>
        </p:blipFill>
        <p:spPr>
          <a:xfrm>
            <a:off x="11093048" y="298736"/>
            <a:ext cx="716947" cy="653094"/>
          </a:xfrm>
          <a:prstGeom prst="rect">
            <a:avLst/>
          </a:prstGeom>
          <a:noFill/>
          <a:ln>
            <a:noFill/>
          </a:ln>
        </p:spPr>
      </p:pic>
      <p:sp>
        <p:nvSpPr>
          <p:cNvPr id="309" name="Google Shape;309;p10"/>
          <p:cNvSpPr/>
          <p:nvPr/>
        </p:nvSpPr>
        <p:spPr>
          <a:xfrm>
            <a:off x="334296" y="6086158"/>
            <a:ext cx="11523408" cy="781664"/>
          </a:xfrm>
          <a:prstGeom prst="rect">
            <a:avLst/>
          </a:prstGeom>
          <a:gradFill>
            <a:gsLst>
              <a:gs pos="0">
                <a:srgbClr val="7FB75F"/>
              </a:gs>
              <a:gs pos="50000">
                <a:srgbClr val="6EB141"/>
              </a:gs>
              <a:gs pos="100000">
                <a:srgbClr val="5FA134"/>
              </a:gs>
            </a:gsLst>
            <a:lin ang="5400000" scaled="0"/>
          </a:gradFill>
          <a:ln>
            <a:noFill/>
          </a:ln>
          <a:effectLst>
            <a:outerShdw blurRad="57150" rotWithShape="0" algn="ctr" dir="5400000" dist="19050">
              <a:srgbClr val="000000">
                <a:alpha val="6235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Resultado de imagem para &quot;atividade física&quot; icon" id="310" name="Google Shape;310;p10"/>
          <p:cNvPicPr preferRelativeResize="0"/>
          <p:nvPr/>
        </p:nvPicPr>
        <p:blipFill rotWithShape="1">
          <a:blip r:embed="rId3">
            <a:alphaModFix/>
          </a:blip>
          <a:srcRect b="79805" l="28770" r="54180" t="2131"/>
          <a:stretch/>
        </p:blipFill>
        <p:spPr>
          <a:xfrm>
            <a:off x="10535432" y="276514"/>
            <a:ext cx="658093" cy="669024"/>
          </a:xfrm>
          <a:prstGeom prst="rect">
            <a:avLst/>
          </a:prstGeom>
          <a:noFill/>
          <a:ln>
            <a:noFill/>
          </a:ln>
        </p:spPr>
      </p:pic>
      <p:pic>
        <p:nvPicPr>
          <p:cNvPr id="311" name="Google Shape;311;p10"/>
          <p:cNvPicPr preferRelativeResize="0"/>
          <p:nvPr/>
        </p:nvPicPr>
        <p:blipFill rotWithShape="1">
          <a:blip r:embed="rId4">
            <a:alphaModFix/>
          </a:blip>
          <a:srcRect b="60504" l="43383" r="43764" t="14904"/>
          <a:stretch/>
        </p:blipFill>
        <p:spPr>
          <a:xfrm>
            <a:off x="9437243" y="298938"/>
            <a:ext cx="621157" cy="668216"/>
          </a:xfrm>
          <a:prstGeom prst="rect">
            <a:avLst/>
          </a:prstGeom>
          <a:noFill/>
          <a:ln>
            <a:noFill/>
          </a:ln>
        </p:spPr>
      </p:pic>
      <p:sp>
        <p:nvSpPr>
          <p:cNvPr id="312" name="Google Shape;312;p10"/>
          <p:cNvSpPr txBox="1"/>
          <p:nvPr/>
        </p:nvSpPr>
        <p:spPr>
          <a:xfrm>
            <a:off x="659912" y="483414"/>
            <a:ext cx="9875520" cy="135636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A6B727"/>
              </a:buClr>
              <a:buSzPts val="4400"/>
              <a:buFont typeface="Corbel"/>
              <a:buNone/>
            </a:pPr>
            <a:r>
              <a:t/>
            </a:r>
            <a:endParaRPr b="0" i="0" sz="1400" u="none" cap="none" strike="noStrike">
              <a:solidFill>
                <a:srgbClr val="000000"/>
              </a:solidFill>
              <a:latin typeface="Arial"/>
              <a:ea typeface="Arial"/>
              <a:cs typeface="Arial"/>
              <a:sym typeface="Arial"/>
            </a:endParaRPr>
          </a:p>
        </p:txBody>
      </p:sp>
      <p:sp>
        <p:nvSpPr>
          <p:cNvPr id="313" name="Google Shape;313;p10"/>
          <p:cNvSpPr txBox="1"/>
          <p:nvPr/>
        </p:nvSpPr>
        <p:spPr>
          <a:xfrm>
            <a:off x="485741" y="339724"/>
            <a:ext cx="4510519" cy="40011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pt-BR" sz="2000" u="none" cap="none" strike="noStrike">
                <a:solidFill>
                  <a:srgbClr val="000000"/>
                </a:solidFill>
                <a:latin typeface="Corbel"/>
                <a:ea typeface="Corbel"/>
                <a:cs typeface="Corbel"/>
                <a:sym typeface="Corbel"/>
              </a:rPr>
              <a:t>Ciclo de Gestão e Produção do Cuidado</a:t>
            </a:r>
            <a:endParaRPr b="0" i="0" sz="1400" u="none" cap="none" strike="noStrike">
              <a:solidFill>
                <a:srgbClr val="000000"/>
              </a:solidFill>
              <a:latin typeface="Arial"/>
              <a:ea typeface="Arial"/>
              <a:cs typeface="Arial"/>
              <a:sym typeface="Arial"/>
            </a:endParaRPr>
          </a:p>
        </p:txBody>
      </p:sp>
      <p:sp>
        <p:nvSpPr>
          <p:cNvPr id="314" name="Google Shape;314;p10"/>
          <p:cNvSpPr/>
          <p:nvPr/>
        </p:nvSpPr>
        <p:spPr>
          <a:xfrm>
            <a:off x="942537" y="6284629"/>
            <a:ext cx="10102660" cy="384721"/>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900"/>
              <a:buFont typeface="Arial"/>
              <a:buNone/>
            </a:pPr>
            <a:r>
              <a:rPr b="1" i="0" lang="pt-BR" sz="1900" u="none" cap="none" strike="noStrike">
                <a:solidFill>
                  <a:schemeClr val="lt1"/>
                </a:solidFill>
                <a:latin typeface="Libre Franklin Thin"/>
                <a:ea typeface="Libre Franklin Thin"/>
                <a:cs typeface="Libre Franklin Thin"/>
                <a:sym typeface="Libre Franklin Thin"/>
              </a:rPr>
              <a:t>Vigilância Alimentar e Nutricional na Linha de Cuidado para Sobrepeso e Obesidade</a:t>
            </a:r>
            <a:endParaRPr b="0" i="0" sz="1400" u="none" cap="none" strike="noStrike">
              <a:solidFill>
                <a:srgbClr val="000000"/>
              </a:solidFill>
              <a:latin typeface="Arial"/>
              <a:ea typeface="Arial"/>
              <a:cs typeface="Arial"/>
              <a:sym typeface="Arial"/>
            </a:endParaRPr>
          </a:p>
        </p:txBody>
      </p:sp>
      <p:pic>
        <p:nvPicPr>
          <p:cNvPr id="315" name="Google Shape;315;p10"/>
          <p:cNvPicPr preferRelativeResize="0"/>
          <p:nvPr/>
        </p:nvPicPr>
        <p:blipFill rotWithShape="1">
          <a:blip r:embed="rId5">
            <a:alphaModFix/>
          </a:blip>
          <a:srcRect b="0" l="0" r="0" t="7062"/>
          <a:stretch/>
        </p:blipFill>
        <p:spPr>
          <a:xfrm>
            <a:off x="3352799" y="957941"/>
            <a:ext cx="5362397" cy="5068915"/>
          </a:xfrm>
          <a:prstGeom prst="rect">
            <a:avLst/>
          </a:prstGeom>
          <a:noFill/>
          <a:ln>
            <a:noFill/>
          </a:ln>
        </p:spPr>
      </p:pic>
      <p:sp>
        <p:nvSpPr>
          <p:cNvPr id="316" name="Google Shape;316;p10"/>
          <p:cNvSpPr/>
          <p:nvPr/>
        </p:nvSpPr>
        <p:spPr>
          <a:xfrm rot="-5097975">
            <a:off x="3947886" y="1335315"/>
            <a:ext cx="1103086" cy="1799771"/>
          </a:xfrm>
          <a:prstGeom prst="ellipse">
            <a:avLst/>
          </a:prstGeom>
          <a:no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pic>
        <p:nvPicPr>
          <p:cNvPr descr="Resultado de imagem para &quot;atividade física&quot; icon" id="322" name="Google Shape;322;p11"/>
          <p:cNvPicPr preferRelativeResize="0"/>
          <p:nvPr/>
        </p:nvPicPr>
        <p:blipFill rotWithShape="1">
          <a:blip r:embed="rId3">
            <a:alphaModFix/>
          </a:blip>
          <a:srcRect b="53906" l="28167" r="53951" t="28029"/>
          <a:stretch/>
        </p:blipFill>
        <p:spPr>
          <a:xfrm>
            <a:off x="9971990" y="294099"/>
            <a:ext cx="690196" cy="669024"/>
          </a:xfrm>
          <a:prstGeom prst="rect">
            <a:avLst/>
          </a:prstGeom>
          <a:noFill/>
          <a:ln>
            <a:noFill/>
          </a:ln>
        </p:spPr>
      </p:pic>
      <p:pic>
        <p:nvPicPr>
          <p:cNvPr descr="Resultado de imagem para &quot;atividade física&quot; icon" id="323" name="Google Shape;323;p11"/>
          <p:cNvPicPr preferRelativeResize="0"/>
          <p:nvPr/>
        </p:nvPicPr>
        <p:blipFill rotWithShape="1">
          <a:blip r:embed="rId3">
            <a:alphaModFix/>
          </a:blip>
          <a:srcRect b="53477" l="2218" r="79207" t="28889"/>
          <a:stretch/>
        </p:blipFill>
        <p:spPr>
          <a:xfrm>
            <a:off x="11093048" y="298736"/>
            <a:ext cx="716947" cy="653094"/>
          </a:xfrm>
          <a:prstGeom prst="rect">
            <a:avLst/>
          </a:prstGeom>
          <a:noFill/>
          <a:ln>
            <a:noFill/>
          </a:ln>
        </p:spPr>
      </p:pic>
      <p:sp>
        <p:nvSpPr>
          <p:cNvPr id="324" name="Google Shape;324;p11"/>
          <p:cNvSpPr/>
          <p:nvPr/>
        </p:nvSpPr>
        <p:spPr>
          <a:xfrm>
            <a:off x="334296" y="6086158"/>
            <a:ext cx="11523408" cy="781664"/>
          </a:xfrm>
          <a:prstGeom prst="rect">
            <a:avLst/>
          </a:prstGeom>
          <a:gradFill>
            <a:gsLst>
              <a:gs pos="0">
                <a:srgbClr val="7FB75F"/>
              </a:gs>
              <a:gs pos="50000">
                <a:srgbClr val="6EB141"/>
              </a:gs>
              <a:gs pos="100000">
                <a:srgbClr val="5FA134"/>
              </a:gs>
            </a:gsLst>
            <a:lin ang="5400000" scaled="0"/>
          </a:gradFill>
          <a:ln>
            <a:noFill/>
          </a:ln>
          <a:effectLst>
            <a:outerShdw blurRad="57150" rotWithShape="0" algn="ctr" dir="5400000" dist="19050">
              <a:srgbClr val="000000">
                <a:alpha val="6235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Resultado de imagem para &quot;atividade física&quot; icon" id="325" name="Google Shape;325;p11"/>
          <p:cNvPicPr preferRelativeResize="0"/>
          <p:nvPr/>
        </p:nvPicPr>
        <p:blipFill rotWithShape="1">
          <a:blip r:embed="rId3">
            <a:alphaModFix/>
          </a:blip>
          <a:srcRect b="79805" l="28770" r="54180" t="2131"/>
          <a:stretch/>
        </p:blipFill>
        <p:spPr>
          <a:xfrm>
            <a:off x="10535432" y="276514"/>
            <a:ext cx="658093" cy="669024"/>
          </a:xfrm>
          <a:prstGeom prst="rect">
            <a:avLst/>
          </a:prstGeom>
          <a:noFill/>
          <a:ln>
            <a:noFill/>
          </a:ln>
        </p:spPr>
      </p:pic>
      <p:pic>
        <p:nvPicPr>
          <p:cNvPr id="326" name="Google Shape;326;p11"/>
          <p:cNvPicPr preferRelativeResize="0"/>
          <p:nvPr/>
        </p:nvPicPr>
        <p:blipFill rotWithShape="1">
          <a:blip r:embed="rId4">
            <a:alphaModFix/>
          </a:blip>
          <a:srcRect b="60504" l="43383" r="43764" t="14904"/>
          <a:stretch/>
        </p:blipFill>
        <p:spPr>
          <a:xfrm>
            <a:off x="9437243" y="298938"/>
            <a:ext cx="621157" cy="668216"/>
          </a:xfrm>
          <a:prstGeom prst="rect">
            <a:avLst/>
          </a:prstGeom>
          <a:noFill/>
          <a:ln>
            <a:noFill/>
          </a:ln>
        </p:spPr>
      </p:pic>
      <p:sp>
        <p:nvSpPr>
          <p:cNvPr id="327" name="Google Shape;327;p11"/>
          <p:cNvSpPr txBox="1"/>
          <p:nvPr/>
        </p:nvSpPr>
        <p:spPr>
          <a:xfrm>
            <a:off x="659912" y="483414"/>
            <a:ext cx="9875520" cy="135636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A6B727"/>
              </a:buClr>
              <a:buSzPts val="4400"/>
              <a:buFont typeface="Corbel"/>
              <a:buNone/>
            </a:pPr>
            <a:r>
              <a:t/>
            </a:r>
            <a:endParaRPr b="0" i="0" sz="1400" u="none" cap="none" strike="noStrike">
              <a:solidFill>
                <a:srgbClr val="000000"/>
              </a:solidFill>
              <a:latin typeface="Arial"/>
              <a:ea typeface="Arial"/>
              <a:cs typeface="Arial"/>
              <a:sym typeface="Arial"/>
            </a:endParaRPr>
          </a:p>
        </p:txBody>
      </p:sp>
      <p:sp>
        <p:nvSpPr>
          <p:cNvPr id="328" name="Google Shape;328;p11"/>
          <p:cNvSpPr txBox="1"/>
          <p:nvPr/>
        </p:nvSpPr>
        <p:spPr>
          <a:xfrm>
            <a:off x="485741" y="339724"/>
            <a:ext cx="4510519" cy="40011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pt-BR" sz="2000" u="none" cap="none" strike="noStrike">
                <a:solidFill>
                  <a:srgbClr val="000000"/>
                </a:solidFill>
                <a:latin typeface="Corbel"/>
                <a:ea typeface="Corbel"/>
                <a:cs typeface="Corbel"/>
                <a:sym typeface="Corbel"/>
              </a:rPr>
              <a:t>Ciclo de Gestão e Produção do Cuidado</a:t>
            </a:r>
            <a:endParaRPr b="0" i="0" sz="1400" u="none" cap="none" strike="noStrike">
              <a:solidFill>
                <a:srgbClr val="000000"/>
              </a:solidFill>
              <a:latin typeface="Arial"/>
              <a:ea typeface="Arial"/>
              <a:cs typeface="Arial"/>
              <a:sym typeface="Arial"/>
            </a:endParaRPr>
          </a:p>
        </p:txBody>
      </p:sp>
      <p:sp>
        <p:nvSpPr>
          <p:cNvPr id="329" name="Google Shape;329;p11"/>
          <p:cNvSpPr/>
          <p:nvPr/>
        </p:nvSpPr>
        <p:spPr>
          <a:xfrm>
            <a:off x="942537" y="6284629"/>
            <a:ext cx="10102660" cy="384721"/>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900"/>
              <a:buFont typeface="Arial"/>
              <a:buNone/>
            </a:pPr>
            <a:r>
              <a:rPr b="1" i="0" lang="pt-BR" sz="1900" u="none" cap="none" strike="noStrike">
                <a:solidFill>
                  <a:schemeClr val="lt1"/>
                </a:solidFill>
                <a:latin typeface="Libre Franklin Thin"/>
                <a:ea typeface="Libre Franklin Thin"/>
                <a:cs typeface="Libre Franklin Thin"/>
                <a:sym typeface="Libre Franklin Thin"/>
              </a:rPr>
              <a:t>Vigilância Alimentar e Nutricional na Linha de Cuidado para Sobrepeso e Obesidade</a:t>
            </a:r>
            <a:endParaRPr b="0" i="0" sz="1400" u="none" cap="none" strike="noStrike">
              <a:solidFill>
                <a:srgbClr val="000000"/>
              </a:solidFill>
              <a:latin typeface="Arial"/>
              <a:ea typeface="Arial"/>
              <a:cs typeface="Arial"/>
              <a:sym typeface="Arial"/>
            </a:endParaRPr>
          </a:p>
        </p:txBody>
      </p:sp>
      <p:pic>
        <p:nvPicPr>
          <p:cNvPr id="330" name="Google Shape;330;p11"/>
          <p:cNvPicPr preferRelativeResize="0"/>
          <p:nvPr/>
        </p:nvPicPr>
        <p:blipFill rotWithShape="1">
          <a:blip r:embed="rId5">
            <a:alphaModFix/>
          </a:blip>
          <a:srcRect b="0" l="0" r="0" t="7062"/>
          <a:stretch/>
        </p:blipFill>
        <p:spPr>
          <a:xfrm>
            <a:off x="3352799" y="957941"/>
            <a:ext cx="5362397" cy="5068915"/>
          </a:xfrm>
          <a:prstGeom prst="rect">
            <a:avLst/>
          </a:prstGeom>
          <a:noFill/>
          <a:ln>
            <a:noFill/>
          </a:ln>
        </p:spPr>
      </p:pic>
      <p:sp>
        <p:nvSpPr>
          <p:cNvPr id="331" name="Google Shape;331;p11"/>
          <p:cNvSpPr/>
          <p:nvPr/>
        </p:nvSpPr>
        <p:spPr>
          <a:xfrm>
            <a:off x="4876800" y="1770743"/>
            <a:ext cx="2235200" cy="1262743"/>
          </a:xfrm>
          <a:prstGeom prst="ellipse">
            <a:avLst/>
          </a:prstGeom>
          <a:no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12"/>
          <p:cNvSpPr/>
          <p:nvPr/>
        </p:nvSpPr>
        <p:spPr>
          <a:xfrm>
            <a:off x="334296" y="6086158"/>
            <a:ext cx="11523408" cy="781664"/>
          </a:xfrm>
          <a:prstGeom prst="rect">
            <a:avLst/>
          </a:prstGeom>
          <a:gradFill>
            <a:gsLst>
              <a:gs pos="0">
                <a:srgbClr val="7FB75F"/>
              </a:gs>
              <a:gs pos="50000">
                <a:srgbClr val="6EB141"/>
              </a:gs>
              <a:gs pos="100000">
                <a:srgbClr val="5FA134"/>
              </a:gs>
            </a:gsLst>
            <a:lin ang="5400000" scaled="0"/>
          </a:gradFill>
          <a:ln>
            <a:noFill/>
          </a:ln>
          <a:effectLst>
            <a:outerShdw blurRad="57150" rotWithShape="0" algn="ctr" dir="5400000" dist="19050">
              <a:srgbClr val="000000">
                <a:alpha val="6235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Resultado de imagem para &quot;atividade física&quot; icon" id="338" name="Google Shape;338;p12"/>
          <p:cNvPicPr preferRelativeResize="0"/>
          <p:nvPr/>
        </p:nvPicPr>
        <p:blipFill rotWithShape="1">
          <a:blip r:embed="rId3">
            <a:alphaModFix/>
          </a:blip>
          <a:srcRect b="79805" l="28770" r="54180" t="2131"/>
          <a:stretch/>
        </p:blipFill>
        <p:spPr>
          <a:xfrm>
            <a:off x="11154629" y="258928"/>
            <a:ext cx="658093" cy="669024"/>
          </a:xfrm>
          <a:prstGeom prst="rect">
            <a:avLst/>
          </a:prstGeom>
          <a:noFill/>
          <a:ln>
            <a:noFill/>
          </a:ln>
        </p:spPr>
      </p:pic>
      <p:pic>
        <p:nvPicPr>
          <p:cNvPr id="339" name="Google Shape;339;p12"/>
          <p:cNvPicPr preferRelativeResize="0"/>
          <p:nvPr/>
        </p:nvPicPr>
        <p:blipFill rotWithShape="1">
          <a:blip r:embed="rId4">
            <a:alphaModFix/>
          </a:blip>
          <a:srcRect b="0" l="0" r="0" t="8043"/>
          <a:stretch/>
        </p:blipFill>
        <p:spPr>
          <a:xfrm>
            <a:off x="6761134" y="2567697"/>
            <a:ext cx="4648034" cy="3375708"/>
          </a:xfrm>
          <a:prstGeom prst="rect">
            <a:avLst/>
          </a:prstGeom>
          <a:noFill/>
          <a:ln>
            <a:noFill/>
          </a:ln>
        </p:spPr>
      </p:pic>
      <p:sp>
        <p:nvSpPr>
          <p:cNvPr id="340" name="Google Shape;340;p12"/>
          <p:cNvSpPr txBox="1"/>
          <p:nvPr/>
        </p:nvSpPr>
        <p:spPr>
          <a:xfrm>
            <a:off x="1001106" y="10493"/>
            <a:ext cx="9875520" cy="135636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A6B727"/>
              </a:buClr>
              <a:buSzPts val="4400"/>
              <a:buFont typeface="Corbel"/>
              <a:buNone/>
            </a:pPr>
            <a:r>
              <a:rPr b="0" i="0" lang="pt-BR" sz="4400" u="none" cap="none" strike="noStrike">
                <a:solidFill>
                  <a:srgbClr val="A6B727"/>
                </a:solidFill>
                <a:latin typeface="Corbel"/>
                <a:ea typeface="Corbel"/>
                <a:cs typeface="Corbel"/>
                <a:sym typeface="Corbel"/>
              </a:rPr>
              <a:t>Como realizar a VAN?</a:t>
            </a:r>
            <a:endParaRPr b="0" i="0" sz="1400" u="none" cap="none" strike="noStrike">
              <a:solidFill>
                <a:srgbClr val="000000"/>
              </a:solidFill>
              <a:latin typeface="Arial"/>
              <a:ea typeface="Arial"/>
              <a:cs typeface="Arial"/>
              <a:sym typeface="Arial"/>
            </a:endParaRPr>
          </a:p>
        </p:txBody>
      </p:sp>
      <p:sp>
        <p:nvSpPr>
          <p:cNvPr id="341" name="Google Shape;341;p12"/>
          <p:cNvSpPr txBox="1"/>
          <p:nvPr/>
        </p:nvSpPr>
        <p:spPr>
          <a:xfrm>
            <a:off x="1001106" y="1458293"/>
            <a:ext cx="9872871" cy="4038600"/>
          </a:xfrm>
          <a:prstGeom prst="rect">
            <a:avLst/>
          </a:prstGeom>
          <a:noFill/>
          <a:ln>
            <a:noFill/>
          </a:ln>
        </p:spPr>
        <p:txBody>
          <a:bodyPr anchorCtr="0" anchor="t" bIns="45700" lIns="91425" spcFirstLastPara="1" rIns="91425" wrap="square" tIns="45700">
            <a:normAutofit/>
          </a:bodyPr>
          <a:lstStyle/>
          <a:p>
            <a:pPr indent="0" lvl="0" marL="45720" marR="0" rtl="0" algn="l">
              <a:lnSpc>
                <a:spcPct val="90000"/>
              </a:lnSpc>
              <a:spcBef>
                <a:spcPts val="0"/>
              </a:spcBef>
              <a:spcAft>
                <a:spcPts val="0"/>
              </a:spcAft>
              <a:buClr>
                <a:srgbClr val="A6B727"/>
              </a:buClr>
              <a:buSzPts val="1760"/>
              <a:buFont typeface="Corbel"/>
              <a:buNone/>
            </a:pPr>
            <a:r>
              <a:rPr b="0" i="0" lang="pt-BR" sz="2200" u="none" cap="none" strike="noStrike">
                <a:solidFill>
                  <a:srgbClr val="A6B727"/>
                </a:solidFill>
                <a:latin typeface="Corbel"/>
                <a:ea typeface="Corbel"/>
                <a:cs typeface="Corbel"/>
                <a:sym typeface="Corbel"/>
              </a:rPr>
              <a:t>1. COLETA DE DADOS E PRODUÇÃO DAS INFORMAÇÕES</a:t>
            </a:r>
            <a:endParaRPr b="0" i="0" sz="1400" u="none" cap="none" strike="noStrike">
              <a:solidFill>
                <a:srgbClr val="000000"/>
              </a:solidFill>
              <a:latin typeface="Arial"/>
              <a:ea typeface="Arial"/>
              <a:cs typeface="Arial"/>
              <a:sym typeface="Arial"/>
            </a:endParaRPr>
          </a:p>
        </p:txBody>
      </p:sp>
      <p:pic>
        <p:nvPicPr>
          <p:cNvPr id="342" name="Google Shape;342;p12"/>
          <p:cNvPicPr preferRelativeResize="0"/>
          <p:nvPr/>
        </p:nvPicPr>
        <p:blipFill rotWithShape="1">
          <a:blip r:embed="rId5">
            <a:alphaModFix/>
          </a:blip>
          <a:srcRect b="0" l="0" r="0" t="6458"/>
          <a:stretch/>
        </p:blipFill>
        <p:spPr>
          <a:xfrm>
            <a:off x="1020156" y="2548646"/>
            <a:ext cx="5278585" cy="3375708"/>
          </a:xfrm>
          <a:prstGeom prst="rect">
            <a:avLst/>
          </a:prstGeom>
          <a:noFill/>
          <a:ln>
            <a:noFill/>
          </a:ln>
        </p:spPr>
      </p:pic>
      <p:sp>
        <p:nvSpPr>
          <p:cNvPr id="343" name="Google Shape;343;p12"/>
          <p:cNvSpPr txBox="1"/>
          <p:nvPr/>
        </p:nvSpPr>
        <p:spPr>
          <a:xfrm>
            <a:off x="1129693" y="2269907"/>
            <a:ext cx="5076825" cy="338554"/>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600"/>
              <a:buFont typeface="Arial"/>
              <a:buNone/>
            </a:pPr>
            <a:r>
              <a:rPr b="1" i="0" lang="pt-BR" sz="1600" u="none" cap="none" strike="noStrike">
                <a:solidFill>
                  <a:srgbClr val="000000"/>
                </a:solidFill>
                <a:latin typeface="Corbel"/>
                <a:ea typeface="Corbel"/>
                <a:cs typeface="Corbel"/>
                <a:sym typeface="Corbel"/>
              </a:rPr>
              <a:t>Avaliação do consumo alimentar</a:t>
            </a:r>
            <a:endParaRPr b="0" i="0" sz="1400" u="none" cap="none" strike="noStrike">
              <a:solidFill>
                <a:srgbClr val="000000"/>
              </a:solidFill>
              <a:latin typeface="Arial"/>
              <a:ea typeface="Arial"/>
              <a:cs typeface="Arial"/>
              <a:sym typeface="Arial"/>
            </a:endParaRPr>
          </a:p>
        </p:txBody>
      </p:sp>
      <p:sp>
        <p:nvSpPr>
          <p:cNvPr id="344" name="Google Shape;344;p12"/>
          <p:cNvSpPr txBox="1"/>
          <p:nvPr/>
        </p:nvSpPr>
        <p:spPr>
          <a:xfrm>
            <a:off x="6749443" y="2269907"/>
            <a:ext cx="5076825" cy="338554"/>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600"/>
              <a:buFont typeface="Arial"/>
              <a:buNone/>
            </a:pPr>
            <a:r>
              <a:rPr b="1" i="0" lang="pt-BR" sz="1600" u="none" cap="none" strike="noStrike">
                <a:solidFill>
                  <a:srgbClr val="000000"/>
                </a:solidFill>
                <a:latin typeface="Corbel"/>
                <a:ea typeface="Corbel"/>
                <a:cs typeface="Corbel"/>
                <a:sym typeface="Corbel"/>
              </a:rPr>
              <a:t>Coleta de dados antropométricos</a:t>
            </a:r>
            <a:endParaRPr b="0" i="0" sz="1400" u="none" cap="none" strike="noStrike">
              <a:solidFill>
                <a:srgbClr val="000000"/>
              </a:solidFill>
              <a:latin typeface="Arial"/>
              <a:ea typeface="Arial"/>
              <a:cs typeface="Arial"/>
              <a:sym typeface="Arial"/>
            </a:endParaRPr>
          </a:p>
        </p:txBody>
      </p:sp>
      <p:sp>
        <p:nvSpPr>
          <p:cNvPr id="345" name="Google Shape;345;p12"/>
          <p:cNvSpPr/>
          <p:nvPr/>
        </p:nvSpPr>
        <p:spPr>
          <a:xfrm>
            <a:off x="10967483" y="-148895"/>
            <a:ext cx="1032387" cy="1484671"/>
          </a:xfrm>
          <a:prstGeom prst="roundRect">
            <a:avLst>
              <a:gd fmla="val 16667" name="adj"/>
            </a:avLst>
          </a:prstGeom>
          <a:gradFill>
            <a:gsLst>
              <a:gs pos="0">
                <a:srgbClr val="7FB75F"/>
              </a:gs>
              <a:gs pos="50000">
                <a:srgbClr val="6EB141"/>
              </a:gs>
              <a:gs pos="100000">
                <a:srgbClr val="5FA134"/>
              </a:gs>
            </a:gsLst>
            <a:lin ang="5400000" scaled="0"/>
          </a:gradFill>
          <a:ln>
            <a:noFill/>
          </a:ln>
          <a:effectLst>
            <a:outerShdw blurRad="57150" rotWithShape="0" algn="ctr" dir="5400000" dist="19050">
              <a:srgbClr val="000000">
                <a:alpha val="6235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Resultado de imagem para &quot;atividade física&quot; icon" id="346" name="Google Shape;346;p12"/>
          <p:cNvPicPr preferRelativeResize="0"/>
          <p:nvPr/>
        </p:nvPicPr>
        <p:blipFill rotWithShape="1">
          <a:blip r:embed="rId3">
            <a:alphaModFix/>
          </a:blip>
          <a:srcRect b="79805" l="28770" r="54180" t="2131"/>
          <a:stretch/>
        </p:blipFill>
        <p:spPr>
          <a:xfrm>
            <a:off x="11154629" y="258928"/>
            <a:ext cx="658093" cy="669024"/>
          </a:xfrm>
          <a:prstGeom prst="rect">
            <a:avLst/>
          </a:prstGeom>
          <a:noFill/>
          <a:ln>
            <a:noFill/>
          </a:ln>
        </p:spPr>
      </p:pic>
      <p:sp>
        <p:nvSpPr>
          <p:cNvPr id="347" name="Google Shape;347;p12"/>
          <p:cNvSpPr/>
          <p:nvPr/>
        </p:nvSpPr>
        <p:spPr>
          <a:xfrm>
            <a:off x="11213538" y="316523"/>
            <a:ext cx="545123" cy="545123"/>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48" name="Google Shape;348;p12"/>
          <p:cNvPicPr preferRelativeResize="0"/>
          <p:nvPr/>
        </p:nvPicPr>
        <p:blipFill rotWithShape="1">
          <a:blip r:embed="rId6">
            <a:alphaModFix/>
          </a:blip>
          <a:srcRect b="52921" l="61899" r="32164" t="36298"/>
          <a:stretch/>
        </p:blipFill>
        <p:spPr>
          <a:xfrm>
            <a:off x="11291840" y="404447"/>
            <a:ext cx="378899" cy="386861"/>
          </a:xfrm>
          <a:prstGeom prst="rect">
            <a:avLst/>
          </a:prstGeom>
          <a:noFill/>
          <a:ln>
            <a:noFill/>
          </a:ln>
        </p:spPr>
      </p:pic>
      <p:sp>
        <p:nvSpPr>
          <p:cNvPr id="349" name="Google Shape;349;p12"/>
          <p:cNvSpPr/>
          <p:nvPr/>
        </p:nvSpPr>
        <p:spPr>
          <a:xfrm>
            <a:off x="9816595" y="-148895"/>
            <a:ext cx="1032387" cy="1484671"/>
          </a:xfrm>
          <a:prstGeom prst="roundRect">
            <a:avLst>
              <a:gd fmla="val 16667" name="adj"/>
            </a:avLst>
          </a:prstGeom>
          <a:gradFill>
            <a:gsLst>
              <a:gs pos="0">
                <a:srgbClr val="7FB75F"/>
              </a:gs>
              <a:gs pos="50000">
                <a:srgbClr val="6EB141"/>
              </a:gs>
              <a:gs pos="100000">
                <a:srgbClr val="5FA134"/>
              </a:gs>
            </a:gsLst>
            <a:lin ang="5400000" scaled="0"/>
          </a:gradFill>
          <a:ln>
            <a:noFill/>
          </a:ln>
          <a:effectLst>
            <a:outerShdw blurRad="57150" rotWithShape="0" algn="ctr" dir="5400000" dist="19050">
              <a:srgbClr val="000000">
                <a:alpha val="6235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Resultado de imagem para &quot;atividade física&quot; icon" id="350" name="Google Shape;350;p12"/>
          <p:cNvPicPr preferRelativeResize="0"/>
          <p:nvPr/>
        </p:nvPicPr>
        <p:blipFill rotWithShape="1">
          <a:blip r:embed="rId3">
            <a:alphaModFix/>
          </a:blip>
          <a:srcRect b="53906" l="28167" r="53951" t="28029"/>
          <a:stretch/>
        </p:blipFill>
        <p:spPr>
          <a:xfrm>
            <a:off x="9987690" y="258928"/>
            <a:ext cx="690196" cy="669024"/>
          </a:xfrm>
          <a:prstGeom prst="rect">
            <a:avLst/>
          </a:prstGeom>
          <a:noFill/>
          <a:ln>
            <a:noFill/>
          </a:ln>
        </p:spPr>
      </p:pic>
      <p:sp>
        <p:nvSpPr>
          <p:cNvPr id="351" name="Google Shape;351;p12"/>
          <p:cNvSpPr/>
          <p:nvPr/>
        </p:nvSpPr>
        <p:spPr>
          <a:xfrm>
            <a:off x="942537" y="6284629"/>
            <a:ext cx="10102660" cy="384721"/>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900"/>
              <a:buFont typeface="Arial"/>
              <a:buNone/>
            </a:pPr>
            <a:r>
              <a:rPr b="1" i="0" lang="pt-BR" sz="1900" u="none" cap="none" strike="noStrike">
                <a:solidFill>
                  <a:schemeClr val="lt1"/>
                </a:solidFill>
                <a:latin typeface="Libre Franklin Thin"/>
                <a:ea typeface="Libre Franklin Thin"/>
                <a:cs typeface="Libre Franklin Thin"/>
                <a:sym typeface="Libre Franklin Thin"/>
              </a:rPr>
              <a:t>Vigilância Alimentar e Nutricional na Linha de Cuidado para Sobrepeso e Obesidade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13"/>
          <p:cNvSpPr/>
          <p:nvPr/>
        </p:nvSpPr>
        <p:spPr>
          <a:xfrm>
            <a:off x="334296" y="6086158"/>
            <a:ext cx="11523408" cy="781664"/>
          </a:xfrm>
          <a:prstGeom prst="rect">
            <a:avLst/>
          </a:prstGeom>
          <a:gradFill>
            <a:gsLst>
              <a:gs pos="0">
                <a:srgbClr val="7FB75F"/>
              </a:gs>
              <a:gs pos="50000">
                <a:srgbClr val="6EB141"/>
              </a:gs>
              <a:gs pos="100000">
                <a:srgbClr val="5FA134"/>
              </a:gs>
            </a:gsLst>
            <a:lin ang="5400000" scaled="0"/>
          </a:gradFill>
          <a:ln>
            <a:noFill/>
          </a:ln>
          <a:effectLst>
            <a:outerShdw blurRad="57150" rotWithShape="0" algn="ctr" dir="5400000" dist="19050">
              <a:srgbClr val="000000">
                <a:alpha val="6235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8" name="Google Shape;358;p13"/>
          <p:cNvSpPr txBox="1"/>
          <p:nvPr/>
        </p:nvSpPr>
        <p:spPr>
          <a:xfrm>
            <a:off x="1434658" y="258928"/>
            <a:ext cx="8010197" cy="707886"/>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pt-BR" sz="2000" u="none" cap="none" strike="noStrike">
                <a:solidFill>
                  <a:srgbClr val="000000"/>
                </a:solidFill>
                <a:latin typeface="Corbel"/>
                <a:ea typeface="Corbel"/>
                <a:cs typeface="Corbel"/>
                <a:sym typeface="Corbel"/>
              </a:rPr>
              <a:t>Materiais recomendados para avaliação antropométrica e de marcadores do consumo alimentar.</a:t>
            </a:r>
            <a:endParaRPr b="0" i="0" sz="1400" u="none" cap="none" strike="noStrike">
              <a:solidFill>
                <a:srgbClr val="000000"/>
              </a:solidFill>
              <a:latin typeface="Arial"/>
              <a:ea typeface="Arial"/>
              <a:cs typeface="Arial"/>
              <a:sym typeface="Arial"/>
            </a:endParaRPr>
          </a:p>
        </p:txBody>
      </p:sp>
      <p:pic>
        <p:nvPicPr>
          <p:cNvPr id="359" name="Google Shape;359;p13"/>
          <p:cNvPicPr preferRelativeResize="0"/>
          <p:nvPr/>
        </p:nvPicPr>
        <p:blipFill rotWithShape="1">
          <a:blip r:embed="rId3">
            <a:alphaModFix/>
          </a:blip>
          <a:srcRect b="13038" l="25000" r="20310" t="26217"/>
          <a:stretch/>
        </p:blipFill>
        <p:spPr>
          <a:xfrm>
            <a:off x="1308541" y="899958"/>
            <a:ext cx="8288714" cy="5176296"/>
          </a:xfrm>
          <a:prstGeom prst="rect">
            <a:avLst/>
          </a:prstGeom>
          <a:noFill/>
          <a:ln>
            <a:noFill/>
          </a:ln>
        </p:spPr>
      </p:pic>
      <p:pic>
        <p:nvPicPr>
          <p:cNvPr descr="Resultado de imagem para &quot;atividade física&quot; icon" id="360" name="Google Shape;360;p13"/>
          <p:cNvPicPr preferRelativeResize="0"/>
          <p:nvPr/>
        </p:nvPicPr>
        <p:blipFill rotWithShape="1">
          <a:blip r:embed="rId4">
            <a:alphaModFix/>
          </a:blip>
          <a:srcRect b="79805" l="28770" r="54180" t="2131"/>
          <a:stretch/>
        </p:blipFill>
        <p:spPr>
          <a:xfrm>
            <a:off x="11154629" y="258928"/>
            <a:ext cx="658093" cy="669024"/>
          </a:xfrm>
          <a:prstGeom prst="rect">
            <a:avLst/>
          </a:prstGeom>
          <a:noFill/>
          <a:ln>
            <a:noFill/>
          </a:ln>
        </p:spPr>
      </p:pic>
      <p:sp>
        <p:nvSpPr>
          <p:cNvPr id="361" name="Google Shape;361;p13"/>
          <p:cNvSpPr/>
          <p:nvPr/>
        </p:nvSpPr>
        <p:spPr>
          <a:xfrm>
            <a:off x="10967483" y="-148895"/>
            <a:ext cx="1032387" cy="1484671"/>
          </a:xfrm>
          <a:prstGeom prst="roundRect">
            <a:avLst>
              <a:gd fmla="val 16667" name="adj"/>
            </a:avLst>
          </a:prstGeom>
          <a:gradFill>
            <a:gsLst>
              <a:gs pos="0">
                <a:srgbClr val="7FB75F"/>
              </a:gs>
              <a:gs pos="50000">
                <a:srgbClr val="6EB141"/>
              </a:gs>
              <a:gs pos="100000">
                <a:srgbClr val="5FA134"/>
              </a:gs>
            </a:gsLst>
            <a:lin ang="5400000" scaled="0"/>
          </a:gradFill>
          <a:ln>
            <a:noFill/>
          </a:ln>
          <a:effectLst>
            <a:outerShdw blurRad="57150" rotWithShape="0" algn="ctr" dir="5400000" dist="19050">
              <a:srgbClr val="000000">
                <a:alpha val="6235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Resultado de imagem para &quot;atividade física&quot; icon" id="362" name="Google Shape;362;p13"/>
          <p:cNvPicPr preferRelativeResize="0"/>
          <p:nvPr/>
        </p:nvPicPr>
        <p:blipFill rotWithShape="1">
          <a:blip r:embed="rId4">
            <a:alphaModFix/>
          </a:blip>
          <a:srcRect b="79805" l="28770" r="54180" t="2131"/>
          <a:stretch/>
        </p:blipFill>
        <p:spPr>
          <a:xfrm>
            <a:off x="11154629" y="258928"/>
            <a:ext cx="658093" cy="669024"/>
          </a:xfrm>
          <a:prstGeom prst="rect">
            <a:avLst/>
          </a:prstGeom>
          <a:noFill/>
          <a:ln>
            <a:noFill/>
          </a:ln>
        </p:spPr>
      </p:pic>
      <p:sp>
        <p:nvSpPr>
          <p:cNvPr id="363" name="Google Shape;363;p13"/>
          <p:cNvSpPr/>
          <p:nvPr/>
        </p:nvSpPr>
        <p:spPr>
          <a:xfrm>
            <a:off x="11213538" y="316523"/>
            <a:ext cx="545123" cy="545123"/>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64" name="Google Shape;364;p13"/>
          <p:cNvPicPr preferRelativeResize="0"/>
          <p:nvPr/>
        </p:nvPicPr>
        <p:blipFill rotWithShape="1">
          <a:blip r:embed="rId5">
            <a:alphaModFix/>
          </a:blip>
          <a:srcRect b="52921" l="61899" r="32164" t="36298"/>
          <a:stretch/>
        </p:blipFill>
        <p:spPr>
          <a:xfrm>
            <a:off x="11291840" y="404447"/>
            <a:ext cx="378899" cy="386861"/>
          </a:xfrm>
          <a:prstGeom prst="rect">
            <a:avLst/>
          </a:prstGeom>
          <a:noFill/>
          <a:ln>
            <a:noFill/>
          </a:ln>
        </p:spPr>
      </p:pic>
      <p:sp>
        <p:nvSpPr>
          <p:cNvPr id="365" name="Google Shape;365;p13"/>
          <p:cNvSpPr/>
          <p:nvPr/>
        </p:nvSpPr>
        <p:spPr>
          <a:xfrm>
            <a:off x="9816595" y="-148895"/>
            <a:ext cx="1032387" cy="1484671"/>
          </a:xfrm>
          <a:prstGeom prst="roundRect">
            <a:avLst>
              <a:gd fmla="val 16667" name="adj"/>
            </a:avLst>
          </a:prstGeom>
          <a:gradFill>
            <a:gsLst>
              <a:gs pos="0">
                <a:srgbClr val="7FB75F"/>
              </a:gs>
              <a:gs pos="50000">
                <a:srgbClr val="6EB141"/>
              </a:gs>
              <a:gs pos="100000">
                <a:srgbClr val="5FA134"/>
              </a:gs>
            </a:gsLst>
            <a:lin ang="5400000" scaled="0"/>
          </a:gradFill>
          <a:ln>
            <a:noFill/>
          </a:ln>
          <a:effectLst>
            <a:outerShdw blurRad="57150" rotWithShape="0" algn="ctr" dir="5400000" dist="19050">
              <a:srgbClr val="000000">
                <a:alpha val="6235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Resultado de imagem para &quot;atividade física&quot; icon" id="366" name="Google Shape;366;p13"/>
          <p:cNvPicPr preferRelativeResize="0"/>
          <p:nvPr/>
        </p:nvPicPr>
        <p:blipFill rotWithShape="1">
          <a:blip r:embed="rId4">
            <a:alphaModFix/>
          </a:blip>
          <a:srcRect b="53906" l="28167" r="53951" t="28029"/>
          <a:stretch/>
        </p:blipFill>
        <p:spPr>
          <a:xfrm>
            <a:off x="9987690" y="258928"/>
            <a:ext cx="690196" cy="669024"/>
          </a:xfrm>
          <a:prstGeom prst="rect">
            <a:avLst/>
          </a:prstGeom>
          <a:noFill/>
          <a:ln>
            <a:noFill/>
          </a:ln>
        </p:spPr>
      </p:pic>
      <p:sp>
        <p:nvSpPr>
          <p:cNvPr id="367" name="Google Shape;367;p13"/>
          <p:cNvSpPr txBox="1"/>
          <p:nvPr/>
        </p:nvSpPr>
        <p:spPr>
          <a:xfrm>
            <a:off x="-36561" y="23623"/>
            <a:ext cx="6093372" cy="258532"/>
          </a:xfrm>
          <a:prstGeom prst="rect">
            <a:avLst/>
          </a:prstGeom>
          <a:noFill/>
          <a:ln>
            <a:noFill/>
          </a:ln>
        </p:spPr>
        <p:txBody>
          <a:bodyPr anchorCtr="0" anchor="t" bIns="45700" lIns="91425" spcFirstLastPara="1" rIns="91425" wrap="square" tIns="45700">
            <a:spAutoFit/>
          </a:bodyPr>
          <a:lstStyle/>
          <a:p>
            <a:pPr indent="0" lvl="0" marL="45720" marR="0" rtl="0" algn="l">
              <a:lnSpc>
                <a:spcPct val="90000"/>
              </a:lnSpc>
              <a:spcBef>
                <a:spcPts val="0"/>
              </a:spcBef>
              <a:spcAft>
                <a:spcPts val="0"/>
              </a:spcAft>
              <a:buClr>
                <a:srgbClr val="A6B727"/>
              </a:buClr>
              <a:buSzPts val="960"/>
              <a:buFont typeface="Corbel"/>
              <a:buNone/>
            </a:pPr>
            <a:r>
              <a:rPr b="0" i="0" lang="pt-BR" sz="1200" u="none" cap="none" strike="noStrike">
                <a:solidFill>
                  <a:schemeClr val="lt2"/>
                </a:solidFill>
                <a:latin typeface="Corbel"/>
                <a:ea typeface="Corbel"/>
                <a:cs typeface="Corbel"/>
                <a:sym typeface="Corbel"/>
              </a:rPr>
              <a:t>1. COLETA DE DADOS E PRODUÇÃO DAS INFORMAÇÕES</a:t>
            </a:r>
            <a:endParaRPr b="0" i="0" sz="1400" u="none" cap="none" strike="noStrike">
              <a:solidFill>
                <a:srgbClr val="000000"/>
              </a:solidFill>
              <a:latin typeface="Arial"/>
              <a:ea typeface="Arial"/>
              <a:cs typeface="Arial"/>
              <a:sym typeface="Arial"/>
            </a:endParaRPr>
          </a:p>
        </p:txBody>
      </p:sp>
      <p:sp>
        <p:nvSpPr>
          <p:cNvPr id="368" name="Google Shape;368;p13"/>
          <p:cNvSpPr/>
          <p:nvPr/>
        </p:nvSpPr>
        <p:spPr>
          <a:xfrm>
            <a:off x="942537" y="6284629"/>
            <a:ext cx="10102660" cy="384721"/>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900"/>
              <a:buFont typeface="Arial"/>
              <a:buNone/>
            </a:pPr>
            <a:r>
              <a:rPr b="1" i="0" lang="pt-BR" sz="1900" u="none" cap="none" strike="noStrike">
                <a:solidFill>
                  <a:schemeClr val="lt1"/>
                </a:solidFill>
                <a:latin typeface="Libre Franklin Thin"/>
                <a:ea typeface="Libre Franklin Thin"/>
                <a:cs typeface="Libre Franklin Thin"/>
                <a:sym typeface="Libre Franklin Thin"/>
              </a:rPr>
              <a:t>Vigilância Alimentar e Nutricional na Linha de Cuidado para Sobrepeso e Obesidade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pic>
        <p:nvPicPr>
          <p:cNvPr descr="Resultado de imagem para &quot;atividade física&quot; icon" id="102" name="Google Shape;102;p2"/>
          <p:cNvPicPr preferRelativeResize="0"/>
          <p:nvPr/>
        </p:nvPicPr>
        <p:blipFill rotWithShape="1">
          <a:blip r:embed="rId3">
            <a:alphaModFix/>
          </a:blip>
          <a:srcRect b="53906" l="28167" r="53951" t="28029"/>
          <a:stretch/>
        </p:blipFill>
        <p:spPr>
          <a:xfrm>
            <a:off x="9971990" y="294099"/>
            <a:ext cx="690196" cy="669024"/>
          </a:xfrm>
          <a:prstGeom prst="rect">
            <a:avLst/>
          </a:prstGeom>
          <a:noFill/>
          <a:ln>
            <a:noFill/>
          </a:ln>
        </p:spPr>
      </p:pic>
      <p:pic>
        <p:nvPicPr>
          <p:cNvPr descr="Resultado de imagem para &quot;atividade física&quot; icon" id="103" name="Google Shape;103;p2"/>
          <p:cNvPicPr preferRelativeResize="0"/>
          <p:nvPr/>
        </p:nvPicPr>
        <p:blipFill rotWithShape="1">
          <a:blip r:embed="rId3">
            <a:alphaModFix/>
          </a:blip>
          <a:srcRect b="53477" l="2218" r="79207" t="28889"/>
          <a:stretch/>
        </p:blipFill>
        <p:spPr>
          <a:xfrm>
            <a:off x="11093048" y="298736"/>
            <a:ext cx="716947" cy="653094"/>
          </a:xfrm>
          <a:prstGeom prst="rect">
            <a:avLst/>
          </a:prstGeom>
          <a:noFill/>
          <a:ln>
            <a:noFill/>
          </a:ln>
        </p:spPr>
      </p:pic>
      <p:sp>
        <p:nvSpPr>
          <p:cNvPr id="104" name="Google Shape;104;p2"/>
          <p:cNvSpPr/>
          <p:nvPr/>
        </p:nvSpPr>
        <p:spPr>
          <a:xfrm>
            <a:off x="334296" y="6086158"/>
            <a:ext cx="11523408" cy="781664"/>
          </a:xfrm>
          <a:prstGeom prst="rect">
            <a:avLst/>
          </a:prstGeom>
          <a:gradFill>
            <a:gsLst>
              <a:gs pos="0">
                <a:srgbClr val="7FB75F"/>
              </a:gs>
              <a:gs pos="50000">
                <a:srgbClr val="6EB141"/>
              </a:gs>
              <a:gs pos="100000">
                <a:srgbClr val="5FA134"/>
              </a:gs>
            </a:gsLst>
            <a:lin ang="5400000" scaled="0"/>
          </a:gradFill>
          <a:ln>
            <a:noFill/>
          </a:ln>
          <a:effectLst>
            <a:outerShdw blurRad="57150" rotWithShape="0" algn="ctr" dir="5400000" dist="19050">
              <a:srgbClr val="000000">
                <a:alpha val="6235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Resultado de imagem para &quot;atividade física&quot; icon" id="105" name="Google Shape;105;p2"/>
          <p:cNvPicPr preferRelativeResize="0"/>
          <p:nvPr/>
        </p:nvPicPr>
        <p:blipFill rotWithShape="1">
          <a:blip r:embed="rId3">
            <a:alphaModFix/>
          </a:blip>
          <a:srcRect b="79805" l="28770" r="54180" t="2131"/>
          <a:stretch/>
        </p:blipFill>
        <p:spPr>
          <a:xfrm>
            <a:off x="10535432" y="276514"/>
            <a:ext cx="658093" cy="669024"/>
          </a:xfrm>
          <a:prstGeom prst="rect">
            <a:avLst/>
          </a:prstGeom>
          <a:noFill/>
          <a:ln>
            <a:noFill/>
          </a:ln>
        </p:spPr>
      </p:pic>
      <p:pic>
        <p:nvPicPr>
          <p:cNvPr id="106" name="Google Shape;106;p2"/>
          <p:cNvPicPr preferRelativeResize="0"/>
          <p:nvPr/>
        </p:nvPicPr>
        <p:blipFill rotWithShape="1">
          <a:blip r:embed="rId4">
            <a:alphaModFix/>
          </a:blip>
          <a:srcRect b="60504" l="43383" r="43764" t="14904"/>
          <a:stretch/>
        </p:blipFill>
        <p:spPr>
          <a:xfrm>
            <a:off x="9437243" y="298938"/>
            <a:ext cx="621157" cy="668216"/>
          </a:xfrm>
          <a:prstGeom prst="rect">
            <a:avLst/>
          </a:prstGeom>
          <a:noFill/>
          <a:ln>
            <a:noFill/>
          </a:ln>
        </p:spPr>
      </p:pic>
      <p:pic>
        <p:nvPicPr>
          <p:cNvPr id="107" name="Google Shape;107;p2"/>
          <p:cNvPicPr preferRelativeResize="0"/>
          <p:nvPr/>
        </p:nvPicPr>
        <p:blipFill rotWithShape="1">
          <a:blip r:embed="rId5">
            <a:alphaModFix/>
          </a:blip>
          <a:srcRect b="0" l="0" r="0" t="0"/>
          <a:stretch/>
        </p:blipFill>
        <p:spPr>
          <a:xfrm>
            <a:off x="932955" y="660172"/>
            <a:ext cx="3530200" cy="4780899"/>
          </a:xfrm>
          <a:prstGeom prst="rect">
            <a:avLst/>
          </a:prstGeom>
          <a:noFill/>
          <a:ln>
            <a:noFill/>
          </a:ln>
        </p:spPr>
      </p:pic>
      <p:sp>
        <p:nvSpPr>
          <p:cNvPr id="108" name="Google Shape;108;p2"/>
          <p:cNvSpPr/>
          <p:nvPr/>
        </p:nvSpPr>
        <p:spPr>
          <a:xfrm>
            <a:off x="5043054" y="1460342"/>
            <a:ext cx="6594764" cy="344709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pt-BR" sz="1800" u="none" cap="none" strike="noStrike">
                <a:solidFill>
                  <a:srgbClr val="000000"/>
                </a:solidFill>
                <a:latin typeface="Corbel"/>
                <a:ea typeface="Corbel"/>
                <a:cs typeface="Corbel"/>
                <a:sym typeface="Corbel"/>
              </a:rPr>
              <a:t>Na </a:t>
            </a:r>
            <a:r>
              <a:rPr b="0" i="0" lang="pt-BR" sz="2000" u="none" cap="none" strike="noStrike">
                <a:solidFill>
                  <a:srgbClr val="000000"/>
                </a:solidFill>
                <a:latin typeface="Corbel"/>
                <a:ea typeface="Corbel"/>
                <a:cs typeface="Corbel"/>
                <a:sym typeface="Corbel"/>
              </a:rPr>
              <a:t>Política Nacional de Alimentação e Nutrição (PNAN 2012)</a:t>
            </a:r>
            <a:r>
              <a:rPr b="0" i="0" lang="pt-BR" sz="1800" u="none" cap="none" strike="noStrike">
                <a:solidFill>
                  <a:srgbClr val="000000"/>
                </a:solidFill>
                <a:latin typeface="Corbel"/>
                <a:ea typeface="Corbel"/>
                <a:cs typeface="Corbel"/>
                <a:sym typeface="Corbel"/>
              </a:rPr>
              <a:t>, em sua 3ª diretriz, a VAN é definida como: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orbel"/>
              <a:ea typeface="Corbel"/>
              <a:cs typeface="Corbel"/>
              <a:sym typeface="Corbel"/>
            </a:endParaRPr>
          </a:p>
          <a:p>
            <a:pPr indent="0" lvl="0" marL="0" marR="0" rtl="0" algn="just">
              <a:lnSpc>
                <a:spcPct val="100000"/>
              </a:lnSpc>
              <a:spcBef>
                <a:spcPts val="0"/>
              </a:spcBef>
              <a:spcAft>
                <a:spcPts val="0"/>
              </a:spcAft>
              <a:buClr>
                <a:srgbClr val="000000"/>
              </a:buClr>
              <a:buSzPts val="1800"/>
              <a:buFont typeface="Arial"/>
              <a:buNone/>
            </a:pPr>
            <a:r>
              <a:rPr b="0" i="0" lang="pt-BR" sz="1800" u="none" cap="none" strike="noStrike">
                <a:solidFill>
                  <a:srgbClr val="000000"/>
                </a:solidFill>
                <a:latin typeface="Corbel"/>
                <a:ea typeface="Corbel"/>
                <a:cs typeface="Corbel"/>
                <a:sym typeface="Corbel"/>
              </a:rPr>
              <a:t>“...</a:t>
            </a:r>
            <a:r>
              <a:rPr b="1" i="0" lang="pt-BR" sz="1800" u="none" cap="none" strike="noStrike">
                <a:solidFill>
                  <a:srgbClr val="000000"/>
                </a:solidFill>
                <a:latin typeface="Corbel"/>
                <a:ea typeface="Corbel"/>
                <a:cs typeface="Corbel"/>
                <a:sym typeface="Corbel"/>
              </a:rPr>
              <a:t>descrição contínua e predição de tendências das condições de alimentação e nutrição da população e seus fatores determinantes.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Corbel"/>
              <a:ea typeface="Corbel"/>
              <a:cs typeface="Corbel"/>
              <a:sym typeface="Corbel"/>
            </a:endParaRPr>
          </a:p>
          <a:p>
            <a:pPr indent="0" lvl="0" marL="0" marR="0" rtl="0" algn="just">
              <a:lnSpc>
                <a:spcPct val="100000"/>
              </a:lnSpc>
              <a:spcBef>
                <a:spcPts val="0"/>
              </a:spcBef>
              <a:spcAft>
                <a:spcPts val="0"/>
              </a:spcAft>
              <a:buClr>
                <a:srgbClr val="000000"/>
              </a:buClr>
              <a:buSzPts val="1800"/>
              <a:buFont typeface="Arial"/>
              <a:buNone/>
            </a:pPr>
            <a:r>
              <a:rPr b="0" i="0" lang="pt-BR" sz="1800" u="none" cap="none" strike="noStrike">
                <a:solidFill>
                  <a:srgbClr val="000000"/>
                </a:solidFill>
                <a:latin typeface="Corbel"/>
                <a:ea typeface="Corbel"/>
                <a:cs typeface="Corbel"/>
                <a:sym typeface="Corbel"/>
              </a:rPr>
              <a:t>Deverá ser considerada a partir de um enfoque ampliado que incorpore a </a:t>
            </a:r>
            <a:r>
              <a:rPr b="1" i="0" lang="pt-BR" sz="1800" u="none" cap="none" strike="noStrike">
                <a:solidFill>
                  <a:srgbClr val="000000"/>
                </a:solidFill>
                <a:latin typeface="Corbel"/>
                <a:ea typeface="Corbel"/>
                <a:cs typeface="Corbel"/>
                <a:sym typeface="Corbel"/>
              </a:rPr>
              <a:t>vigilância nos serviços de saúde </a:t>
            </a:r>
            <a:r>
              <a:rPr b="0" i="0" lang="pt-BR" sz="1800" u="none" cap="none" strike="noStrike">
                <a:solidFill>
                  <a:srgbClr val="000000"/>
                </a:solidFill>
                <a:latin typeface="Corbel"/>
                <a:ea typeface="Corbel"/>
                <a:cs typeface="Corbel"/>
                <a:sym typeface="Corbel"/>
              </a:rPr>
              <a:t>e a integração de informações derivadas de sistemas de informação em saúde, dos inquéritos populacionais, das chamadas nutricionais e da produção científica.”</a:t>
            </a:r>
            <a:endParaRPr b="0" i="0" sz="1400" u="none" cap="none" strike="noStrike">
              <a:solidFill>
                <a:srgbClr val="000000"/>
              </a:solidFill>
              <a:latin typeface="Arial"/>
              <a:ea typeface="Arial"/>
              <a:cs typeface="Arial"/>
              <a:sym typeface="Arial"/>
            </a:endParaRPr>
          </a:p>
        </p:txBody>
      </p:sp>
      <p:sp>
        <p:nvSpPr>
          <p:cNvPr id="109" name="Google Shape;109;p2"/>
          <p:cNvSpPr txBox="1"/>
          <p:nvPr/>
        </p:nvSpPr>
        <p:spPr>
          <a:xfrm>
            <a:off x="9396994" y="5117905"/>
            <a:ext cx="1862051" cy="646331"/>
          </a:xfrm>
          <a:prstGeom prst="rect">
            <a:avLst/>
          </a:prstGeom>
          <a:solidFill>
            <a:srgbClr val="E1EB9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Corbel"/>
              <a:buNone/>
            </a:pPr>
            <a:r>
              <a:rPr b="1" i="0" lang="pt-BR" sz="1800" u="none" cap="none" strike="noStrike">
                <a:solidFill>
                  <a:srgbClr val="000000"/>
                </a:solidFill>
                <a:latin typeface="Corbel"/>
                <a:ea typeface="Corbel"/>
                <a:cs typeface="Corbel"/>
                <a:sym typeface="Corbel"/>
              </a:rPr>
              <a:t>FONTES DE INFORMAÇÃO</a:t>
            </a:r>
            <a:endParaRPr b="0" i="0" sz="1400" u="none" cap="none" strike="noStrike">
              <a:solidFill>
                <a:srgbClr val="000000"/>
              </a:solidFill>
              <a:latin typeface="Arial"/>
              <a:ea typeface="Arial"/>
              <a:cs typeface="Arial"/>
              <a:sym typeface="Arial"/>
            </a:endParaRPr>
          </a:p>
        </p:txBody>
      </p:sp>
      <p:pic>
        <p:nvPicPr>
          <p:cNvPr descr="Semana do Instagram com Pedro Sobral" id="110" name="Google Shape;110;p2"/>
          <p:cNvPicPr preferRelativeResize="0"/>
          <p:nvPr/>
        </p:nvPicPr>
        <p:blipFill rotWithShape="1">
          <a:blip r:embed="rId6">
            <a:alphaModFix/>
          </a:blip>
          <a:srcRect b="0" l="0" r="0" t="0"/>
          <a:stretch/>
        </p:blipFill>
        <p:spPr>
          <a:xfrm>
            <a:off x="7901480" y="4709012"/>
            <a:ext cx="1330496" cy="962594"/>
          </a:xfrm>
          <a:prstGeom prst="rect">
            <a:avLst/>
          </a:prstGeom>
          <a:noFill/>
          <a:ln>
            <a:noFill/>
          </a:ln>
        </p:spPr>
      </p:pic>
      <p:sp>
        <p:nvSpPr>
          <p:cNvPr id="111" name="Google Shape;111;p2"/>
          <p:cNvSpPr/>
          <p:nvPr/>
        </p:nvSpPr>
        <p:spPr>
          <a:xfrm>
            <a:off x="942537" y="6284629"/>
            <a:ext cx="10102660" cy="384721"/>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900"/>
              <a:buFont typeface="Arial"/>
              <a:buNone/>
            </a:pPr>
            <a:r>
              <a:rPr b="1" i="0" lang="pt-BR" sz="1900" u="none" cap="none" strike="noStrike">
                <a:solidFill>
                  <a:schemeClr val="lt1"/>
                </a:solidFill>
                <a:latin typeface="Libre Franklin Thin"/>
                <a:ea typeface="Libre Franklin Thin"/>
                <a:cs typeface="Libre Franklin Thin"/>
                <a:sym typeface="Libre Franklin Thin"/>
              </a:rPr>
              <a:t>Vigilância Alimentar e Nutricional na Linha de Cuidado para Sobrepeso e Obesidade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14"/>
          <p:cNvSpPr/>
          <p:nvPr/>
        </p:nvSpPr>
        <p:spPr>
          <a:xfrm>
            <a:off x="334296" y="6086158"/>
            <a:ext cx="11523408" cy="781664"/>
          </a:xfrm>
          <a:prstGeom prst="rect">
            <a:avLst/>
          </a:prstGeom>
          <a:gradFill>
            <a:gsLst>
              <a:gs pos="0">
                <a:srgbClr val="7FB75F"/>
              </a:gs>
              <a:gs pos="50000">
                <a:srgbClr val="6EB141"/>
              </a:gs>
              <a:gs pos="100000">
                <a:srgbClr val="5FA134"/>
              </a:gs>
            </a:gsLst>
            <a:lin ang="5400000" scaled="0"/>
          </a:gradFill>
          <a:ln>
            <a:noFill/>
          </a:ln>
          <a:effectLst>
            <a:outerShdw blurRad="57150" rotWithShape="0" algn="ctr" dir="5400000" dist="19050">
              <a:srgbClr val="000000">
                <a:alpha val="6235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75" name="Google Shape;375;p14"/>
          <p:cNvSpPr txBox="1"/>
          <p:nvPr/>
        </p:nvSpPr>
        <p:spPr>
          <a:xfrm>
            <a:off x="1434658" y="258928"/>
            <a:ext cx="8010197" cy="707886"/>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pt-BR" sz="2000" u="none" cap="none" strike="noStrike">
                <a:solidFill>
                  <a:srgbClr val="000000"/>
                </a:solidFill>
                <a:latin typeface="Corbel"/>
                <a:ea typeface="Corbel"/>
                <a:cs typeface="Corbel"/>
                <a:sym typeface="Corbel"/>
              </a:rPr>
              <a:t>Materiais recomendados para avaliação antropométrica e de marcadores do consumo alimentar.</a:t>
            </a:r>
            <a:endParaRPr b="0" i="0" sz="1400" u="none" cap="none" strike="noStrike">
              <a:solidFill>
                <a:srgbClr val="000000"/>
              </a:solidFill>
              <a:latin typeface="Arial"/>
              <a:ea typeface="Arial"/>
              <a:cs typeface="Arial"/>
              <a:sym typeface="Arial"/>
            </a:endParaRPr>
          </a:p>
        </p:txBody>
      </p:sp>
      <p:pic>
        <p:nvPicPr>
          <p:cNvPr id="376" name="Google Shape;376;p14"/>
          <p:cNvPicPr preferRelativeResize="0"/>
          <p:nvPr/>
        </p:nvPicPr>
        <p:blipFill rotWithShape="1">
          <a:blip r:embed="rId3">
            <a:alphaModFix/>
          </a:blip>
          <a:srcRect b="13038" l="25000" r="20310" t="26217"/>
          <a:stretch/>
        </p:blipFill>
        <p:spPr>
          <a:xfrm>
            <a:off x="1308541" y="899958"/>
            <a:ext cx="8288714" cy="5176296"/>
          </a:xfrm>
          <a:prstGeom prst="rect">
            <a:avLst/>
          </a:prstGeom>
          <a:noFill/>
          <a:ln>
            <a:noFill/>
          </a:ln>
        </p:spPr>
      </p:pic>
      <p:pic>
        <p:nvPicPr>
          <p:cNvPr descr="Resultado de imagem para &quot;atividade física&quot; icon" id="377" name="Google Shape;377;p14"/>
          <p:cNvPicPr preferRelativeResize="0"/>
          <p:nvPr/>
        </p:nvPicPr>
        <p:blipFill rotWithShape="1">
          <a:blip r:embed="rId4">
            <a:alphaModFix/>
          </a:blip>
          <a:srcRect b="79805" l="28770" r="54180" t="2131"/>
          <a:stretch/>
        </p:blipFill>
        <p:spPr>
          <a:xfrm>
            <a:off x="11154629" y="258928"/>
            <a:ext cx="658093" cy="669024"/>
          </a:xfrm>
          <a:prstGeom prst="rect">
            <a:avLst/>
          </a:prstGeom>
          <a:noFill/>
          <a:ln>
            <a:noFill/>
          </a:ln>
        </p:spPr>
      </p:pic>
      <p:sp>
        <p:nvSpPr>
          <p:cNvPr id="378" name="Google Shape;378;p14"/>
          <p:cNvSpPr/>
          <p:nvPr/>
        </p:nvSpPr>
        <p:spPr>
          <a:xfrm>
            <a:off x="10967483" y="-148895"/>
            <a:ext cx="1032387" cy="1484671"/>
          </a:xfrm>
          <a:prstGeom prst="roundRect">
            <a:avLst>
              <a:gd fmla="val 16667" name="adj"/>
            </a:avLst>
          </a:prstGeom>
          <a:gradFill>
            <a:gsLst>
              <a:gs pos="0">
                <a:srgbClr val="7FB75F"/>
              </a:gs>
              <a:gs pos="50000">
                <a:srgbClr val="6EB141"/>
              </a:gs>
              <a:gs pos="100000">
                <a:srgbClr val="5FA134"/>
              </a:gs>
            </a:gsLst>
            <a:lin ang="5400000" scaled="0"/>
          </a:gradFill>
          <a:ln>
            <a:noFill/>
          </a:ln>
          <a:effectLst>
            <a:outerShdw blurRad="57150" rotWithShape="0" algn="ctr" dir="5400000" dist="19050">
              <a:srgbClr val="000000">
                <a:alpha val="6235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Resultado de imagem para &quot;atividade física&quot; icon" id="379" name="Google Shape;379;p14"/>
          <p:cNvPicPr preferRelativeResize="0"/>
          <p:nvPr/>
        </p:nvPicPr>
        <p:blipFill rotWithShape="1">
          <a:blip r:embed="rId4">
            <a:alphaModFix/>
          </a:blip>
          <a:srcRect b="79805" l="28770" r="54180" t="2131"/>
          <a:stretch/>
        </p:blipFill>
        <p:spPr>
          <a:xfrm>
            <a:off x="11154629" y="258928"/>
            <a:ext cx="658093" cy="669024"/>
          </a:xfrm>
          <a:prstGeom prst="rect">
            <a:avLst/>
          </a:prstGeom>
          <a:noFill/>
          <a:ln>
            <a:noFill/>
          </a:ln>
        </p:spPr>
      </p:pic>
      <p:sp>
        <p:nvSpPr>
          <p:cNvPr id="380" name="Google Shape;380;p14"/>
          <p:cNvSpPr/>
          <p:nvPr/>
        </p:nvSpPr>
        <p:spPr>
          <a:xfrm>
            <a:off x="11213538" y="316523"/>
            <a:ext cx="545123" cy="545123"/>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81" name="Google Shape;381;p14"/>
          <p:cNvPicPr preferRelativeResize="0"/>
          <p:nvPr/>
        </p:nvPicPr>
        <p:blipFill rotWithShape="1">
          <a:blip r:embed="rId5">
            <a:alphaModFix/>
          </a:blip>
          <a:srcRect b="52921" l="61899" r="32164" t="36298"/>
          <a:stretch/>
        </p:blipFill>
        <p:spPr>
          <a:xfrm>
            <a:off x="11291840" y="404447"/>
            <a:ext cx="378899" cy="386861"/>
          </a:xfrm>
          <a:prstGeom prst="rect">
            <a:avLst/>
          </a:prstGeom>
          <a:noFill/>
          <a:ln>
            <a:noFill/>
          </a:ln>
        </p:spPr>
      </p:pic>
      <p:sp>
        <p:nvSpPr>
          <p:cNvPr id="382" name="Google Shape;382;p14"/>
          <p:cNvSpPr/>
          <p:nvPr/>
        </p:nvSpPr>
        <p:spPr>
          <a:xfrm>
            <a:off x="9816595" y="-148895"/>
            <a:ext cx="1032387" cy="1484671"/>
          </a:xfrm>
          <a:prstGeom prst="roundRect">
            <a:avLst>
              <a:gd fmla="val 16667" name="adj"/>
            </a:avLst>
          </a:prstGeom>
          <a:gradFill>
            <a:gsLst>
              <a:gs pos="0">
                <a:srgbClr val="7FB75F"/>
              </a:gs>
              <a:gs pos="50000">
                <a:srgbClr val="6EB141"/>
              </a:gs>
              <a:gs pos="100000">
                <a:srgbClr val="5FA134"/>
              </a:gs>
            </a:gsLst>
            <a:lin ang="5400000" scaled="0"/>
          </a:gradFill>
          <a:ln>
            <a:noFill/>
          </a:ln>
          <a:effectLst>
            <a:outerShdw blurRad="57150" rotWithShape="0" algn="ctr" dir="5400000" dist="19050">
              <a:srgbClr val="000000">
                <a:alpha val="6235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Resultado de imagem para &quot;atividade física&quot; icon" id="383" name="Google Shape;383;p14"/>
          <p:cNvPicPr preferRelativeResize="0"/>
          <p:nvPr/>
        </p:nvPicPr>
        <p:blipFill rotWithShape="1">
          <a:blip r:embed="rId4">
            <a:alphaModFix/>
          </a:blip>
          <a:srcRect b="53906" l="28167" r="53951" t="28029"/>
          <a:stretch/>
        </p:blipFill>
        <p:spPr>
          <a:xfrm>
            <a:off x="9987690" y="258928"/>
            <a:ext cx="690196" cy="669024"/>
          </a:xfrm>
          <a:prstGeom prst="rect">
            <a:avLst/>
          </a:prstGeom>
          <a:noFill/>
          <a:ln>
            <a:noFill/>
          </a:ln>
        </p:spPr>
      </p:pic>
      <p:sp>
        <p:nvSpPr>
          <p:cNvPr id="384" name="Google Shape;384;p14"/>
          <p:cNvSpPr txBox="1"/>
          <p:nvPr/>
        </p:nvSpPr>
        <p:spPr>
          <a:xfrm>
            <a:off x="-36561" y="23623"/>
            <a:ext cx="6093372" cy="258532"/>
          </a:xfrm>
          <a:prstGeom prst="rect">
            <a:avLst/>
          </a:prstGeom>
          <a:noFill/>
          <a:ln>
            <a:noFill/>
          </a:ln>
        </p:spPr>
        <p:txBody>
          <a:bodyPr anchorCtr="0" anchor="t" bIns="45700" lIns="91425" spcFirstLastPara="1" rIns="91425" wrap="square" tIns="45700">
            <a:spAutoFit/>
          </a:bodyPr>
          <a:lstStyle/>
          <a:p>
            <a:pPr indent="0" lvl="0" marL="45720" marR="0" rtl="0" algn="l">
              <a:lnSpc>
                <a:spcPct val="90000"/>
              </a:lnSpc>
              <a:spcBef>
                <a:spcPts val="0"/>
              </a:spcBef>
              <a:spcAft>
                <a:spcPts val="0"/>
              </a:spcAft>
              <a:buClr>
                <a:srgbClr val="A6B727"/>
              </a:buClr>
              <a:buSzPts val="960"/>
              <a:buFont typeface="Corbel"/>
              <a:buNone/>
            </a:pPr>
            <a:r>
              <a:rPr b="0" i="0" lang="pt-BR" sz="1200" u="none" cap="none" strike="noStrike">
                <a:solidFill>
                  <a:schemeClr val="lt2"/>
                </a:solidFill>
                <a:latin typeface="Corbel"/>
                <a:ea typeface="Corbel"/>
                <a:cs typeface="Corbel"/>
                <a:sym typeface="Corbel"/>
              </a:rPr>
              <a:t>1. COLETA DE DADOS E PRODUÇÃO DAS INFORMAÇÕES</a:t>
            </a:r>
            <a:endParaRPr b="0" i="0" sz="1400" u="none" cap="none" strike="noStrike">
              <a:solidFill>
                <a:srgbClr val="000000"/>
              </a:solidFill>
              <a:latin typeface="Arial"/>
              <a:ea typeface="Arial"/>
              <a:cs typeface="Arial"/>
              <a:sym typeface="Arial"/>
            </a:endParaRPr>
          </a:p>
        </p:txBody>
      </p:sp>
      <p:sp>
        <p:nvSpPr>
          <p:cNvPr id="385" name="Google Shape;385;p14"/>
          <p:cNvSpPr/>
          <p:nvPr/>
        </p:nvSpPr>
        <p:spPr>
          <a:xfrm>
            <a:off x="942537" y="6284629"/>
            <a:ext cx="10102660" cy="384721"/>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900"/>
              <a:buFont typeface="Arial"/>
              <a:buNone/>
            </a:pPr>
            <a:r>
              <a:rPr b="1" i="0" lang="pt-BR" sz="1900" u="none" cap="none" strike="noStrike">
                <a:solidFill>
                  <a:schemeClr val="lt1"/>
                </a:solidFill>
                <a:latin typeface="Libre Franklin Thin"/>
                <a:ea typeface="Libre Franklin Thin"/>
                <a:cs typeface="Libre Franklin Thin"/>
                <a:sym typeface="Libre Franklin Thin"/>
              </a:rPr>
              <a:t>Vigilância Alimentar e Nutricional na Linha de Cuidado para Sobrepeso e Obesidade</a:t>
            </a:r>
            <a:endParaRPr b="0" i="0" sz="1400" u="none" cap="none" strike="noStrike">
              <a:solidFill>
                <a:srgbClr val="000000"/>
              </a:solidFill>
              <a:latin typeface="Arial"/>
              <a:ea typeface="Arial"/>
              <a:cs typeface="Arial"/>
              <a:sym typeface="Arial"/>
            </a:endParaRPr>
          </a:p>
        </p:txBody>
      </p:sp>
      <p:sp>
        <p:nvSpPr>
          <p:cNvPr id="386" name="Google Shape;386;p14"/>
          <p:cNvSpPr/>
          <p:nvPr/>
        </p:nvSpPr>
        <p:spPr>
          <a:xfrm>
            <a:off x="4614203" y="900332"/>
            <a:ext cx="1659988" cy="2405576"/>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15"/>
          <p:cNvSpPr/>
          <p:nvPr/>
        </p:nvSpPr>
        <p:spPr>
          <a:xfrm>
            <a:off x="334296" y="6086158"/>
            <a:ext cx="11523408" cy="781664"/>
          </a:xfrm>
          <a:prstGeom prst="rect">
            <a:avLst/>
          </a:prstGeom>
          <a:gradFill>
            <a:gsLst>
              <a:gs pos="0">
                <a:srgbClr val="7FB75F"/>
              </a:gs>
              <a:gs pos="50000">
                <a:srgbClr val="6EB141"/>
              </a:gs>
              <a:gs pos="100000">
                <a:srgbClr val="5FA134"/>
              </a:gs>
            </a:gsLst>
            <a:lin ang="5400000" scaled="0"/>
          </a:gradFill>
          <a:ln>
            <a:noFill/>
          </a:ln>
          <a:effectLst>
            <a:outerShdw blurRad="57150" rotWithShape="0" algn="ctr" dir="5400000" dist="19050">
              <a:srgbClr val="000000">
                <a:alpha val="6235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93" name="Google Shape;393;p15"/>
          <p:cNvPicPr preferRelativeResize="0"/>
          <p:nvPr/>
        </p:nvPicPr>
        <p:blipFill rotWithShape="1">
          <a:blip r:embed="rId3">
            <a:alphaModFix/>
          </a:blip>
          <a:srcRect b="5256" l="31545" r="32657" t="10537"/>
          <a:stretch/>
        </p:blipFill>
        <p:spPr>
          <a:xfrm>
            <a:off x="1051713" y="302668"/>
            <a:ext cx="4286149" cy="5668364"/>
          </a:xfrm>
          <a:prstGeom prst="rect">
            <a:avLst/>
          </a:prstGeom>
          <a:noFill/>
          <a:ln cap="flat" cmpd="sng" w="9525">
            <a:solidFill>
              <a:schemeClr val="dk1"/>
            </a:solidFill>
            <a:prstDash val="solid"/>
            <a:round/>
            <a:headEnd len="sm" w="sm" type="none"/>
            <a:tailEnd len="sm" w="sm" type="none"/>
          </a:ln>
        </p:spPr>
      </p:pic>
      <p:pic>
        <p:nvPicPr>
          <p:cNvPr id="394" name="Google Shape;394;p15"/>
          <p:cNvPicPr preferRelativeResize="0"/>
          <p:nvPr/>
        </p:nvPicPr>
        <p:blipFill rotWithShape="1">
          <a:blip r:embed="rId4">
            <a:alphaModFix/>
          </a:blip>
          <a:srcRect b="7337" l="32813" r="34375" t="11299"/>
          <a:stretch/>
        </p:blipFill>
        <p:spPr>
          <a:xfrm>
            <a:off x="5617127" y="293957"/>
            <a:ext cx="4073699" cy="5679313"/>
          </a:xfrm>
          <a:prstGeom prst="rect">
            <a:avLst/>
          </a:prstGeom>
          <a:noFill/>
          <a:ln cap="flat" cmpd="sng" w="9525">
            <a:solidFill>
              <a:schemeClr val="dk1"/>
            </a:solidFill>
            <a:prstDash val="solid"/>
            <a:round/>
            <a:headEnd len="sm" w="sm" type="none"/>
            <a:tailEnd len="sm" w="sm" type="none"/>
          </a:ln>
        </p:spPr>
      </p:pic>
      <p:pic>
        <p:nvPicPr>
          <p:cNvPr descr="Resultado de imagem para &quot;atividade física&quot; icon" id="395" name="Google Shape;395;p15"/>
          <p:cNvPicPr preferRelativeResize="0"/>
          <p:nvPr/>
        </p:nvPicPr>
        <p:blipFill rotWithShape="1">
          <a:blip r:embed="rId5">
            <a:alphaModFix/>
          </a:blip>
          <a:srcRect b="79805" l="28770" r="54180" t="2131"/>
          <a:stretch/>
        </p:blipFill>
        <p:spPr>
          <a:xfrm>
            <a:off x="11154629" y="258928"/>
            <a:ext cx="658093" cy="669024"/>
          </a:xfrm>
          <a:prstGeom prst="rect">
            <a:avLst/>
          </a:prstGeom>
          <a:noFill/>
          <a:ln>
            <a:noFill/>
          </a:ln>
        </p:spPr>
      </p:pic>
      <p:sp>
        <p:nvSpPr>
          <p:cNvPr id="396" name="Google Shape;396;p15"/>
          <p:cNvSpPr/>
          <p:nvPr/>
        </p:nvSpPr>
        <p:spPr>
          <a:xfrm>
            <a:off x="10967483" y="-148895"/>
            <a:ext cx="1032387" cy="1484671"/>
          </a:xfrm>
          <a:prstGeom prst="roundRect">
            <a:avLst>
              <a:gd fmla="val 16667" name="adj"/>
            </a:avLst>
          </a:prstGeom>
          <a:gradFill>
            <a:gsLst>
              <a:gs pos="0">
                <a:srgbClr val="7FB75F"/>
              </a:gs>
              <a:gs pos="50000">
                <a:srgbClr val="6EB141"/>
              </a:gs>
              <a:gs pos="100000">
                <a:srgbClr val="5FA134"/>
              </a:gs>
            </a:gsLst>
            <a:lin ang="5400000" scaled="0"/>
          </a:gradFill>
          <a:ln>
            <a:noFill/>
          </a:ln>
          <a:effectLst>
            <a:outerShdw blurRad="57150" rotWithShape="0" algn="ctr" dir="5400000" dist="19050">
              <a:srgbClr val="000000">
                <a:alpha val="6235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Resultado de imagem para &quot;atividade física&quot; icon" id="397" name="Google Shape;397;p15"/>
          <p:cNvPicPr preferRelativeResize="0"/>
          <p:nvPr/>
        </p:nvPicPr>
        <p:blipFill rotWithShape="1">
          <a:blip r:embed="rId5">
            <a:alphaModFix/>
          </a:blip>
          <a:srcRect b="79805" l="28770" r="54180" t="2131"/>
          <a:stretch/>
        </p:blipFill>
        <p:spPr>
          <a:xfrm>
            <a:off x="11154629" y="258928"/>
            <a:ext cx="658093" cy="669024"/>
          </a:xfrm>
          <a:prstGeom prst="rect">
            <a:avLst/>
          </a:prstGeom>
          <a:noFill/>
          <a:ln>
            <a:noFill/>
          </a:ln>
        </p:spPr>
      </p:pic>
      <p:sp>
        <p:nvSpPr>
          <p:cNvPr id="398" name="Google Shape;398;p15"/>
          <p:cNvSpPr/>
          <p:nvPr/>
        </p:nvSpPr>
        <p:spPr>
          <a:xfrm>
            <a:off x="11213538" y="316523"/>
            <a:ext cx="545123" cy="545123"/>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99" name="Google Shape;399;p15"/>
          <p:cNvPicPr preferRelativeResize="0"/>
          <p:nvPr/>
        </p:nvPicPr>
        <p:blipFill rotWithShape="1">
          <a:blip r:embed="rId6">
            <a:alphaModFix/>
          </a:blip>
          <a:srcRect b="52921" l="61899" r="32164" t="36298"/>
          <a:stretch/>
        </p:blipFill>
        <p:spPr>
          <a:xfrm>
            <a:off x="11291840" y="404447"/>
            <a:ext cx="378899" cy="386861"/>
          </a:xfrm>
          <a:prstGeom prst="rect">
            <a:avLst/>
          </a:prstGeom>
          <a:noFill/>
          <a:ln>
            <a:noFill/>
          </a:ln>
        </p:spPr>
      </p:pic>
      <p:sp>
        <p:nvSpPr>
          <p:cNvPr id="400" name="Google Shape;400;p15"/>
          <p:cNvSpPr/>
          <p:nvPr/>
        </p:nvSpPr>
        <p:spPr>
          <a:xfrm>
            <a:off x="9816595" y="-148895"/>
            <a:ext cx="1032387" cy="1484671"/>
          </a:xfrm>
          <a:prstGeom prst="roundRect">
            <a:avLst>
              <a:gd fmla="val 16667" name="adj"/>
            </a:avLst>
          </a:prstGeom>
          <a:gradFill>
            <a:gsLst>
              <a:gs pos="0">
                <a:srgbClr val="7FB75F"/>
              </a:gs>
              <a:gs pos="50000">
                <a:srgbClr val="6EB141"/>
              </a:gs>
              <a:gs pos="100000">
                <a:srgbClr val="5FA134"/>
              </a:gs>
            </a:gsLst>
            <a:lin ang="5400000" scaled="0"/>
          </a:gradFill>
          <a:ln>
            <a:noFill/>
          </a:ln>
          <a:effectLst>
            <a:outerShdw blurRad="57150" rotWithShape="0" algn="ctr" dir="5400000" dist="19050">
              <a:srgbClr val="000000">
                <a:alpha val="6235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Resultado de imagem para &quot;atividade física&quot; icon" id="401" name="Google Shape;401;p15"/>
          <p:cNvPicPr preferRelativeResize="0"/>
          <p:nvPr/>
        </p:nvPicPr>
        <p:blipFill rotWithShape="1">
          <a:blip r:embed="rId5">
            <a:alphaModFix/>
          </a:blip>
          <a:srcRect b="53906" l="28167" r="53951" t="28029"/>
          <a:stretch/>
        </p:blipFill>
        <p:spPr>
          <a:xfrm>
            <a:off x="9987690" y="258928"/>
            <a:ext cx="690196" cy="669024"/>
          </a:xfrm>
          <a:prstGeom prst="rect">
            <a:avLst/>
          </a:prstGeom>
          <a:noFill/>
          <a:ln>
            <a:noFill/>
          </a:ln>
        </p:spPr>
      </p:pic>
      <p:sp>
        <p:nvSpPr>
          <p:cNvPr id="402" name="Google Shape;402;p15"/>
          <p:cNvSpPr txBox="1"/>
          <p:nvPr/>
        </p:nvSpPr>
        <p:spPr>
          <a:xfrm>
            <a:off x="-36561" y="23623"/>
            <a:ext cx="6093372" cy="258532"/>
          </a:xfrm>
          <a:prstGeom prst="rect">
            <a:avLst/>
          </a:prstGeom>
          <a:noFill/>
          <a:ln>
            <a:noFill/>
          </a:ln>
        </p:spPr>
        <p:txBody>
          <a:bodyPr anchorCtr="0" anchor="t" bIns="45700" lIns="91425" spcFirstLastPara="1" rIns="91425" wrap="square" tIns="45700">
            <a:spAutoFit/>
          </a:bodyPr>
          <a:lstStyle/>
          <a:p>
            <a:pPr indent="0" lvl="0" marL="45720" marR="0" rtl="0" algn="l">
              <a:lnSpc>
                <a:spcPct val="90000"/>
              </a:lnSpc>
              <a:spcBef>
                <a:spcPts val="0"/>
              </a:spcBef>
              <a:spcAft>
                <a:spcPts val="0"/>
              </a:spcAft>
              <a:buClr>
                <a:srgbClr val="A6B727"/>
              </a:buClr>
              <a:buSzPts val="960"/>
              <a:buFont typeface="Corbel"/>
              <a:buNone/>
            </a:pPr>
            <a:r>
              <a:rPr b="0" i="0" lang="pt-BR" sz="1200" u="none" cap="none" strike="noStrike">
                <a:solidFill>
                  <a:schemeClr val="lt2"/>
                </a:solidFill>
                <a:latin typeface="Corbel"/>
                <a:ea typeface="Corbel"/>
                <a:cs typeface="Corbel"/>
                <a:sym typeface="Corbel"/>
              </a:rPr>
              <a:t>1. COLETA DE DADOS E PRODUÇÃO DAS INFORMAÇÕES</a:t>
            </a:r>
            <a:endParaRPr b="0" i="0" sz="1400" u="none" cap="none" strike="noStrike">
              <a:solidFill>
                <a:srgbClr val="000000"/>
              </a:solidFill>
              <a:latin typeface="Arial"/>
              <a:ea typeface="Arial"/>
              <a:cs typeface="Arial"/>
              <a:sym typeface="Arial"/>
            </a:endParaRPr>
          </a:p>
        </p:txBody>
      </p:sp>
      <p:sp>
        <p:nvSpPr>
          <p:cNvPr id="403" name="Google Shape;403;p15"/>
          <p:cNvSpPr/>
          <p:nvPr/>
        </p:nvSpPr>
        <p:spPr>
          <a:xfrm>
            <a:off x="942537" y="6284629"/>
            <a:ext cx="10102660" cy="384721"/>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900"/>
              <a:buFont typeface="Arial"/>
              <a:buNone/>
            </a:pPr>
            <a:r>
              <a:rPr b="1" i="0" lang="pt-BR" sz="1900" u="none" cap="none" strike="noStrike">
                <a:solidFill>
                  <a:schemeClr val="lt1"/>
                </a:solidFill>
                <a:latin typeface="Libre Franklin Thin"/>
                <a:ea typeface="Libre Franklin Thin"/>
                <a:cs typeface="Libre Franklin Thin"/>
                <a:sym typeface="Libre Franklin Thin"/>
              </a:rPr>
              <a:t>Vigilância Alimentar e Nutricional na Linha de Cuidado para Sobrepeso e Obesidade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16"/>
          <p:cNvSpPr/>
          <p:nvPr/>
        </p:nvSpPr>
        <p:spPr>
          <a:xfrm>
            <a:off x="334296" y="6086158"/>
            <a:ext cx="11523408" cy="781664"/>
          </a:xfrm>
          <a:prstGeom prst="rect">
            <a:avLst/>
          </a:prstGeom>
          <a:gradFill>
            <a:gsLst>
              <a:gs pos="0">
                <a:srgbClr val="7FB75F"/>
              </a:gs>
              <a:gs pos="50000">
                <a:srgbClr val="6EB141"/>
              </a:gs>
              <a:gs pos="100000">
                <a:srgbClr val="5FA134"/>
              </a:gs>
            </a:gsLst>
            <a:lin ang="5400000" scaled="0"/>
          </a:gradFill>
          <a:ln>
            <a:noFill/>
          </a:ln>
          <a:effectLst>
            <a:outerShdw blurRad="57150" rotWithShape="0" algn="ctr" dir="5400000" dist="19050">
              <a:srgbClr val="000000">
                <a:alpha val="6235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Resultado de imagem para &quot;atividade física&quot; icon" id="409" name="Google Shape;409;p16"/>
          <p:cNvPicPr preferRelativeResize="0"/>
          <p:nvPr/>
        </p:nvPicPr>
        <p:blipFill rotWithShape="1">
          <a:blip r:embed="rId3">
            <a:alphaModFix/>
          </a:blip>
          <a:srcRect b="79805" l="28770" r="54180" t="2131"/>
          <a:stretch/>
        </p:blipFill>
        <p:spPr>
          <a:xfrm>
            <a:off x="11154629" y="258928"/>
            <a:ext cx="658093" cy="669024"/>
          </a:xfrm>
          <a:prstGeom prst="rect">
            <a:avLst/>
          </a:prstGeom>
          <a:noFill/>
          <a:ln>
            <a:noFill/>
          </a:ln>
        </p:spPr>
      </p:pic>
      <p:sp>
        <p:nvSpPr>
          <p:cNvPr id="410" name="Google Shape;410;p16"/>
          <p:cNvSpPr/>
          <p:nvPr/>
        </p:nvSpPr>
        <p:spPr>
          <a:xfrm>
            <a:off x="10967483" y="-148895"/>
            <a:ext cx="1032387" cy="1484671"/>
          </a:xfrm>
          <a:prstGeom prst="roundRect">
            <a:avLst>
              <a:gd fmla="val 16667" name="adj"/>
            </a:avLst>
          </a:prstGeom>
          <a:gradFill>
            <a:gsLst>
              <a:gs pos="0">
                <a:srgbClr val="7FB75F"/>
              </a:gs>
              <a:gs pos="50000">
                <a:srgbClr val="6EB141"/>
              </a:gs>
              <a:gs pos="100000">
                <a:srgbClr val="5FA134"/>
              </a:gs>
            </a:gsLst>
            <a:lin ang="5400000" scaled="0"/>
          </a:gradFill>
          <a:ln>
            <a:noFill/>
          </a:ln>
          <a:effectLst>
            <a:outerShdw blurRad="57150" rotWithShape="0" algn="ctr" dir="5400000" dist="19050">
              <a:srgbClr val="000000">
                <a:alpha val="6235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Resultado de imagem para &quot;atividade física&quot; icon" id="411" name="Google Shape;411;p16"/>
          <p:cNvPicPr preferRelativeResize="0"/>
          <p:nvPr/>
        </p:nvPicPr>
        <p:blipFill rotWithShape="1">
          <a:blip r:embed="rId3">
            <a:alphaModFix/>
          </a:blip>
          <a:srcRect b="79805" l="28770" r="54180" t="2131"/>
          <a:stretch/>
        </p:blipFill>
        <p:spPr>
          <a:xfrm>
            <a:off x="11154629" y="258928"/>
            <a:ext cx="658093" cy="669024"/>
          </a:xfrm>
          <a:prstGeom prst="rect">
            <a:avLst/>
          </a:prstGeom>
          <a:noFill/>
          <a:ln>
            <a:noFill/>
          </a:ln>
        </p:spPr>
      </p:pic>
      <p:sp>
        <p:nvSpPr>
          <p:cNvPr id="412" name="Google Shape;412;p16"/>
          <p:cNvSpPr/>
          <p:nvPr/>
        </p:nvSpPr>
        <p:spPr>
          <a:xfrm>
            <a:off x="11213538" y="316523"/>
            <a:ext cx="545123" cy="545123"/>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413" name="Google Shape;413;p16"/>
          <p:cNvPicPr preferRelativeResize="0"/>
          <p:nvPr/>
        </p:nvPicPr>
        <p:blipFill rotWithShape="1">
          <a:blip r:embed="rId4">
            <a:alphaModFix/>
          </a:blip>
          <a:srcRect b="52921" l="61899" r="32164" t="36298"/>
          <a:stretch/>
        </p:blipFill>
        <p:spPr>
          <a:xfrm>
            <a:off x="11291840" y="404447"/>
            <a:ext cx="378899" cy="386861"/>
          </a:xfrm>
          <a:prstGeom prst="rect">
            <a:avLst/>
          </a:prstGeom>
          <a:noFill/>
          <a:ln>
            <a:noFill/>
          </a:ln>
        </p:spPr>
      </p:pic>
      <p:sp>
        <p:nvSpPr>
          <p:cNvPr id="414" name="Google Shape;414;p16"/>
          <p:cNvSpPr/>
          <p:nvPr/>
        </p:nvSpPr>
        <p:spPr>
          <a:xfrm>
            <a:off x="9816595" y="-148895"/>
            <a:ext cx="1032387" cy="1484671"/>
          </a:xfrm>
          <a:prstGeom prst="roundRect">
            <a:avLst>
              <a:gd fmla="val 16667" name="adj"/>
            </a:avLst>
          </a:prstGeom>
          <a:gradFill>
            <a:gsLst>
              <a:gs pos="0">
                <a:srgbClr val="7FB75F"/>
              </a:gs>
              <a:gs pos="50000">
                <a:srgbClr val="6EB141"/>
              </a:gs>
              <a:gs pos="100000">
                <a:srgbClr val="5FA134"/>
              </a:gs>
            </a:gsLst>
            <a:lin ang="5400000" scaled="0"/>
          </a:gradFill>
          <a:ln>
            <a:noFill/>
          </a:ln>
          <a:effectLst>
            <a:outerShdw blurRad="57150" rotWithShape="0" algn="ctr" dir="5400000" dist="19050">
              <a:srgbClr val="000000">
                <a:alpha val="6235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Resultado de imagem para &quot;atividade física&quot; icon" id="415" name="Google Shape;415;p16"/>
          <p:cNvPicPr preferRelativeResize="0"/>
          <p:nvPr/>
        </p:nvPicPr>
        <p:blipFill rotWithShape="1">
          <a:blip r:embed="rId3">
            <a:alphaModFix/>
          </a:blip>
          <a:srcRect b="53906" l="28167" r="53951" t="28029"/>
          <a:stretch/>
        </p:blipFill>
        <p:spPr>
          <a:xfrm>
            <a:off x="9987690" y="258928"/>
            <a:ext cx="690196" cy="669024"/>
          </a:xfrm>
          <a:prstGeom prst="rect">
            <a:avLst/>
          </a:prstGeom>
          <a:noFill/>
          <a:ln>
            <a:noFill/>
          </a:ln>
        </p:spPr>
      </p:pic>
      <p:sp>
        <p:nvSpPr>
          <p:cNvPr id="416" name="Google Shape;416;p16"/>
          <p:cNvSpPr txBox="1"/>
          <p:nvPr/>
        </p:nvSpPr>
        <p:spPr>
          <a:xfrm>
            <a:off x="-36561" y="23623"/>
            <a:ext cx="6093372" cy="258532"/>
          </a:xfrm>
          <a:prstGeom prst="rect">
            <a:avLst/>
          </a:prstGeom>
          <a:noFill/>
          <a:ln>
            <a:noFill/>
          </a:ln>
        </p:spPr>
        <p:txBody>
          <a:bodyPr anchorCtr="0" anchor="t" bIns="45700" lIns="91425" spcFirstLastPara="1" rIns="91425" wrap="square" tIns="45700">
            <a:spAutoFit/>
          </a:bodyPr>
          <a:lstStyle/>
          <a:p>
            <a:pPr indent="0" lvl="0" marL="45720" marR="0" rtl="0" algn="l">
              <a:lnSpc>
                <a:spcPct val="90000"/>
              </a:lnSpc>
              <a:spcBef>
                <a:spcPts val="0"/>
              </a:spcBef>
              <a:spcAft>
                <a:spcPts val="0"/>
              </a:spcAft>
              <a:buClr>
                <a:srgbClr val="A6B727"/>
              </a:buClr>
              <a:buSzPts val="960"/>
              <a:buFont typeface="Corbel"/>
              <a:buNone/>
            </a:pPr>
            <a:r>
              <a:rPr b="0" i="0" lang="pt-BR" sz="1200" u="none" cap="none" strike="noStrike">
                <a:solidFill>
                  <a:schemeClr val="lt2"/>
                </a:solidFill>
                <a:latin typeface="Corbel"/>
                <a:ea typeface="Corbel"/>
                <a:cs typeface="Corbel"/>
                <a:sym typeface="Corbel"/>
              </a:rPr>
              <a:t>1. COLETA DE DADOS E PRODUÇÃO DAS INFORMAÇÕES</a:t>
            </a:r>
            <a:endParaRPr b="0" i="0" sz="1400" u="none" cap="none" strike="noStrike">
              <a:solidFill>
                <a:srgbClr val="000000"/>
              </a:solidFill>
              <a:latin typeface="Arial"/>
              <a:ea typeface="Arial"/>
              <a:cs typeface="Arial"/>
              <a:sym typeface="Arial"/>
            </a:endParaRPr>
          </a:p>
        </p:txBody>
      </p:sp>
      <p:pic>
        <p:nvPicPr>
          <p:cNvPr descr="Atualização do E-SUS: veja como funciona - Blog da Brasil Cloud" id="417" name="Google Shape;417;p16"/>
          <p:cNvPicPr preferRelativeResize="0"/>
          <p:nvPr/>
        </p:nvPicPr>
        <p:blipFill rotWithShape="1">
          <a:blip r:embed="rId5">
            <a:alphaModFix/>
          </a:blip>
          <a:srcRect b="0" l="17830" r="19229" t="0"/>
          <a:stretch/>
        </p:blipFill>
        <p:spPr>
          <a:xfrm>
            <a:off x="18859" y="1335776"/>
            <a:ext cx="3902929" cy="4133999"/>
          </a:xfrm>
          <a:prstGeom prst="rect">
            <a:avLst/>
          </a:prstGeom>
          <a:noFill/>
          <a:ln>
            <a:noFill/>
          </a:ln>
        </p:spPr>
      </p:pic>
      <p:pic>
        <p:nvPicPr>
          <p:cNvPr descr="Sisvan Logo Vector (.CDR) Free Download" id="418" name="Google Shape;418;p16"/>
          <p:cNvPicPr preferRelativeResize="0"/>
          <p:nvPr/>
        </p:nvPicPr>
        <p:blipFill rotWithShape="1">
          <a:blip r:embed="rId6">
            <a:alphaModFix/>
          </a:blip>
          <a:srcRect b="0" l="0" r="0" t="0"/>
          <a:stretch/>
        </p:blipFill>
        <p:spPr>
          <a:xfrm>
            <a:off x="8269594" y="1898799"/>
            <a:ext cx="3267333" cy="3060402"/>
          </a:xfrm>
          <a:prstGeom prst="rect">
            <a:avLst/>
          </a:prstGeom>
          <a:noFill/>
          <a:ln>
            <a:noFill/>
          </a:ln>
        </p:spPr>
      </p:pic>
      <p:pic>
        <p:nvPicPr>
          <p:cNvPr id="419" name="Google Shape;419;p16"/>
          <p:cNvPicPr preferRelativeResize="0"/>
          <p:nvPr/>
        </p:nvPicPr>
        <p:blipFill rotWithShape="1">
          <a:blip r:embed="rId7">
            <a:alphaModFix/>
          </a:blip>
          <a:srcRect b="0" l="0" r="0" t="0"/>
          <a:stretch/>
        </p:blipFill>
        <p:spPr>
          <a:xfrm>
            <a:off x="3866368" y="1683760"/>
            <a:ext cx="3902929" cy="3597200"/>
          </a:xfrm>
          <a:prstGeom prst="rect">
            <a:avLst/>
          </a:prstGeom>
          <a:noFill/>
          <a:ln>
            <a:noFill/>
          </a:ln>
        </p:spPr>
      </p:pic>
      <p:sp>
        <p:nvSpPr>
          <p:cNvPr id="420" name="Google Shape;420;p16"/>
          <p:cNvSpPr/>
          <p:nvPr/>
        </p:nvSpPr>
        <p:spPr>
          <a:xfrm>
            <a:off x="942537" y="6284629"/>
            <a:ext cx="10102660" cy="384721"/>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900"/>
              <a:buFont typeface="Arial"/>
              <a:buNone/>
            </a:pPr>
            <a:r>
              <a:rPr b="1" i="0" lang="pt-BR" sz="1900" u="none" cap="none" strike="noStrike">
                <a:solidFill>
                  <a:schemeClr val="lt1"/>
                </a:solidFill>
                <a:latin typeface="Libre Franklin Thin"/>
                <a:ea typeface="Libre Franklin Thin"/>
                <a:cs typeface="Libre Franklin Thin"/>
                <a:sym typeface="Libre Franklin Thin"/>
              </a:rPr>
              <a:t>Vigilância Alimentar e Nutricional na Linha de Cuidado para Sobrepeso e Obesidade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17"/>
          <p:cNvSpPr/>
          <p:nvPr/>
        </p:nvSpPr>
        <p:spPr>
          <a:xfrm>
            <a:off x="334296" y="6086158"/>
            <a:ext cx="11523408" cy="781664"/>
          </a:xfrm>
          <a:prstGeom prst="rect">
            <a:avLst/>
          </a:prstGeom>
          <a:gradFill>
            <a:gsLst>
              <a:gs pos="0">
                <a:srgbClr val="7FB75F"/>
              </a:gs>
              <a:gs pos="50000">
                <a:srgbClr val="6EB141"/>
              </a:gs>
              <a:gs pos="100000">
                <a:srgbClr val="5FA134"/>
              </a:gs>
            </a:gsLst>
            <a:lin ang="5400000" scaled="0"/>
          </a:gradFill>
          <a:ln>
            <a:noFill/>
          </a:ln>
          <a:effectLst>
            <a:outerShdw blurRad="57150" rotWithShape="0" algn="ctr" dir="5400000" dist="19050">
              <a:srgbClr val="000000">
                <a:alpha val="6235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27" name="Google Shape;427;p17"/>
          <p:cNvSpPr txBox="1"/>
          <p:nvPr/>
        </p:nvSpPr>
        <p:spPr>
          <a:xfrm>
            <a:off x="1048406" y="262752"/>
            <a:ext cx="9875520" cy="135636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A6B727"/>
              </a:buClr>
              <a:buSzPts val="4400"/>
              <a:buFont typeface="Corbel"/>
              <a:buNone/>
            </a:pPr>
            <a:r>
              <a:rPr b="0" i="0" lang="pt-BR" sz="4400" u="none" cap="none" strike="noStrike">
                <a:solidFill>
                  <a:srgbClr val="A6B727"/>
                </a:solidFill>
                <a:latin typeface="Corbel"/>
                <a:ea typeface="Corbel"/>
                <a:cs typeface="Corbel"/>
                <a:sym typeface="Corbel"/>
              </a:rPr>
              <a:t>Como realizar a VAN</a:t>
            </a:r>
            <a:endParaRPr b="0" i="0" sz="4400" u="none" cap="none" strike="noStrike">
              <a:solidFill>
                <a:srgbClr val="A6B727"/>
              </a:solidFill>
              <a:latin typeface="Corbel"/>
              <a:ea typeface="Corbel"/>
              <a:cs typeface="Corbel"/>
              <a:sym typeface="Corbel"/>
            </a:endParaRPr>
          </a:p>
        </p:txBody>
      </p:sp>
      <p:sp>
        <p:nvSpPr>
          <p:cNvPr id="428" name="Google Shape;428;p17"/>
          <p:cNvSpPr txBox="1"/>
          <p:nvPr/>
        </p:nvSpPr>
        <p:spPr>
          <a:xfrm>
            <a:off x="925575" y="2602546"/>
            <a:ext cx="3346880" cy="2683328"/>
          </a:xfrm>
          <a:prstGeom prst="rect">
            <a:avLst/>
          </a:prstGeom>
          <a:solidFill>
            <a:srgbClr val="F2F2F2"/>
          </a:solidFill>
          <a:ln>
            <a:noFill/>
          </a:ln>
        </p:spPr>
        <p:txBody>
          <a:bodyPr anchorCtr="0" anchor="t" bIns="45700" lIns="91425" spcFirstLastPara="1" rIns="91425" wrap="square" tIns="45700">
            <a:normAutofit/>
          </a:bodyPr>
          <a:lstStyle/>
          <a:p>
            <a:pPr indent="-182880" lvl="0" marL="228600" marR="0" rtl="0" algn="just">
              <a:lnSpc>
                <a:spcPct val="90000"/>
              </a:lnSpc>
              <a:spcBef>
                <a:spcPts val="0"/>
              </a:spcBef>
              <a:spcAft>
                <a:spcPts val="0"/>
              </a:spcAft>
              <a:buClr>
                <a:srgbClr val="A6B727"/>
              </a:buClr>
              <a:buSzPts val="1600"/>
              <a:buFont typeface="Corbel"/>
              <a:buChar char="•"/>
            </a:pPr>
            <a:r>
              <a:rPr b="0" i="0" lang="pt-BR" sz="2000" u="none" cap="none" strike="noStrike">
                <a:solidFill>
                  <a:srgbClr val="000000"/>
                </a:solidFill>
                <a:latin typeface="Corbel"/>
                <a:ea typeface="Corbel"/>
                <a:cs typeface="Corbel"/>
                <a:sym typeface="Corbel"/>
              </a:rPr>
              <a:t>Identificar necessidades e prioridade de saúde;</a:t>
            </a:r>
            <a:endParaRPr b="0" i="0" sz="1400" u="none" cap="none" strike="noStrike">
              <a:solidFill>
                <a:srgbClr val="000000"/>
              </a:solidFill>
              <a:latin typeface="Arial"/>
              <a:ea typeface="Arial"/>
              <a:cs typeface="Arial"/>
              <a:sym typeface="Arial"/>
            </a:endParaRPr>
          </a:p>
          <a:p>
            <a:pPr indent="-182880" lvl="0" marL="228600" marR="0" rtl="0" algn="just">
              <a:lnSpc>
                <a:spcPct val="90000"/>
              </a:lnSpc>
              <a:spcBef>
                <a:spcPts val="1400"/>
              </a:spcBef>
              <a:spcAft>
                <a:spcPts val="0"/>
              </a:spcAft>
              <a:buClr>
                <a:srgbClr val="A6B727"/>
              </a:buClr>
              <a:buSzPts val="1600"/>
              <a:buFont typeface="Corbel"/>
              <a:buChar char="•"/>
            </a:pPr>
            <a:r>
              <a:rPr b="0" i="0" lang="pt-BR" sz="2000" u="none" cap="none" strike="noStrike">
                <a:solidFill>
                  <a:srgbClr val="000000"/>
                </a:solidFill>
                <a:latin typeface="Corbel"/>
                <a:ea typeface="Corbel"/>
                <a:cs typeface="Corbel"/>
                <a:sym typeface="Corbel"/>
              </a:rPr>
              <a:t>Detectar situações de risco nutricional;</a:t>
            </a:r>
            <a:endParaRPr b="0" i="0" sz="1400" u="none" cap="none" strike="noStrike">
              <a:solidFill>
                <a:srgbClr val="000000"/>
              </a:solidFill>
              <a:latin typeface="Arial"/>
              <a:ea typeface="Arial"/>
              <a:cs typeface="Arial"/>
              <a:sym typeface="Arial"/>
            </a:endParaRPr>
          </a:p>
          <a:p>
            <a:pPr indent="-182880" lvl="0" marL="228600" marR="0" rtl="0" algn="just">
              <a:lnSpc>
                <a:spcPct val="90000"/>
              </a:lnSpc>
              <a:spcBef>
                <a:spcPts val="1400"/>
              </a:spcBef>
              <a:spcAft>
                <a:spcPts val="0"/>
              </a:spcAft>
              <a:buClr>
                <a:srgbClr val="A6B727"/>
              </a:buClr>
              <a:buSzPts val="1600"/>
              <a:buFont typeface="Corbel"/>
              <a:buChar char="•"/>
            </a:pPr>
            <a:r>
              <a:rPr b="0" i="0" lang="pt-BR" sz="2000" u="none" cap="none" strike="noStrike">
                <a:solidFill>
                  <a:srgbClr val="000000"/>
                </a:solidFill>
                <a:latin typeface="Corbel"/>
                <a:ea typeface="Corbel"/>
                <a:cs typeface="Corbel"/>
                <a:sym typeface="Corbel"/>
              </a:rPr>
              <a:t>Perceber condições de vulnerabilidade social que repercutem diretamente no estado nutricional.</a:t>
            </a:r>
            <a:endParaRPr b="0" i="0" sz="1400" u="none" cap="none" strike="noStrike">
              <a:solidFill>
                <a:srgbClr val="000000"/>
              </a:solidFill>
              <a:latin typeface="Arial"/>
              <a:ea typeface="Arial"/>
              <a:cs typeface="Arial"/>
              <a:sym typeface="Arial"/>
            </a:endParaRPr>
          </a:p>
        </p:txBody>
      </p:sp>
      <p:sp>
        <p:nvSpPr>
          <p:cNvPr id="429" name="Google Shape;429;p17"/>
          <p:cNvSpPr txBox="1"/>
          <p:nvPr/>
        </p:nvSpPr>
        <p:spPr>
          <a:xfrm>
            <a:off x="5202792" y="1598971"/>
            <a:ext cx="6292569" cy="58477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600"/>
              <a:buFont typeface="Arial"/>
              <a:buNone/>
            </a:pPr>
            <a:r>
              <a:rPr b="1" i="0" lang="pt-BR" sz="1600" u="none" cap="none" strike="noStrike">
                <a:solidFill>
                  <a:srgbClr val="000000"/>
                </a:solidFill>
                <a:latin typeface="Corbel"/>
                <a:ea typeface="Corbel"/>
                <a:cs typeface="Corbel"/>
                <a:sym typeface="Corbel"/>
              </a:rPr>
              <a:t>Parâmetros para avaliação antropométrica segundo a fase do curso da vida.</a:t>
            </a:r>
            <a:endParaRPr b="0" i="0" sz="1400" u="none" cap="none" strike="noStrike">
              <a:solidFill>
                <a:srgbClr val="000000"/>
              </a:solidFill>
              <a:latin typeface="Arial"/>
              <a:ea typeface="Arial"/>
              <a:cs typeface="Arial"/>
              <a:sym typeface="Arial"/>
            </a:endParaRPr>
          </a:p>
        </p:txBody>
      </p:sp>
      <p:pic>
        <p:nvPicPr>
          <p:cNvPr id="430" name="Google Shape;430;p17"/>
          <p:cNvPicPr preferRelativeResize="0"/>
          <p:nvPr/>
        </p:nvPicPr>
        <p:blipFill rotWithShape="1">
          <a:blip r:embed="rId3">
            <a:alphaModFix/>
          </a:blip>
          <a:srcRect b="16124" l="28356" r="23816" t="32737"/>
          <a:stretch/>
        </p:blipFill>
        <p:spPr>
          <a:xfrm>
            <a:off x="5202792" y="2226669"/>
            <a:ext cx="6420654" cy="3859488"/>
          </a:xfrm>
          <a:prstGeom prst="rect">
            <a:avLst/>
          </a:prstGeom>
          <a:noFill/>
          <a:ln>
            <a:noFill/>
          </a:ln>
        </p:spPr>
      </p:pic>
      <p:sp>
        <p:nvSpPr>
          <p:cNvPr id="431" name="Google Shape;431;p17"/>
          <p:cNvSpPr txBox="1"/>
          <p:nvPr/>
        </p:nvSpPr>
        <p:spPr>
          <a:xfrm>
            <a:off x="925575" y="1572126"/>
            <a:ext cx="6093372" cy="397032"/>
          </a:xfrm>
          <a:prstGeom prst="rect">
            <a:avLst/>
          </a:prstGeom>
          <a:noFill/>
          <a:ln>
            <a:noFill/>
          </a:ln>
        </p:spPr>
        <p:txBody>
          <a:bodyPr anchorCtr="0" anchor="t" bIns="45700" lIns="91425" spcFirstLastPara="1" rIns="91425" wrap="square" tIns="45700">
            <a:spAutoFit/>
          </a:bodyPr>
          <a:lstStyle/>
          <a:p>
            <a:pPr indent="0" lvl="0" marL="45720" marR="0" rtl="0" algn="l">
              <a:lnSpc>
                <a:spcPct val="90000"/>
              </a:lnSpc>
              <a:spcBef>
                <a:spcPts val="0"/>
              </a:spcBef>
              <a:spcAft>
                <a:spcPts val="0"/>
              </a:spcAft>
              <a:buClr>
                <a:srgbClr val="A6B727"/>
              </a:buClr>
              <a:buSzPts val="1760"/>
              <a:buFont typeface="Corbel"/>
              <a:buNone/>
            </a:pPr>
            <a:r>
              <a:rPr b="0" i="0" lang="pt-BR" sz="2200" u="none" cap="none" strike="noStrike">
                <a:solidFill>
                  <a:srgbClr val="A6B727"/>
                </a:solidFill>
                <a:latin typeface="Corbel"/>
                <a:ea typeface="Corbel"/>
                <a:cs typeface="Corbel"/>
                <a:sym typeface="Corbel"/>
              </a:rPr>
              <a:t>2. ANÁLISE E DECISÃO</a:t>
            </a:r>
            <a:endParaRPr b="0" i="0" sz="1400" u="none" cap="none" strike="noStrike">
              <a:solidFill>
                <a:srgbClr val="000000"/>
              </a:solidFill>
              <a:latin typeface="Arial"/>
              <a:ea typeface="Arial"/>
              <a:cs typeface="Arial"/>
              <a:sym typeface="Arial"/>
            </a:endParaRPr>
          </a:p>
        </p:txBody>
      </p:sp>
      <p:sp>
        <p:nvSpPr>
          <p:cNvPr id="432" name="Google Shape;432;p17"/>
          <p:cNvSpPr/>
          <p:nvPr/>
        </p:nvSpPr>
        <p:spPr>
          <a:xfrm>
            <a:off x="10462975" y="-148895"/>
            <a:ext cx="1032387" cy="1484671"/>
          </a:xfrm>
          <a:prstGeom prst="roundRect">
            <a:avLst>
              <a:gd fmla="val 16667" name="adj"/>
            </a:avLst>
          </a:prstGeom>
          <a:gradFill>
            <a:gsLst>
              <a:gs pos="0">
                <a:srgbClr val="7FB75F"/>
              </a:gs>
              <a:gs pos="50000">
                <a:srgbClr val="6EB141"/>
              </a:gs>
              <a:gs pos="100000">
                <a:srgbClr val="5FA134"/>
              </a:gs>
            </a:gsLst>
            <a:lin ang="5400000" scaled="0"/>
          </a:gradFill>
          <a:ln>
            <a:noFill/>
          </a:ln>
          <a:effectLst>
            <a:outerShdw blurRad="57150" rotWithShape="0" algn="ctr" dir="5400000" dist="19050">
              <a:srgbClr val="000000">
                <a:alpha val="6235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33" name="Google Shape;433;p17"/>
          <p:cNvSpPr/>
          <p:nvPr/>
        </p:nvSpPr>
        <p:spPr>
          <a:xfrm>
            <a:off x="10691446" y="281354"/>
            <a:ext cx="597877" cy="580293"/>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C:\Users\Asus\Downloads\Design sem nome (6).png" id="434" name="Google Shape;434;p17"/>
          <p:cNvPicPr preferRelativeResize="0"/>
          <p:nvPr/>
        </p:nvPicPr>
        <p:blipFill rotWithShape="1">
          <a:blip r:embed="rId4">
            <a:alphaModFix/>
          </a:blip>
          <a:srcRect b="20060" l="0" r="-4039" t="0"/>
          <a:stretch/>
        </p:blipFill>
        <p:spPr>
          <a:xfrm>
            <a:off x="10814539" y="353282"/>
            <a:ext cx="386861" cy="420442"/>
          </a:xfrm>
          <a:prstGeom prst="rect">
            <a:avLst/>
          </a:prstGeom>
          <a:noFill/>
          <a:ln>
            <a:noFill/>
          </a:ln>
        </p:spPr>
      </p:pic>
      <p:sp>
        <p:nvSpPr>
          <p:cNvPr id="435" name="Google Shape;435;p17"/>
          <p:cNvSpPr/>
          <p:nvPr/>
        </p:nvSpPr>
        <p:spPr>
          <a:xfrm>
            <a:off x="942537" y="6284629"/>
            <a:ext cx="10102660" cy="384721"/>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900"/>
              <a:buFont typeface="Arial"/>
              <a:buNone/>
            </a:pPr>
            <a:r>
              <a:rPr b="1" i="0" lang="pt-BR" sz="1900" u="none" cap="none" strike="noStrike">
                <a:solidFill>
                  <a:schemeClr val="lt1"/>
                </a:solidFill>
                <a:latin typeface="Libre Franklin Thin"/>
                <a:ea typeface="Libre Franklin Thin"/>
                <a:cs typeface="Libre Franklin Thin"/>
                <a:sym typeface="Libre Franklin Thin"/>
              </a:rPr>
              <a:t>Vigilância Alimentar e Nutricional na Linha de Cuidado para Sobrepeso e Obesidade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18"/>
          <p:cNvSpPr/>
          <p:nvPr/>
        </p:nvSpPr>
        <p:spPr>
          <a:xfrm>
            <a:off x="334296" y="6086158"/>
            <a:ext cx="11523408" cy="781664"/>
          </a:xfrm>
          <a:prstGeom prst="rect">
            <a:avLst/>
          </a:prstGeom>
          <a:gradFill>
            <a:gsLst>
              <a:gs pos="0">
                <a:srgbClr val="7FB75F"/>
              </a:gs>
              <a:gs pos="50000">
                <a:srgbClr val="6EB141"/>
              </a:gs>
              <a:gs pos="100000">
                <a:srgbClr val="5FA134"/>
              </a:gs>
            </a:gsLst>
            <a:lin ang="5400000" scaled="0"/>
          </a:gradFill>
          <a:ln>
            <a:noFill/>
          </a:ln>
          <a:effectLst>
            <a:outerShdw blurRad="57150" rotWithShape="0" algn="ctr" dir="5400000" dist="19050">
              <a:srgbClr val="000000">
                <a:alpha val="6235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442" name="Google Shape;442;p18"/>
          <p:cNvPicPr preferRelativeResize="0"/>
          <p:nvPr/>
        </p:nvPicPr>
        <p:blipFill rotWithShape="1">
          <a:blip r:embed="rId3">
            <a:alphaModFix/>
          </a:blip>
          <a:srcRect b="11092" l="50000" r="21562" t="17207"/>
          <a:stretch/>
        </p:blipFill>
        <p:spPr>
          <a:xfrm>
            <a:off x="899195" y="1708619"/>
            <a:ext cx="2210473" cy="3133527"/>
          </a:xfrm>
          <a:prstGeom prst="rect">
            <a:avLst/>
          </a:prstGeom>
          <a:noFill/>
          <a:ln>
            <a:noFill/>
          </a:ln>
        </p:spPr>
      </p:pic>
      <p:pic>
        <p:nvPicPr>
          <p:cNvPr descr="Resultado de imagem para seta" id="443" name="Google Shape;443;p18"/>
          <p:cNvPicPr preferRelativeResize="0"/>
          <p:nvPr/>
        </p:nvPicPr>
        <p:blipFill rotWithShape="1">
          <a:blip r:embed="rId4">
            <a:alphaModFix/>
          </a:blip>
          <a:srcRect b="24267" l="0" r="0" t="25205"/>
          <a:stretch/>
        </p:blipFill>
        <p:spPr>
          <a:xfrm rot="10800000">
            <a:off x="3482821" y="3019590"/>
            <a:ext cx="1026663" cy="518735"/>
          </a:xfrm>
          <a:prstGeom prst="rect">
            <a:avLst/>
          </a:prstGeom>
          <a:noFill/>
          <a:ln>
            <a:noFill/>
          </a:ln>
        </p:spPr>
      </p:pic>
      <p:sp>
        <p:nvSpPr>
          <p:cNvPr id="444" name="Google Shape;444;p18"/>
          <p:cNvSpPr txBox="1"/>
          <p:nvPr/>
        </p:nvSpPr>
        <p:spPr>
          <a:xfrm>
            <a:off x="4810945" y="1416232"/>
            <a:ext cx="5975588" cy="58477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600"/>
              <a:buFont typeface="Arial"/>
              <a:buNone/>
            </a:pPr>
            <a:r>
              <a:rPr b="1" i="0" lang="pt-BR" sz="1600" u="none" cap="none" strike="noStrike">
                <a:solidFill>
                  <a:srgbClr val="000000"/>
                </a:solidFill>
                <a:latin typeface="Corbel"/>
                <a:ea typeface="Corbel"/>
                <a:cs typeface="Corbel"/>
                <a:sym typeface="Corbel"/>
              </a:rPr>
              <a:t>Classificação do estado nutricional adulto, segundo o Índice de Massa Corporal e Circunferência da Cintura.</a:t>
            </a:r>
            <a:endParaRPr b="0" i="0" sz="1400" u="none" cap="none" strike="noStrike">
              <a:solidFill>
                <a:srgbClr val="000000"/>
              </a:solidFill>
              <a:latin typeface="Arial"/>
              <a:ea typeface="Arial"/>
              <a:cs typeface="Arial"/>
              <a:sym typeface="Arial"/>
            </a:endParaRPr>
          </a:p>
        </p:txBody>
      </p:sp>
      <p:sp>
        <p:nvSpPr>
          <p:cNvPr id="445" name="Google Shape;445;p18"/>
          <p:cNvSpPr/>
          <p:nvPr/>
        </p:nvSpPr>
        <p:spPr>
          <a:xfrm>
            <a:off x="38479" y="64934"/>
            <a:ext cx="1721433" cy="276999"/>
          </a:xfrm>
          <a:prstGeom prst="rect">
            <a:avLst/>
          </a:prstGeom>
          <a:noFill/>
          <a:ln>
            <a:noFill/>
          </a:ln>
        </p:spPr>
        <p:txBody>
          <a:bodyPr anchorCtr="0" anchor="t" bIns="45700" lIns="91425" spcFirstLastPara="1" rIns="91425" wrap="square" tIns="45700">
            <a:noAutofit/>
          </a:bodyPr>
          <a:lstStyle/>
          <a:p>
            <a:pPr indent="0" lvl="0" marL="45720" marR="0" rtl="0" algn="l">
              <a:lnSpc>
                <a:spcPct val="100000"/>
              </a:lnSpc>
              <a:spcBef>
                <a:spcPts val="0"/>
              </a:spcBef>
              <a:spcAft>
                <a:spcPts val="0"/>
              </a:spcAft>
              <a:buClr>
                <a:srgbClr val="000000"/>
              </a:buClr>
              <a:buSzPts val="1200"/>
              <a:buFont typeface="Arial"/>
              <a:buNone/>
            </a:pPr>
            <a:r>
              <a:rPr b="0" i="0" lang="pt-BR" sz="1200" u="none" cap="none" strike="noStrike">
                <a:solidFill>
                  <a:schemeClr val="lt2"/>
                </a:solidFill>
                <a:latin typeface="Corbel"/>
                <a:ea typeface="Corbel"/>
                <a:cs typeface="Corbel"/>
                <a:sym typeface="Corbel"/>
              </a:rPr>
              <a:t>2. ANÁLISE E DECISÃO</a:t>
            </a:r>
            <a:endParaRPr b="0" i="0" sz="1400" u="none" cap="none" strike="noStrike">
              <a:solidFill>
                <a:srgbClr val="000000"/>
              </a:solidFill>
              <a:latin typeface="Arial"/>
              <a:ea typeface="Arial"/>
              <a:cs typeface="Arial"/>
              <a:sym typeface="Arial"/>
            </a:endParaRPr>
          </a:p>
        </p:txBody>
      </p:sp>
      <p:pic>
        <p:nvPicPr>
          <p:cNvPr id="446" name="Google Shape;446;p18"/>
          <p:cNvPicPr preferRelativeResize="0"/>
          <p:nvPr/>
        </p:nvPicPr>
        <p:blipFill rotWithShape="1">
          <a:blip r:embed="rId5">
            <a:alphaModFix/>
          </a:blip>
          <a:srcRect b="0" l="0" r="0" t="0"/>
          <a:stretch/>
        </p:blipFill>
        <p:spPr>
          <a:xfrm>
            <a:off x="4810945" y="2023252"/>
            <a:ext cx="6096528" cy="1627773"/>
          </a:xfrm>
          <a:prstGeom prst="rect">
            <a:avLst/>
          </a:prstGeom>
          <a:noFill/>
          <a:ln>
            <a:noFill/>
          </a:ln>
        </p:spPr>
      </p:pic>
      <p:pic>
        <p:nvPicPr>
          <p:cNvPr id="447" name="Google Shape;447;p18"/>
          <p:cNvPicPr preferRelativeResize="0"/>
          <p:nvPr/>
        </p:nvPicPr>
        <p:blipFill rotWithShape="1">
          <a:blip r:embed="rId6">
            <a:alphaModFix/>
          </a:blip>
          <a:srcRect b="47721" l="41806" r="8188" t="37183"/>
          <a:stretch/>
        </p:blipFill>
        <p:spPr>
          <a:xfrm>
            <a:off x="4882638" y="3918513"/>
            <a:ext cx="6096529" cy="1034667"/>
          </a:xfrm>
          <a:prstGeom prst="rect">
            <a:avLst/>
          </a:prstGeom>
          <a:noFill/>
          <a:ln>
            <a:noFill/>
          </a:ln>
        </p:spPr>
      </p:pic>
      <p:sp>
        <p:nvSpPr>
          <p:cNvPr id="448" name="Google Shape;448;p18"/>
          <p:cNvSpPr/>
          <p:nvPr/>
        </p:nvSpPr>
        <p:spPr>
          <a:xfrm>
            <a:off x="10462975" y="-148895"/>
            <a:ext cx="1032387" cy="1484671"/>
          </a:xfrm>
          <a:prstGeom prst="roundRect">
            <a:avLst>
              <a:gd fmla="val 16667" name="adj"/>
            </a:avLst>
          </a:prstGeom>
          <a:gradFill>
            <a:gsLst>
              <a:gs pos="0">
                <a:srgbClr val="7FB75F"/>
              </a:gs>
              <a:gs pos="50000">
                <a:srgbClr val="6EB141"/>
              </a:gs>
              <a:gs pos="100000">
                <a:srgbClr val="5FA134"/>
              </a:gs>
            </a:gsLst>
            <a:lin ang="5400000" scaled="0"/>
          </a:gradFill>
          <a:ln>
            <a:noFill/>
          </a:ln>
          <a:effectLst>
            <a:outerShdw blurRad="57150" rotWithShape="0" algn="ctr" dir="5400000" dist="19050">
              <a:srgbClr val="000000">
                <a:alpha val="6235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49" name="Google Shape;449;p18"/>
          <p:cNvSpPr/>
          <p:nvPr/>
        </p:nvSpPr>
        <p:spPr>
          <a:xfrm>
            <a:off x="10691446" y="281354"/>
            <a:ext cx="597877" cy="580293"/>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C:\Users\Asus\Downloads\Design sem nome (6).png" id="450" name="Google Shape;450;p18"/>
          <p:cNvPicPr preferRelativeResize="0"/>
          <p:nvPr/>
        </p:nvPicPr>
        <p:blipFill rotWithShape="1">
          <a:blip r:embed="rId7">
            <a:alphaModFix/>
          </a:blip>
          <a:srcRect b="20060" l="0" r="-4039" t="0"/>
          <a:stretch/>
        </p:blipFill>
        <p:spPr>
          <a:xfrm>
            <a:off x="10814539" y="353282"/>
            <a:ext cx="386861" cy="420442"/>
          </a:xfrm>
          <a:prstGeom prst="rect">
            <a:avLst/>
          </a:prstGeom>
          <a:noFill/>
          <a:ln>
            <a:noFill/>
          </a:ln>
        </p:spPr>
      </p:pic>
      <p:sp>
        <p:nvSpPr>
          <p:cNvPr id="451" name="Google Shape;451;p18"/>
          <p:cNvSpPr/>
          <p:nvPr/>
        </p:nvSpPr>
        <p:spPr>
          <a:xfrm>
            <a:off x="942537" y="6284629"/>
            <a:ext cx="10102660" cy="384721"/>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900"/>
              <a:buFont typeface="Arial"/>
              <a:buNone/>
            </a:pPr>
            <a:r>
              <a:rPr b="1" i="0" lang="pt-BR" sz="1900" u="none" cap="none" strike="noStrike">
                <a:solidFill>
                  <a:schemeClr val="lt1"/>
                </a:solidFill>
                <a:latin typeface="Libre Franklin Thin"/>
                <a:ea typeface="Libre Franklin Thin"/>
                <a:cs typeface="Libre Franklin Thin"/>
                <a:sym typeface="Libre Franklin Thin"/>
              </a:rPr>
              <a:t>Vigilância Alimentar e Nutricional na Linha de Cuidado para Sobrepeso e Obesidade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pic>
        <p:nvPicPr>
          <p:cNvPr id="457" name="Google Shape;457;p19"/>
          <p:cNvPicPr preferRelativeResize="0"/>
          <p:nvPr/>
        </p:nvPicPr>
        <p:blipFill rotWithShape="1">
          <a:blip r:embed="rId3">
            <a:alphaModFix/>
          </a:blip>
          <a:srcRect b="0" l="0" r="0" t="0"/>
          <a:stretch/>
        </p:blipFill>
        <p:spPr>
          <a:xfrm>
            <a:off x="9242924" y="5856778"/>
            <a:ext cx="1444877" cy="219475"/>
          </a:xfrm>
          <a:prstGeom prst="rect">
            <a:avLst/>
          </a:prstGeom>
          <a:noFill/>
          <a:ln>
            <a:noFill/>
          </a:ln>
        </p:spPr>
      </p:pic>
      <p:sp>
        <p:nvSpPr>
          <p:cNvPr id="458" name="Google Shape;458;p19"/>
          <p:cNvSpPr/>
          <p:nvPr/>
        </p:nvSpPr>
        <p:spPr>
          <a:xfrm>
            <a:off x="334296" y="6086158"/>
            <a:ext cx="11523408" cy="781664"/>
          </a:xfrm>
          <a:prstGeom prst="rect">
            <a:avLst/>
          </a:prstGeom>
          <a:gradFill>
            <a:gsLst>
              <a:gs pos="0">
                <a:srgbClr val="7FB75F"/>
              </a:gs>
              <a:gs pos="50000">
                <a:srgbClr val="6EB141"/>
              </a:gs>
              <a:gs pos="100000">
                <a:srgbClr val="5FA134"/>
              </a:gs>
            </a:gsLst>
            <a:lin ang="5400000" scaled="0"/>
          </a:gradFill>
          <a:ln>
            <a:noFill/>
          </a:ln>
          <a:effectLst>
            <a:outerShdw blurRad="57150" rotWithShape="0" algn="ctr" dir="5400000" dist="19050">
              <a:srgbClr val="000000">
                <a:alpha val="6235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59" name="Google Shape;459;p19"/>
          <p:cNvSpPr txBox="1"/>
          <p:nvPr/>
        </p:nvSpPr>
        <p:spPr>
          <a:xfrm>
            <a:off x="3031954" y="44721"/>
            <a:ext cx="6173203" cy="58477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600"/>
              <a:buFont typeface="Arial"/>
              <a:buNone/>
            </a:pPr>
            <a:r>
              <a:rPr b="1" i="0" lang="pt-BR" sz="1600" u="none" cap="none" strike="noStrike">
                <a:solidFill>
                  <a:srgbClr val="000000"/>
                </a:solidFill>
                <a:latin typeface="Corbel"/>
                <a:ea typeface="Corbel"/>
                <a:cs typeface="Corbel"/>
                <a:sym typeface="Corbel"/>
              </a:rPr>
              <a:t>Fluxograma de atenção à saúde de pessoas com sobrepeso e obesidade.</a:t>
            </a:r>
            <a:endParaRPr b="0" i="0" sz="1400" u="none" cap="none" strike="noStrike">
              <a:solidFill>
                <a:srgbClr val="000000"/>
              </a:solidFill>
              <a:latin typeface="Arial"/>
              <a:ea typeface="Arial"/>
              <a:cs typeface="Arial"/>
              <a:sym typeface="Arial"/>
            </a:endParaRPr>
          </a:p>
        </p:txBody>
      </p:sp>
      <p:pic>
        <p:nvPicPr>
          <p:cNvPr id="460" name="Google Shape;460;p19"/>
          <p:cNvPicPr preferRelativeResize="0"/>
          <p:nvPr/>
        </p:nvPicPr>
        <p:blipFill rotWithShape="1">
          <a:blip r:embed="rId4">
            <a:alphaModFix/>
          </a:blip>
          <a:srcRect b="4042" l="0" r="0" t="0"/>
          <a:stretch/>
        </p:blipFill>
        <p:spPr>
          <a:xfrm>
            <a:off x="2899608" y="676180"/>
            <a:ext cx="6437908" cy="5409977"/>
          </a:xfrm>
          <a:prstGeom prst="rect">
            <a:avLst/>
          </a:prstGeom>
          <a:noFill/>
          <a:ln>
            <a:noFill/>
          </a:ln>
        </p:spPr>
      </p:pic>
      <p:sp>
        <p:nvSpPr>
          <p:cNvPr id="461" name="Google Shape;461;p19"/>
          <p:cNvSpPr txBox="1"/>
          <p:nvPr/>
        </p:nvSpPr>
        <p:spPr>
          <a:xfrm>
            <a:off x="2501260" y="-906465"/>
            <a:ext cx="6173203" cy="58477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600"/>
              <a:buFont typeface="Arial"/>
              <a:buNone/>
            </a:pPr>
            <a:r>
              <a:rPr b="1" i="0" lang="pt-BR" sz="1600" u="none" cap="none" strike="noStrike">
                <a:solidFill>
                  <a:srgbClr val="000000"/>
                </a:solidFill>
                <a:latin typeface="Corbel"/>
                <a:ea typeface="Corbel"/>
                <a:cs typeface="Corbel"/>
                <a:sym typeface="Corbel"/>
              </a:rPr>
              <a:t>Fluxograma de atenção à saúde de pessoas com sobrepeso e obesidade.</a:t>
            </a:r>
            <a:endParaRPr b="0" i="0" sz="1400" u="none" cap="none" strike="noStrike">
              <a:solidFill>
                <a:srgbClr val="000000"/>
              </a:solidFill>
              <a:latin typeface="Arial"/>
              <a:ea typeface="Arial"/>
              <a:cs typeface="Arial"/>
              <a:sym typeface="Arial"/>
            </a:endParaRPr>
          </a:p>
        </p:txBody>
      </p:sp>
      <p:sp>
        <p:nvSpPr>
          <p:cNvPr id="462" name="Google Shape;462;p19"/>
          <p:cNvSpPr/>
          <p:nvPr/>
        </p:nvSpPr>
        <p:spPr>
          <a:xfrm>
            <a:off x="38479" y="64934"/>
            <a:ext cx="1721433" cy="276999"/>
          </a:xfrm>
          <a:prstGeom prst="rect">
            <a:avLst/>
          </a:prstGeom>
          <a:noFill/>
          <a:ln>
            <a:noFill/>
          </a:ln>
        </p:spPr>
        <p:txBody>
          <a:bodyPr anchorCtr="0" anchor="t" bIns="45700" lIns="91425" spcFirstLastPara="1" rIns="91425" wrap="square" tIns="45700">
            <a:noAutofit/>
          </a:bodyPr>
          <a:lstStyle/>
          <a:p>
            <a:pPr indent="0" lvl="0" marL="45720" marR="0" rtl="0" algn="l">
              <a:lnSpc>
                <a:spcPct val="100000"/>
              </a:lnSpc>
              <a:spcBef>
                <a:spcPts val="0"/>
              </a:spcBef>
              <a:spcAft>
                <a:spcPts val="0"/>
              </a:spcAft>
              <a:buClr>
                <a:srgbClr val="000000"/>
              </a:buClr>
              <a:buSzPts val="1200"/>
              <a:buFont typeface="Arial"/>
              <a:buNone/>
            </a:pPr>
            <a:r>
              <a:rPr b="0" i="0" lang="pt-BR" sz="1200" u="none" cap="none" strike="noStrike">
                <a:solidFill>
                  <a:schemeClr val="lt2"/>
                </a:solidFill>
                <a:latin typeface="Corbel"/>
                <a:ea typeface="Corbel"/>
                <a:cs typeface="Corbel"/>
                <a:sym typeface="Corbel"/>
              </a:rPr>
              <a:t>2. ANÁLISE E DECISÃO</a:t>
            </a:r>
            <a:endParaRPr b="0" i="0" sz="1400" u="none" cap="none" strike="noStrike">
              <a:solidFill>
                <a:srgbClr val="000000"/>
              </a:solidFill>
              <a:latin typeface="Arial"/>
              <a:ea typeface="Arial"/>
              <a:cs typeface="Arial"/>
              <a:sym typeface="Arial"/>
            </a:endParaRPr>
          </a:p>
        </p:txBody>
      </p:sp>
      <p:sp>
        <p:nvSpPr>
          <p:cNvPr id="463" name="Google Shape;463;p19"/>
          <p:cNvSpPr/>
          <p:nvPr/>
        </p:nvSpPr>
        <p:spPr>
          <a:xfrm>
            <a:off x="10462975" y="-148895"/>
            <a:ext cx="1032387" cy="1484671"/>
          </a:xfrm>
          <a:prstGeom prst="roundRect">
            <a:avLst>
              <a:gd fmla="val 16667" name="adj"/>
            </a:avLst>
          </a:prstGeom>
          <a:gradFill>
            <a:gsLst>
              <a:gs pos="0">
                <a:srgbClr val="7FB75F"/>
              </a:gs>
              <a:gs pos="50000">
                <a:srgbClr val="6EB141"/>
              </a:gs>
              <a:gs pos="100000">
                <a:srgbClr val="5FA134"/>
              </a:gs>
            </a:gsLst>
            <a:lin ang="5400000" scaled="0"/>
          </a:gradFill>
          <a:ln>
            <a:noFill/>
          </a:ln>
          <a:effectLst>
            <a:outerShdw blurRad="57150" rotWithShape="0" algn="ctr" dir="5400000" dist="19050">
              <a:srgbClr val="000000">
                <a:alpha val="6235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64" name="Google Shape;464;p19"/>
          <p:cNvSpPr/>
          <p:nvPr/>
        </p:nvSpPr>
        <p:spPr>
          <a:xfrm>
            <a:off x="10691446" y="281354"/>
            <a:ext cx="597877" cy="580293"/>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C:\Users\Asus\Downloads\Design sem nome (6).png" id="465" name="Google Shape;465;p19"/>
          <p:cNvPicPr preferRelativeResize="0"/>
          <p:nvPr/>
        </p:nvPicPr>
        <p:blipFill rotWithShape="1">
          <a:blip r:embed="rId5">
            <a:alphaModFix/>
          </a:blip>
          <a:srcRect b="20060" l="0" r="-4039" t="0"/>
          <a:stretch/>
        </p:blipFill>
        <p:spPr>
          <a:xfrm>
            <a:off x="10814539" y="353282"/>
            <a:ext cx="386861" cy="420442"/>
          </a:xfrm>
          <a:prstGeom prst="rect">
            <a:avLst/>
          </a:prstGeom>
          <a:noFill/>
          <a:ln>
            <a:noFill/>
          </a:ln>
        </p:spPr>
      </p:pic>
      <p:sp>
        <p:nvSpPr>
          <p:cNvPr id="466" name="Google Shape;466;p19"/>
          <p:cNvSpPr/>
          <p:nvPr/>
        </p:nvSpPr>
        <p:spPr>
          <a:xfrm>
            <a:off x="942537" y="6284629"/>
            <a:ext cx="10102660" cy="384721"/>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900"/>
              <a:buFont typeface="Arial"/>
              <a:buNone/>
            </a:pPr>
            <a:r>
              <a:rPr b="1" i="0" lang="pt-BR" sz="1900" u="none" cap="none" strike="noStrike">
                <a:solidFill>
                  <a:schemeClr val="lt1"/>
                </a:solidFill>
                <a:latin typeface="Libre Franklin Thin"/>
                <a:ea typeface="Libre Franklin Thin"/>
                <a:cs typeface="Libre Franklin Thin"/>
                <a:sym typeface="Libre Franklin Thin"/>
              </a:rPr>
              <a:t>Vigilância Alimentar e Nutricional na Linha de Cuidado para Sobrepeso e Obesidade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20"/>
          <p:cNvSpPr/>
          <p:nvPr/>
        </p:nvSpPr>
        <p:spPr>
          <a:xfrm>
            <a:off x="334296" y="6086158"/>
            <a:ext cx="11523408" cy="781664"/>
          </a:xfrm>
          <a:prstGeom prst="rect">
            <a:avLst/>
          </a:prstGeom>
          <a:gradFill>
            <a:gsLst>
              <a:gs pos="0">
                <a:srgbClr val="7FB75F"/>
              </a:gs>
              <a:gs pos="50000">
                <a:srgbClr val="6EB141"/>
              </a:gs>
              <a:gs pos="100000">
                <a:srgbClr val="5FA134"/>
              </a:gs>
            </a:gsLst>
            <a:lin ang="5400000" scaled="0"/>
          </a:gradFill>
          <a:ln>
            <a:noFill/>
          </a:ln>
          <a:effectLst>
            <a:outerShdw blurRad="57150" rotWithShape="0" algn="ctr" dir="5400000" dist="19050">
              <a:srgbClr val="000000">
                <a:alpha val="6235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73" name="Google Shape;473;p20"/>
          <p:cNvSpPr/>
          <p:nvPr/>
        </p:nvSpPr>
        <p:spPr>
          <a:xfrm>
            <a:off x="38479" y="64934"/>
            <a:ext cx="1721433" cy="276999"/>
          </a:xfrm>
          <a:prstGeom prst="rect">
            <a:avLst/>
          </a:prstGeom>
          <a:noFill/>
          <a:ln>
            <a:noFill/>
          </a:ln>
        </p:spPr>
        <p:txBody>
          <a:bodyPr anchorCtr="0" anchor="t" bIns="45700" lIns="91425" spcFirstLastPara="1" rIns="91425" wrap="square" tIns="45700">
            <a:noAutofit/>
          </a:bodyPr>
          <a:lstStyle/>
          <a:p>
            <a:pPr indent="0" lvl="0" marL="45720" marR="0" rtl="0" algn="l">
              <a:lnSpc>
                <a:spcPct val="100000"/>
              </a:lnSpc>
              <a:spcBef>
                <a:spcPts val="0"/>
              </a:spcBef>
              <a:spcAft>
                <a:spcPts val="0"/>
              </a:spcAft>
              <a:buClr>
                <a:srgbClr val="000000"/>
              </a:buClr>
              <a:buSzPts val="1200"/>
              <a:buFont typeface="Arial"/>
              <a:buNone/>
            </a:pPr>
            <a:r>
              <a:rPr b="0" i="0" lang="pt-BR" sz="1200" u="none" cap="none" strike="noStrike">
                <a:solidFill>
                  <a:schemeClr val="lt2"/>
                </a:solidFill>
                <a:latin typeface="Corbel"/>
                <a:ea typeface="Corbel"/>
                <a:cs typeface="Corbel"/>
                <a:sym typeface="Corbel"/>
              </a:rPr>
              <a:t>2. ANÁLISE E DECISÃO</a:t>
            </a:r>
            <a:endParaRPr b="0" i="0" sz="1400" u="none" cap="none" strike="noStrike">
              <a:solidFill>
                <a:srgbClr val="000000"/>
              </a:solidFill>
              <a:latin typeface="Arial"/>
              <a:ea typeface="Arial"/>
              <a:cs typeface="Arial"/>
              <a:sym typeface="Arial"/>
            </a:endParaRPr>
          </a:p>
        </p:txBody>
      </p:sp>
      <p:grpSp>
        <p:nvGrpSpPr>
          <p:cNvPr id="474" name="Google Shape;474;p20"/>
          <p:cNvGrpSpPr/>
          <p:nvPr/>
        </p:nvGrpSpPr>
        <p:grpSpPr>
          <a:xfrm>
            <a:off x="1279244" y="3491081"/>
            <a:ext cx="4256508" cy="2457944"/>
            <a:chOff x="424522" y="643110"/>
            <a:chExt cx="4700509" cy="2721315"/>
          </a:xfrm>
        </p:grpSpPr>
        <p:pic>
          <p:nvPicPr>
            <p:cNvPr descr="Alimentos ultraprocessados – Jornal da USP" id="475" name="Google Shape;475;p20"/>
            <p:cNvPicPr preferRelativeResize="0"/>
            <p:nvPr/>
          </p:nvPicPr>
          <p:blipFill rotWithShape="1">
            <a:blip r:embed="rId3">
              <a:alphaModFix/>
            </a:blip>
            <a:srcRect b="0" l="0" r="0" t="0"/>
            <a:stretch/>
          </p:blipFill>
          <p:spPr>
            <a:xfrm>
              <a:off x="424522" y="643110"/>
              <a:ext cx="4700509" cy="2466543"/>
            </a:xfrm>
            <a:prstGeom prst="rect">
              <a:avLst/>
            </a:prstGeom>
            <a:noFill/>
            <a:ln>
              <a:noFill/>
            </a:ln>
          </p:spPr>
        </p:pic>
        <p:sp>
          <p:nvSpPr>
            <p:cNvPr id="476" name="Google Shape;476;p20"/>
            <p:cNvSpPr txBox="1"/>
            <p:nvPr/>
          </p:nvSpPr>
          <p:spPr>
            <a:xfrm>
              <a:off x="1117499" y="3108859"/>
              <a:ext cx="4007532" cy="255566"/>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pt-BR" sz="900" u="none" cap="none" strike="noStrike">
                  <a:solidFill>
                    <a:srgbClr val="D0CECE"/>
                  </a:solidFill>
                  <a:latin typeface="Arial"/>
                  <a:ea typeface="Arial"/>
                  <a:cs typeface="Arial"/>
                  <a:sym typeface="Arial"/>
                </a:rPr>
                <a:t>Foto: Tânia Rêgo/Agência Brasil.</a:t>
              </a:r>
              <a:endParaRPr b="0" i="0" sz="1400" u="none" cap="none" strike="noStrike">
                <a:solidFill>
                  <a:srgbClr val="000000"/>
                </a:solidFill>
                <a:latin typeface="Arial"/>
                <a:ea typeface="Arial"/>
                <a:cs typeface="Arial"/>
                <a:sym typeface="Arial"/>
              </a:endParaRPr>
            </a:p>
          </p:txBody>
        </p:sp>
      </p:grpSp>
      <p:grpSp>
        <p:nvGrpSpPr>
          <p:cNvPr id="477" name="Google Shape;477;p20"/>
          <p:cNvGrpSpPr/>
          <p:nvPr/>
        </p:nvGrpSpPr>
        <p:grpSpPr>
          <a:xfrm>
            <a:off x="6329541" y="393239"/>
            <a:ext cx="3766170" cy="2974003"/>
            <a:chOff x="6091976" y="1642419"/>
            <a:chExt cx="5626489" cy="4254686"/>
          </a:xfrm>
        </p:grpSpPr>
        <p:pic>
          <p:nvPicPr>
            <p:cNvPr id="478" name="Google Shape;478;p20"/>
            <p:cNvPicPr preferRelativeResize="0"/>
            <p:nvPr/>
          </p:nvPicPr>
          <p:blipFill rotWithShape="1">
            <a:blip r:embed="rId4">
              <a:alphaModFix/>
            </a:blip>
            <a:srcRect b="0" l="0" r="0" t="0"/>
            <a:stretch/>
          </p:blipFill>
          <p:spPr>
            <a:xfrm>
              <a:off x="6091976" y="1642419"/>
              <a:ext cx="5626487" cy="3943350"/>
            </a:xfrm>
            <a:prstGeom prst="rect">
              <a:avLst/>
            </a:prstGeom>
            <a:noFill/>
            <a:ln>
              <a:noFill/>
            </a:ln>
          </p:spPr>
        </p:pic>
        <p:sp>
          <p:nvSpPr>
            <p:cNvPr id="479" name="Google Shape;479;p20"/>
            <p:cNvSpPr txBox="1"/>
            <p:nvPr/>
          </p:nvSpPr>
          <p:spPr>
            <a:xfrm>
              <a:off x="6661349" y="5566871"/>
              <a:ext cx="5057116" cy="330234"/>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pt-BR" sz="900" u="none" cap="none" strike="noStrike">
                  <a:solidFill>
                    <a:srgbClr val="D0CECE"/>
                  </a:solidFill>
                  <a:latin typeface="Arial"/>
                  <a:ea typeface="Arial"/>
                  <a:cs typeface="Arial"/>
                  <a:sym typeface="Arial"/>
                </a:rPr>
                <a:t>Foto: Aliança pela Alimentação Adequada e Saudável.</a:t>
              </a:r>
              <a:endParaRPr b="0" i="0" sz="1400" u="none" cap="none" strike="noStrike">
                <a:solidFill>
                  <a:srgbClr val="000000"/>
                </a:solidFill>
                <a:latin typeface="Arial"/>
                <a:ea typeface="Arial"/>
                <a:cs typeface="Arial"/>
                <a:sym typeface="Arial"/>
              </a:endParaRPr>
            </a:p>
          </p:txBody>
        </p:sp>
      </p:grpSp>
      <p:pic>
        <p:nvPicPr>
          <p:cNvPr descr="Getty Images/iStockphoto" id="480" name="Google Shape;480;p20"/>
          <p:cNvPicPr preferRelativeResize="0"/>
          <p:nvPr/>
        </p:nvPicPr>
        <p:blipFill rotWithShape="1">
          <a:blip r:embed="rId5">
            <a:alphaModFix/>
          </a:blip>
          <a:srcRect b="0" l="0" r="0" t="0"/>
          <a:stretch/>
        </p:blipFill>
        <p:spPr>
          <a:xfrm>
            <a:off x="1426227" y="709181"/>
            <a:ext cx="3962542" cy="2227829"/>
          </a:xfrm>
          <a:prstGeom prst="rect">
            <a:avLst/>
          </a:prstGeom>
          <a:noFill/>
          <a:ln>
            <a:noFill/>
          </a:ln>
        </p:spPr>
      </p:pic>
      <p:sp>
        <p:nvSpPr>
          <p:cNvPr id="481" name="Google Shape;481;p20"/>
          <p:cNvSpPr txBox="1"/>
          <p:nvPr/>
        </p:nvSpPr>
        <p:spPr>
          <a:xfrm>
            <a:off x="1759781" y="2921583"/>
            <a:ext cx="3628988"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pt-BR" sz="900" u="none" cap="none" strike="noStrike">
                <a:solidFill>
                  <a:srgbClr val="D0CECE"/>
                </a:solidFill>
                <a:latin typeface="Arial"/>
                <a:ea typeface="Arial"/>
                <a:cs typeface="Arial"/>
                <a:sym typeface="Arial"/>
              </a:rPr>
              <a:t>Foto: Getty Images/iStockphoto.</a:t>
            </a:r>
            <a:endParaRPr b="0" i="0" sz="1400" u="none" cap="none" strike="noStrike">
              <a:solidFill>
                <a:srgbClr val="000000"/>
              </a:solidFill>
              <a:latin typeface="Arial"/>
              <a:ea typeface="Arial"/>
              <a:cs typeface="Arial"/>
              <a:sym typeface="Arial"/>
            </a:endParaRPr>
          </a:p>
        </p:txBody>
      </p:sp>
      <p:grpSp>
        <p:nvGrpSpPr>
          <p:cNvPr id="482" name="Google Shape;482;p20"/>
          <p:cNvGrpSpPr/>
          <p:nvPr/>
        </p:nvGrpSpPr>
        <p:grpSpPr>
          <a:xfrm>
            <a:off x="5908004" y="3579367"/>
            <a:ext cx="4256509" cy="2369658"/>
            <a:chOff x="6160446" y="709181"/>
            <a:chExt cx="3306326" cy="1845935"/>
          </a:xfrm>
        </p:grpSpPr>
        <p:pic>
          <p:nvPicPr>
            <p:cNvPr descr="Promulgado diploma que fixa valor pago na pré-reforma da função pública" id="483" name="Google Shape;483;p20"/>
            <p:cNvPicPr preferRelativeResize="0"/>
            <p:nvPr/>
          </p:nvPicPr>
          <p:blipFill rotWithShape="1">
            <a:blip r:embed="rId6">
              <a:alphaModFix/>
            </a:blip>
            <a:srcRect b="0" l="0" r="0" t="0"/>
            <a:stretch/>
          </p:blipFill>
          <p:spPr>
            <a:xfrm>
              <a:off x="6493262" y="709181"/>
              <a:ext cx="2973510" cy="1672600"/>
            </a:xfrm>
            <a:prstGeom prst="rect">
              <a:avLst/>
            </a:prstGeom>
            <a:noFill/>
            <a:ln>
              <a:noFill/>
            </a:ln>
          </p:spPr>
        </p:pic>
        <p:sp>
          <p:nvSpPr>
            <p:cNvPr id="484" name="Google Shape;484;p20"/>
            <p:cNvSpPr txBox="1"/>
            <p:nvPr/>
          </p:nvSpPr>
          <p:spPr>
            <a:xfrm>
              <a:off x="6160446" y="2372867"/>
              <a:ext cx="3306326" cy="182249"/>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pt-BR" sz="900" u="none" cap="none" strike="noStrike">
                  <a:solidFill>
                    <a:srgbClr val="D0CECE"/>
                  </a:solidFill>
                  <a:latin typeface="Arial"/>
                  <a:ea typeface="Arial"/>
                  <a:cs typeface="Arial"/>
                  <a:sym typeface="Arial"/>
                </a:rPr>
                <a:t>Foto: iStock.</a:t>
              </a:r>
              <a:endParaRPr b="0" i="0" sz="1400" u="none" cap="none" strike="noStrike">
                <a:solidFill>
                  <a:srgbClr val="000000"/>
                </a:solidFill>
                <a:latin typeface="Arial"/>
                <a:ea typeface="Arial"/>
                <a:cs typeface="Arial"/>
                <a:sym typeface="Arial"/>
              </a:endParaRPr>
            </a:p>
          </p:txBody>
        </p:sp>
      </p:grpSp>
      <p:sp>
        <p:nvSpPr>
          <p:cNvPr id="485" name="Google Shape;485;p20"/>
          <p:cNvSpPr/>
          <p:nvPr/>
        </p:nvSpPr>
        <p:spPr>
          <a:xfrm>
            <a:off x="10462975" y="-148895"/>
            <a:ext cx="1032387" cy="1484671"/>
          </a:xfrm>
          <a:prstGeom prst="roundRect">
            <a:avLst>
              <a:gd fmla="val 16667" name="adj"/>
            </a:avLst>
          </a:prstGeom>
          <a:gradFill>
            <a:gsLst>
              <a:gs pos="0">
                <a:srgbClr val="7FB75F"/>
              </a:gs>
              <a:gs pos="50000">
                <a:srgbClr val="6EB141"/>
              </a:gs>
              <a:gs pos="100000">
                <a:srgbClr val="5FA134"/>
              </a:gs>
            </a:gsLst>
            <a:lin ang="5400000" scaled="0"/>
          </a:gradFill>
          <a:ln>
            <a:noFill/>
          </a:ln>
          <a:effectLst>
            <a:outerShdw blurRad="57150" rotWithShape="0" algn="ctr" dir="5400000" dist="19050">
              <a:srgbClr val="000000">
                <a:alpha val="6235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6" name="Google Shape;486;p20"/>
          <p:cNvSpPr/>
          <p:nvPr/>
        </p:nvSpPr>
        <p:spPr>
          <a:xfrm>
            <a:off x="10691446" y="281354"/>
            <a:ext cx="597877" cy="580293"/>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C:\Users\Asus\Downloads\Design sem nome (6).png" id="487" name="Google Shape;487;p20"/>
          <p:cNvPicPr preferRelativeResize="0"/>
          <p:nvPr/>
        </p:nvPicPr>
        <p:blipFill rotWithShape="1">
          <a:blip r:embed="rId7">
            <a:alphaModFix/>
          </a:blip>
          <a:srcRect b="20060" l="0" r="-4039" t="0"/>
          <a:stretch/>
        </p:blipFill>
        <p:spPr>
          <a:xfrm>
            <a:off x="10814539" y="353282"/>
            <a:ext cx="386861" cy="420442"/>
          </a:xfrm>
          <a:prstGeom prst="rect">
            <a:avLst/>
          </a:prstGeom>
          <a:noFill/>
          <a:ln>
            <a:noFill/>
          </a:ln>
        </p:spPr>
      </p:pic>
      <p:sp>
        <p:nvSpPr>
          <p:cNvPr id="488" name="Google Shape;488;p20"/>
          <p:cNvSpPr/>
          <p:nvPr/>
        </p:nvSpPr>
        <p:spPr>
          <a:xfrm>
            <a:off x="942537" y="6284629"/>
            <a:ext cx="10102660" cy="384721"/>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900"/>
              <a:buFont typeface="Arial"/>
              <a:buNone/>
            </a:pPr>
            <a:r>
              <a:rPr b="1" i="0" lang="pt-BR" sz="1900" u="none" cap="none" strike="noStrike">
                <a:solidFill>
                  <a:schemeClr val="lt1"/>
                </a:solidFill>
                <a:latin typeface="Libre Franklin Thin"/>
                <a:ea typeface="Libre Franklin Thin"/>
                <a:cs typeface="Libre Franklin Thin"/>
                <a:sym typeface="Libre Franklin Thin"/>
              </a:rPr>
              <a:t>Vigilância Alimentar e Nutricional na Linha de Cuidado para Sobrepeso e Obesidade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pic>
        <p:nvPicPr>
          <p:cNvPr id="494" name="Google Shape;494;p21"/>
          <p:cNvPicPr preferRelativeResize="0"/>
          <p:nvPr/>
        </p:nvPicPr>
        <p:blipFill rotWithShape="1">
          <a:blip r:embed="rId3">
            <a:alphaModFix/>
          </a:blip>
          <a:srcRect b="0" l="0" r="0" t="849"/>
          <a:stretch/>
        </p:blipFill>
        <p:spPr>
          <a:xfrm>
            <a:off x="1155104" y="1272621"/>
            <a:ext cx="9853657" cy="4723281"/>
          </a:xfrm>
          <a:prstGeom prst="rect">
            <a:avLst/>
          </a:prstGeom>
          <a:noFill/>
          <a:ln>
            <a:noFill/>
          </a:ln>
        </p:spPr>
      </p:pic>
      <p:sp>
        <p:nvSpPr>
          <p:cNvPr id="495" name="Google Shape;495;p21"/>
          <p:cNvSpPr/>
          <p:nvPr/>
        </p:nvSpPr>
        <p:spPr>
          <a:xfrm>
            <a:off x="334296" y="6086158"/>
            <a:ext cx="11523408" cy="781664"/>
          </a:xfrm>
          <a:prstGeom prst="rect">
            <a:avLst/>
          </a:prstGeom>
          <a:gradFill>
            <a:gsLst>
              <a:gs pos="0">
                <a:srgbClr val="7FB75F"/>
              </a:gs>
              <a:gs pos="50000">
                <a:srgbClr val="6EB141"/>
              </a:gs>
              <a:gs pos="100000">
                <a:srgbClr val="5FA134"/>
              </a:gs>
            </a:gsLst>
            <a:lin ang="5400000" scaled="0"/>
          </a:gradFill>
          <a:ln>
            <a:noFill/>
          </a:ln>
          <a:effectLst>
            <a:outerShdw blurRad="57150" rotWithShape="0" algn="ctr" dir="5400000" dist="19050">
              <a:srgbClr val="000000">
                <a:alpha val="6235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96" name="Google Shape;496;p21"/>
          <p:cNvSpPr/>
          <p:nvPr/>
        </p:nvSpPr>
        <p:spPr>
          <a:xfrm>
            <a:off x="38479" y="64934"/>
            <a:ext cx="1721433" cy="276999"/>
          </a:xfrm>
          <a:prstGeom prst="rect">
            <a:avLst/>
          </a:prstGeom>
          <a:noFill/>
          <a:ln>
            <a:noFill/>
          </a:ln>
        </p:spPr>
        <p:txBody>
          <a:bodyPr anchorCtr="0" anchor="t" bIns="45700" lIns="91425" spcFirstLastPara="1" rIns="91425" wrap="square" tIns="45700">
            <a:noAutofit/>
          </a:bodyPr>
          <a:lstStyle/>
          <a:p>
            <a:pPr indent="0" lvl="0" marL="45720" marR="0" rtl="0" algn="l">
              <a:lnSpc>
                <a:spcPct val="100000"/>
              </a:lnSpc>
              <a:spcBef>
                <a:spcPts val="0"/>
              </a:spcBef>
              <a:spcAft>
                <a:spcPts val="0"/>
              </a:spcAft>
              <a:buClr>
                <a:srgbClr val="000000"/>
              </a:buClr>
              <a:buSzPts val="1200"/>
              <a:buFont typeface="Arial"/>
              <a:buNone/>
            </a:pPr>
            <a:r>
              <a:rPr b="0" i="0" lang="pt-BR" sz="1200" u="none" cap="none" strike="noStrike">
                <a:solidFill>
                  <a:schemeClr val="lt2"/>
                </a:solidFill>
                <a:latin typeface="Corbel"/>
                <a:ea typeface="Corbel"/>
                <a:cs typeface="Corbel"/>
                <a:sym typeface="Corbel"/>
              </a:rPr>
              <a:t>2. ANÁLISE E DECISÃO</a:t>
            </a:r>
            <a:endParaRPr b="0" i="0" sz="1400" u="none" cap="none" strike="noStrike">
              <a:solidFill>
                <a:srgbClr val="000000"/>
              </a:solidFill>
              <a:latin typeface="Arial"/>
              <a:ea typeface="Arial"/>
              <a:cs typeface="Arial"/>
              <a:sym typeface="Arial"/>
            </a:endParaRPr>
          </a:p>
        </p:txBody>
      </p:sp>
      <p:sp>
        <p:nvSpPr>
          <p:cNvPr id="497" name="Google Shape;497;p21"/>
          <p:cNvSpPr txBox="1"/>
          <p:nvPr/>
        </p:nvSpPr>
        <p:spPr>
          <a:xfrm>
            <a:off x="1074821" y="879191"/>
            <a:ext cx="8817324" cy="338554"/>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600"/>
              <a:buFont typeface="Arial"/>
              <a:buNone/>
            </a:pPr>
            <a:r>
              <a:rPr b="1" i="0" lang="pt-BR" sz="1600" u="none" cap="none" strike="noStrike">
                <a:solidFill>
                  <a:srgbClr val="000000"/>
                </a:solidFill>
                <a:latin typeface="Corbel"/>
                <a:ea typeface="Corbel"/>
                <a:cs typeface="Corbel"/>
                <a:sym typeface="Corbel"/>
              </a:rPr>
              <a:t>GERANDO INFORMAÇÃO SISTEMATIZADA</a:t>
            </a:r>
            <a:endParaRPr b="0" i="0" sz="1400" u="none" cap="none" strike="noStrike">
              <a:solidFill>
                <a:srgbClr val="000000"/>
              </a:solidFill>
              <a:latin typeface="Arial"/>
              <a:ea typeface="Arial"/>
              <a:cs typeface="Arial"/>
              <a:sym typeface="Arial"/>
            </a:endParaRPr>
          </a:p>
        </p:txBody>
      </p:sp>
      <p:sp>
        <p:nvSpPr>
          <p:cNvPr id="498" name="Google Shape;498;p21"/>
          <p:cNvSpPr/>
          <p:nvPr/>
        </p:nvSpPr>
        <p:spPr>
          <a:xfrm>
            <a:off x="10462975" y="-148895"/>
            <a:ext cx="1032387" cy="1484671"/>
          </a:xfrm>
          <a:prstGeom prst="roundRect">
            <a:avLst>
              <a:gd fmla="val 16667" name="adj"/>
            </a:avLst>
          </a:prstGeom>
          <a:gradFill>
            <a:gsLst>
              <a:gs pos="0">
                <a:srgbClr val="7FB75F"/>
              </a:gs>
              <a:gs pos="50000">
                <a:srgbClr val="6EB141"/>
              </a:gs>
              <a:gs pos="100000">
                <a:srgbClr val="5FA134"/>
              </a:gs>
            </a:gsLst>
            <a:lin ang="5400000" scaled="0"/>
          </a:gradFill>
          <a:ln>
            <a:noFill/>
          </a:ln>
          <a:effectLst>
            <a:outerShdw blurRad="57150" rotWithShape="0" algn="ctr" dir="5400000" dist="19050">
              <a:srgbClr val="000000">
                <a:alpha val="6235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99" name="Google Shape;499;p21"/>
          <p:cNvSpPr/>
          <p:nvPr/>
        </p:nvSpPr>
        <p:spPr>
          <a:xfrm>
            <a:off x="10691446" y="281354"/>
            <a:ext cx="597877" cy="580293"/>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C:\Users\Asus\Downloads\Design sem nome (6).png" id="500" name="Google Shape;500;p21"/>
          <p:cNvPicPr preferRelativeResize="0"/>
          <p:nvPr/>
        </p:nvPicPr>
        <p:blipFill rotWithShape="1">
          <a:blip r:embed="rId4">
            <a:alphaModFix/>
          </a:blip>
          <a:srcRect b="20060" l="0" r="-4039" t="0"/>
          <a:stretch/>
        </p:blipFill>
        <p:spPr>
          <a:xfrm>
            <a:off x="10814539" y="353282"/>
            <a:ext cx="386861" cy="420442"/>
          </a:xfrm>
          <a:prstGeom prst="rect">
            <a:avLst/>
          </a:prstGeom>
          <a:noFill/>
          <a:ln>
            <a:noFill/>
          </a:ln>
        </p:spPr>
      </p:pic>
      <p:sp>
        <p:nvSpPr>
          <p:cNvPr id="501" name="Google Shape;501;p21"/>
          <p:cNvSpPr/>
          <p:nvPr/>
        </p:nvSpPr>
        <p:spPr>
          <a:xfrm>
            <a:off x="942537" y="6284629"/>
            <a:ext cx="10102660" cy="384721"/>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900"/>
              <a:buFont typeface="Arial"/>
              <a:buNone/>
            </a:pPr>
            <a:r>
              <a:rPr b="1" i="0" lang="pt-BR" sz="1900" u="none" cap="none" strike="noStrike">
                <a:solidFill>
                  <a:schemeClr val="lt1"/>
                </a:solidFill>
                <a:latin typeface="Libre Franklin Thin"/>
                <a:ea typeface="Libre Franklin Thin"/>
                <a:cs typeface="Libre Franklin Thin"/>
                <a:sym typeface="Libre Franklin Thin"/>
              </a:rPr>
              <a:t>Vigilância Alimentar e Nutricional na Linha de Cuidado para Sobrepeso e Obesidade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22"/>
          <p:cNvSpPr/>
          <p:nvPr/>
        </p:nvSpPr>
        <p:spPr>
          <a:xfrm>
            <a:off x="334296" y="6086158"/>
            <a:ext cx="11523408" cy="781664"/>
          </a:xfrm>
          <a:prstGeom prst="rect">
            <a:avLst/>
          </a:prstGeom>
          <a:gradFill>
            <a:gsLst>
              <a:gs pos="0">
                <a:srgbClr val="7FB75F"/>
              </a:gs>
              <a:gs pos="50000">
                <a:srgbClr val="6EB141"/>
              </a:gs>
              <a:gs pos="100000">
                <a:srgbClr val="5FA134"/>
              </a:gs>
            </a:gsLst>
            <a:lin ang="5400000" scaled="0"/>
          </a:gradFill>
          <a:ln>
            <a:noFill/>
          </a:ln>
          <a:effectLst>
            <a:outerShdw blurRad="57150" rotWithShape="0" algn="ctr" dir="5400000" dist="19050">
              <a:srgbClr val="000000">
                <a:alpha val="6235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08" name="Google Shape;508;p22"/>
          <p:cNvSpPr txBox="1"/>
          <p:nvPr/>
        </p:nvSpPr>
        <p:spPr>
          <a:xfrm>
            <a:off x="1074821" y="879191"/>
            <a:ext cx="8817324" cy="338554"/>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600"/>
              <a:buFont typeface="Arial"/>
              <a:buNone/>
            </a:pPr>
            <a:r>
              <a:rPr b="1" i="0" lang="pt-BR" sz="1600" u="none" cap="none" strike="noStrike">
                <a:solidFill>
                  <a:srgbClr val="000000"/>
                </a:solidFill>
                <a:latin typeface="Corbel"/>
                <a:ea typeface="Corbel"/>
                <a:cs typeface="Corbel"/>
                <a:sym typeface="Corbel"/>
              </a:rPr>
              <a:t>MAPEAMENTO E TERRITORIALIZAÇÃO</a:t>
            </a:r>
            <a:endParaRPr b="1" i="0" sz="1600" u="none" cap="none" strike="noStrike">
              <a:solidFill>
                <a:srgbClr val="000000"/>
              </a:solidFill>
              <a:highlight>
                <a:srgbClr val="FF0000"/>
              </a:highlight>
              <a:latin typeface="Corbel"/>
              <a:ea typeface="Corbel"/>
              <a:cs typeface="Corbel"/>
              <a:sym typeface="Corbel"/>
            </a:endParaRPr>
          </a:p>
        </p:txBody>
      </p:sp>
      <p:sp>
        <p:nvSpPr>
          <p:cNvPr id="509" name="Google Shape;509;p22"/>
          <p:cNvSpPr/>
          <p:nvPr/>
        </p:nvSpPr>
        <p:spPr>
          <a:xfrm>
            <a:off x="38479" y="64934"/>
            <a:ext cx="1721433" cy="276999"/>
          </a:xfrm>
          <a:prstGeom prst="rect">
            <a:avLst/>
          </a:prstGeom>
          <a:noFill/>
          <a:ln>
            <a:noFill/>
          </a:ln>
        </p:spPr>
        <p:txBody>
          <a:bodyPr anchorCtr="0" anchor="t" bIns="45700" lIns="91425" spcFirstLastPara="1" rIns="91425" wrap="square" tIns="45700">
            <a:noAutofit/>
          </a:bodyPr>
          <a:lstStyle/>
          <a:p>
            <a:pPr indent="0" lvl="0" marL="45720" marR="0" rtl="0" algn="l">
              <a:lnSpc>
                <a:spcPct val="100000"/>
              </a:lnSpc>
              <a:spcBef>
                <a:spcPts val="0"/>
              </a:spcBef>
              <a:spcAft>
                <a:spcPts val="0"/>
              </a:spcAft>
              <a:buClr>
                <a:srgbClr val="000000"/>
              </a:buClr>
              <a:buSzPts val="1200"/>
              <a:buFont typeface="Arial"/>
              <a:buNone/>
            </a:pPr>
            <a:r>
              <a:rPr b="0" i="0" lang="pt-BR" sz="1200" u="none" cap="none" strike="noStrike">
                <a:solidFill>
                  <a:schemeClr val="lt2"/>
                </a:solidFill>
                <a:latin typeface="Corbel"/>
                <a:ea typeface="Corbel"/>
                <a:cs typeface="Corbel"/>
                <a:sym typeface="Corbel"/>
              </a:rPr>
              <a:t>2. ANÁLISE E DECISÃO</a:t>
            </a:r>
            <a:endParaRPr b="0" i="0" sz="1400" u="none" cap="none" strike="noStrike">
              <a:solidFill>
                <a:srgbClr val="000000"/>
              </a:solidFill>
              <a:latin typeface="Arial"/>
              <a:ea typeface="Arial"/>
              <a:cs typeface="Arial"/>
              <a:sym typeface="Arial"/>
            </a:endParaRPr>
          </a:p>
        </p:txBody>
      </p:sp>
      <p:grpSp>
        <p:nvGrpSpPr>
          <p:cNvPr id="510" name="Google Shape;510;p22"/>
          <p:cNvGrpSpPr/>
          <p:nvPr/>
        </p:nvGrpSpPr>
        <p:grpSpPr>
          <a:xfrm>
            <a:off x="554545" y="1920149"/>
            <a:ext cx="4911160" cy="3864021"/>
            <a:chOff x="696638" y="2001224"/>
            <a:chExt cx="4476000" cy="3521644"/>
          </a:xfrm>
        </p:grpSpPr>
        <p:pic>
          <p:nvPicPr>
            <p:cNvPr id="511" name="Google Shape;511;p22"/>
            <p:cNvPicPr preferRelativeResize="0"/>
            <p:nvPr/>
          </p:nvPicPr>
          <p:blipFill rotWithShape="1">
            <a:blip r:embed="rId3">
              <a:alphaModFix/>
            </a:blip>
            <a:srcRect b="0" l="0" r="0" t="0"/>
            <a:stretch/>
          </p:blipFill>
          <p:spPr>
            <a:xfrm>
              <a:off x="696638" y="2001224"/>
              <a:ext cx="4357500" cy="3343626"/>
            </a:xfrm>
            <a:prstGeom prst="rect">
              <a:avLst/>
            </a:prstGeom>
            <a:noFill/>
            <a:ln>
              <a:noFill/>
            </a:ln>
          </p:spPr>
        </p:pic>
        <p:sp>
          <p:nvSpPr>
            <p:cNvPr id="512" name="Google Shape;512;p22"/>
            <p:cNvSpPr txBox="1"/>
            <p:nvPr/>
          </p:nvSpPr>
          <p:spPr>
            <a:xfrm>
              <a:off x="1543650" y="5312489"/>
              <a:ext cx="3628988" cy="210379"/>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pt-BR" sz="900" u="none" cap="none" strike="noStrike">
                  <a:solidFill>
                    <a:srgbClr val="D0CECE"/>
                  </a:solidFill>
                  <a:latin typeface="Arial"/>
                  <a:ea typeface="Arial"/>
                  <a:cs typeface="Arial"/>
                  <a:sym typeface="Arial"/>
                </a:rPr>
                <a:t>Fonte: Lacerda; Magajewski; Machado, 2013.</a:t>
              </a:r>
              <a:endParaRPr b="0" i="0" sz="1400" u="none" cap="none" strike="noStrike">
                <a:solidFill>
                  <a:srgbClr val="000000"/>
                </a:solidFill>
                <a:latin typeface="Arial"/>
                <a:ea typeface="Arial"/>
                <a:cs typeface="Arial"/>
                <a:sym typeface="Arial"/>
              </a:endParaRPr>
            </a:p>
          </p:txBody>
        </p:sp>
      </p:grpSp>
      <p:pic>
        <p:nvPicPr>
          <p:cNvPr id="513" name="Google Shape;513;p22"/>
          <p:cNvPicPr preferRelativeResize="0"/>
          <p:nvPr/>
        </p:nvPicPr>
        <p:blipFill rotWithShape="1">
          <a:blip r:embed="rId4">
            <a:alphaModFix/>
          </a:blip>
          <a:srcRect b="13169" l="21322" r="4099" t="11468"/>
          <a:stretch/>
        </p:blipFill>
        <p:spPr>
          <a:xfrm>
            <a:off x="5833771" y="2095540"/>
            <a:ext cx="5474443" cy="3112823"/>
          </a:xfrm>
          <a:prstGeom prst="rect">
            <a:avLst/>
          </a:prstGeom>
          <a:noFill/>
          <a:ln>
            <a:noFill/>
          </a:ln>
        </p:spPr>
      </p:pic>
      <p:sp>
        <p:nvSpPr>
          <p:cNvPr id="514" name="Google Shape;514;p22"/>
          <p:cNvSpPr txBox="1"/>
          <p:nvPr/>
        </p:nvSpPr>
        <p:spPr>
          <a:xfrm>
            <a:off x="7326413" y="5208363"/>
            <a:ext cx="398180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pt-BR" sz="900" u="none" cap="none" strike="noStrike">
                <a:solidFill>
                  <a:srgbClr val="D0CECE"/>
                </a:solidFill>
                <a:latin typeface="Arial"/>
                <a:ea typeface="Arial"/>
                <a:cs typeface="Arial"/>
                <a:sym typeface="Arial"/>
              </a:rPr>
              <a:t>Fonte: Evanilde Fernandes Gomides, 2018.</a:t>
            </a:r>
            <a:endParaRPr b="0" i="0" sz="1400" u="none" cap="none" strike="noStrike">
              <a:solidFill>
                <a:srgbClr val="000000"/>
              </a:solidFill>
              <a:latin typeface="Arial"/>
              <a:ea typeface="Arial"/>
              <a:cs typeface="Arial"/>
              <a:sym typeface="Arial"/>
            </a:endParaRPr>
          </a:p>
        </p:txBody>
      </p:sp>
      <p:sp>
        <p:nvSpPr>
          <p:cNvPr id="515" name="Google Shape;515;p22"/>
          <p:cNvSpPr/>
          <p:nvPr/>
        </p:nvSpPr>
        <p:spPr>
          <a:xfrm>
            <a:off x="10462975" y="-148895"/>
            <a:ext cx="1032387" cy="1484671"/>
          </a:xfrm>
          <a:prstGeom prst="roundRect">
            <a:avLst>
              <a:gd fmla="val 16667" name="adj"/>
            </a:avLst>
          </a:prstGeom>
          <a:gradFill>
            <a:gsLst>
              <a:gs pos="0">
                <a:srgbClr val="7FB75F"/>
              </a:gs>
              <a:gs pos="50000">
                <a:srgbClr val="6EB141"/>
              </a:gs>
              <a:gs pos="100000">
                <a:srgbClr val="5FA134"/>
              </a:gs>
            </a:gsLst>
            <a:lin ang="5400000" scaled="0"/>
          </a:gradFill>
          <a:ln>
            <a:noFill/>
          </a:ln>
          <a:effectLst>
            <a:outerShdw blurRad="57150" rotWithShape="0" algn="ctr" dir="5400000" dist="19050">
              <a:srgbClr val="000000">
                <a:alpha val="6235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16" name="Google Shape;516;p22"/>
          <p:cNvSpPr/>
          <p:nvPr/>
        </p:nvSpPr>
        <p:spPr>
          <a:xfrm>
            <a:off x="10691446" y="281354"/>
            <a:ext cx="597877" cy="580293"/>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C:\Users\Asus\Downloads\Design sem nome (6).png" id="517" name="Google Shape;517;p22"/>
          <p:cNvPicPr preferRelativeResize="0"/>
          <p:nvPr/>
        </p:nvPicPr>
        <p:blipFill rotWithShape="1">
          <a:blip r:embed="rId5">
            <a:alphaModFix/>
          </a:blip>
          <a:srcRect b="20060" l="0" r="-4039" t="0"/>
          <a:stretch/>
        </p:blipFill>
        <p:spPr>
          <a:xfrm>
            <a:off x="10814539" y="353282"/>
            <a:ext cx="386861" cy="420442"/>
          </a:xfrm>
          <a:prstGeom prst="rect">
            <a:avLst/>
          </a:prstGeom>
          <a:noFill/>
          <a:ln>
            <a:noFill/>
          </a:ln>
        </p:spPr>
      </p:pic>
      <p:sp>
        <p:nvSpPr>
          <p:cNvPr id="518" name="Google Shape;518;p22"/>
          <p:cNvSpPr/>
          <p:nvPr/>
        </p:nvSpPr>
        <p:spPr>
          <a:xfrm>
            <a:off x="942537" y="6284629"/>
            <a:ext cx="10102660" cy="384721"/>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900"/>
              <a:buFont typeface="Arial"/>
              <a:buNone/>
            </a:pPr>
            <a:r>
              <a:rPr b="1" i="0" lang="pt-BR" sz="1900" u="none" cap="none" strike="noStrike">
                <a:solidFill>
                  <a:schemeClr val="lt1"/>
                </a:solidFill>
                <a:latin typeface="Libre Franklin Thin"/>
                <a:ea typeface="Libre Franklin Thin"/>
                <a:cs typeface="Libre Franklin Thin"/>
                <a:sym typeface="Libre Franklin Thin"/>
              </a:rPr>
              <a:t>Vigilância Alimentar e Nutricional na Linha de Cuidado para Sobrepeso e Obesidade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23"/>
          <p:cNvSpPr/>
          <p:nvPr/>
        </p:nvSpPr>
        <p:spPr>
          <a:xfrm>
            <a:off x="10462975" y="-148895"/>
            <a:ext cx="1032387" cy="1484671"/>
          </a:xfrm>
          <a:prstGeom prst="roundRect">
            <a:avLst>
              <a:gd fmla="val 16667" name="adj"/>
            </a:avLst>
          </a:prstGeom>
          <a:gradFill>
            <a:gsLst>
              <a:gs pos="0">
                <a:srgbClr val="7FB75F"/>
              </a:gs>
              <a:gs pos="50000">
                <a:srgbClr val="6EB141"/>
              </a:gs>
              <a:gs pos="100000">
                <a:srgbClr val="5FA134"/>
              </a:gs>
            </a:gsLst>
            <a:lin ang="5400000" scaled="0"/>
          </a:gradFill>
          <a:ln>
            <a:noFill/>
          </a:ln>
          <a:effectLst>
            <a:outerShdw blurRad="57150" rotWithShape="0" algn="ctr" dir="5400000" dist="19050">
              <a:srgbClr val="000000">
                <a:alpha val="6235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Resultado de imagem para &quot;atividade física&quot; icon" id="525" name="Google Shape;525;p23"/>
          <p:cNvPicPr preferRelativeResize="0"/>
          <p:nvPr/>
        </p:nvPicPr>
        <p:blipFill rotWithShape="1">
          <a:blip r:embed="rId3">
            <a:alphaModFix/>
          </a:blip>
          <a:srcRect b="79805" l="28770" r="54180" t="2131"/>
          <a:stretch/>
        </p:blipFill>
        <p:spPr>
          <a:xfrm>
            <a:off x="10650121" y="258928"/>
            <a:ext cx="658093" cy="669024"/>
          </a:xfrm>
          <a:prstGeom prst="rect">
            <a:avLst/>
          </a:prstGeom>
          <a:noFill/>
          <a:ln>
            <a:noFill/>
          </a:ln>
        </p:spPr>
      </p:pic>
      <p:sp>
        <p:nvSpPr>
          <p:cNvPr id="526" name="Google Shape;526;p23"/>
          <p:cNvSpPr/>
          <p:nvPr/>
        </p:nvSpPr>
        <p:spPr>
          <a:xfrm>
            <a:off x="334296" y="6086158"/>
            <a:ext cx="11523408" cy="781664"/>
          </a:xfrm>
          <a:prstGeom prst="rect">
            <a:avLst/>
          </a:prstGeom>
          <a:gradFill>
            <a:gsLst>
              <a:gs pos="0">
                <a:srgbClr val="7FB75F"/>
              </a:gs>
              <a:gs pos="50000">
                <a:srgbClr val="6EB141"/>
              </a:gs>
              <a:gs pos="100000">
                <a:srgbClr val="5FA134"/>
              </a:gs>
            </a:gsLst>
            <a:lin ang="5400000" scaled="0"/>
          </a:gradFill>
          <a:ln>
            <a:noFill/>
          </a:ln>
          <a:effectLst>
            <a:outerShdw blurRad="57150" rotWithShape="0" algn="ctr" dir="5400000" dist="19050">
              <a:srgbClr val="000000">
                <a:alpha val="6235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27" name="Google Shape;527;p23"/>
          <p:cNvSpPr txBox="1"/>
          <p:nvPr/>
        </p:nvSpPr>
        <p:spPr>
          <a:xfrm>
            <a:off x="1143000" y="609600"/>
            <a:ext cx="9875520" cy="135636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A6B727"/>
              </a:buClr>
              <a:buSzPts val="4400"/>
              <a:buFont typeface="Corbel"/>
              <a:buNone/>
            </a:pPr>
            <a:r>
              <a:rPr b="0" i="0" lang="pt-BR" sz="4400" u="none" cap="none" strike="noStrike">
                <a:solidFill>
                  <a:srgbClr val="A6B727"/>
                </a:solidFill>
                <a:latin typeface="Corbel"/>
                <a:ea typeface="Corbel"/>
                <a:cs typeface="Corbel"/>
                <a:sym typeface="Corbel"/>
              </a:rPr>
              <a:t>Como realizar a VAN</a:t>
            </a:r>
            <a:endParaRPr b="0" i="0" sz="4400" u="none" cap="none" strike="noStrike">
              <a:solidFill>
                <a:srgbClr val="A6B727"/>
              </a:solidFill>
              <a:latin typeface="Corbel"/>
              <a:ea typeface="Corbel"/>
              <a:cs typeface="Corbel"/>
              <a:sym typeface="Corbel"/>
            </a:endParaRPr>
          </a:p>
        </p:txBody>
      </p:sp>
      <p:sp>
        <p:nvSpPr>
          <p:cNvPr id="528" name="Google Shape;528;p23"/>
          <p:cNvSpPr txBox="1"/>
          <p:nvPr/>
        </p:nvSpPr>
        <p:spPr>
          <a:xfrm>
            <a:off x="1143000" y="2908457"/>
            <a:ext cx="4418907" cy="2349500"/>
          </a:xfrm>
          <a:prstGeom prst="rect">
            <a:avLst/>
          </a:prstGeom>
          <a:solidFill>
            <a:srgbClr val="F2F2F2"/>
          </a:solidFill>
          <a:ln>
            <a:noFill/>
          </a:ln>
        </p:spPr>
        <p:txBody>
          <a:bodyPr anchorCtr="0" anchor="t" bIns="45700" lIns="91425" spcFirstLastPara="1" rIns="91425" wrap="square" tIns="45700">
            <a:normAutofit/>
          </a:bodyPr>
          <a:lstStyle/>
          <a:p>
            <a:pPr indent="-182880" lvl="0" marL="228600" marR="0" rtl="0" algn="just">
              <a:lnSpc>
                <a:spcPct val="90000"/>
              </a:lnSpc>
              <a:spcBef>
                <a:spcPts val="0"/>
              </a:spcBef>
              <a:spcAft>
                <a:spcPts val="0"/>
              </a:spcAft>
              <a:buClr>
                <a:srgbClr val="A6B727"/>
              </a:buClr>
              <a:buSzPts val="1760"/>
              <a:buFont typeface="Corbel"/>
              <a:buChar char="•"/>
            </a:pPr>
            <a:r>
              <a:rPr b="0" i="0" lang="pt-BR" sz="2200" u="none" cap="none" strike="noStrike">
                <a:solidFill>
                  <a:srgbClr val="000000"/>
                </a:solidFill>
                <a:latin typeface="Corbel"/>
                <a:ea typeface="Corbel"/>
                <a:cs typeface="Corbel"/>
                <a:sym typeface="Corbel"/>
              </a:rPr>
              <a:t>Implementação de ações voltadas para indivíduos, família ou comunidade;</a:t>
            </a:r>
            <a:endParaRPr b="0" i="0" sz="1400" u="none" cap="none" strike="noStrike">
              <a:solidFill>
                <a:srgbClr val="000000"/>
              </a:solidFill>
              <a:latin typeface="Arial"/>
              <a:ea typeface="Arial"/>
              <a:cs typeface="Arial"/>
              <a:sym typeface="Arial"/>
            </a:endParaRPr>
          </a:p>
          <a:p>
            <a:pPr indent="-182880" lvl="0" marL="228600" marR="0" rtl="0" algn="just">
              <a:lnSpc>
                <a:spcPct val="90000"/>
              </a:lnSpc>
              <a:spcBef>
                <a:spcPts val="1400"/>
              </a:spcBef>
              <a:spcAft>
                <a:spcPts val="0"/>
              </a:spcAft>
              <a:buClr>
                <a:srgbClr val="A6B727"/>
              </a:buClr>
              <a:buSzPts val="1760"/>
              <a:buFont typeface="Corbel"/>
              <a:buChar char="•"/>
            </a:pPr>
            <a:r>
              <a:rPr b="0" i="0" lang="pt-BR" sz="2200" u="none" cap="none" strike="noStrike">
                <a:solidFill>
                  <a:srgbClr val="000000"/>
                </a:solidFill>
                <a:latin typeface="Corbel"/>
                <a:ea typeface="Corbel"/>
                <a:cs typeface="Corbel"/>
                <a:sym typeface="Corbel"/>
              </a:rPr>
              <a:t>Educação Alimentar e Nutricional;</a:t>
            </a:r>
            <a:endParaRPr b="0" i="0" sz="1400" u="none" cap="none" strike="noStrike">
              <a:solidFill>
                <a:srgbClr val="000000"/>
              </a:solidFill>
              <a:latin typeface="Arial"/>
              <a:ea typeface="Arial"/>
              <a:cs typeface="Arial"/>
              <a:sym typeface="Arial"/>
            </a:endParaRPr>
          </a:p>
          <a:p>
            <a:pPr indent="-182880" lvl="0" marL="228600" marR="0" rtl="0" algn="just">
              <a:lnSpc>
                <a:spcPct val="90000"/>
              </a:lnSpc>
              <a:spcBef>
                <a:spcPts val="1400"/>
              </a:spcBef>
              <a:spcAft>
                <a:spcPts val="0"/>
              </a:spcAft>
              <a:buClr>
                <a:srgbClr val="A6B727"/>
              </a:buClr>
              <a:buSzPts val="1760"/>
              <a:buFont typeface="Corbel"/>
              <a:buChar char="•"/>
            </a:pPr>
            <a:r>
              <a:rPr b="0" i="0" lang="pt-BR" sz="2200" u="none" cap="none" strike="noStrike">
                <a:solidFill>
                  <a:srgbClr val="000000"/>
                </a:solidFill>
                <a:latin typeface="Corbel"/>
                <a:ea typeface="Corbel"/>
                <a:cs typeface="Corbel"/>
                <a:sym typeface="Corbel"/>
              </a:rPr>
              <a:t>Diálogo Intersetorial.</a:t>
            </a:r>
            <a:endParaRPr b="0" i="0" sz="2200" u="none" cap="none" strike="noStrike">
              <a:solidFill>
                <a:srgbClr val="000000"/>
              </a:solidFill>
              <a:latin typeface="Corbel"/>
              <a:ea typeface="Corbel"/>
              <a:cs typeface="Corbel"/>
              <a:sym typeface="Corbel"/>
            </a:endParaRPr>
          </a:p>
        </p:txBody>
      </p:sp>
      <p:grpSp>
        <p:nvGrpSpPr>
          <p:cNvPr id="529" name="Google Shape;529;p23"/>
          <p:cNvGrpSpPr/>
          <p:nvPr/>
        </p:nvGrpSpPr>
        <p:grpSpPr>
          <a:xfrm>
            <a:off x="6315434" y="2163977"/>
            <a:ext cx="4470789" cy="3602880"/>
            <a:chOff x="4986711" y="2670919"/>
            <a:chExt cx="3567234" cy="2524233"/>
          </a:xfrm>
        </p:grpSpPr>
        <p:pic>
          <p:nvPicPr>
            <p:cNvPr descr="Imagem relacionada" id="530" name="Google Shape;530;p23"/>
            <p:cNvPicPr preferRelativeResize="0"/>
            <p:nvPr/>
          </p:nvPicPr>
          <p:blipFill rotWithShape="1">
            <a:blip r:embed="rId4">
              <a:alphaModFix/>
            </a:blip>
            <a:srcRect b="0" l="0" r="0" t="0"/>
            <a:stretch/>
          </p:blipFill>
          <p:spPr>
            <a:xfrm>
              <a:off x="5028108" y="2670919"/>
              <a:ext cx="3525837" cy="2349500"/>
            </a:xfrm>
            <a:prstGeom prst="rect">
              <a:avLst/>
            </a:prstGeom>
            <a:noFill/>
            <a:ln>
              <a:noFill/>
            </a:ln>
          </p:spPr>
        </p:pic>
        <p:sp>
          <p:nvSpPr>
            <p:cNvPr id="531" name="Google Shape;531;p23"/>
            <p:cNvSpPr txBox="1"/>
            <p:nvPr/>
          </p:nvSpPr>
          <p:spPr>
            <a:xfrm>
              <a:off x="4986711" y="5033428"/>
              <a:ext cx="3524250" cy="161724"/>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D0CECE"/>
                </a:buClr>
                <a:buSzPts val="900"/>
                <a:buFont typeface="Noto Sans Symbols"/>
                <a:buNone/>
              </a:pPr>
              <a:r>
                <a:rPr b="0" i="0" lang="pt-BR" sz="900" u="none" cap="none" strike="noStrike">
                  <a:solidFill>
                    <a:srgbClr val="D0CECE"/>
                  </a:solidFill>
                  <a:latin typeface="Arial"/>
                  <a:ea typeface="Arial"/>
                  <a:cs typeface="Arial"/>
                  <a:sym typeface="Arial"/>
                </a:rPr>
                <a:t>Foto: Secretaria do Estado de São Paulo.</a:t>
              </a:r>
              <a:endParaRPr b="0" i="0" sz="1400" u="none" cap="none" strike="noStrike">
                <a:solidFill>
                  <a:srgbClr val="000000"/>
                </a:solidFill>
                <a:latin typeface="Arial"/>
                <a:ea typeface="Arial"/>
                <a:cs typeface="Arial"/>
                <a:sym typeface="Arial"/>
              </a:endParaRPr>
            </a:p>
          </p:txBody>
        </p:sp>
      </p:grpSp>
      <p:sp>
        <p:nvSpPr>
          <p:cNvPr id="532" name="Google Shape;532;p23"/>
          <p:cNvSpPr txBox="1"/>
          <p:nvPr/>
        </p:nvSpPr>
        <p:spPr>
          <a:xfrm>
            <a:off x="6315434" y="1881014"/>
            <a:ext cx="3735971" cy="338554"/>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600"/>
              <a:buFont typeface="Arial"/>
              <a:buNone/>
            </a:pPr>
            <a:r>
              <a:rPr b="1" i="0" lang="pt-BR" sz="1600" u="none" cap="none" strike="noStrike">
                <a:solidFill>
                  <a:srgbClr val="000000"/>
                </a:solidFill>
                <a:latin typeface="Corbel"/>
                <a:ea typeface="Corbel"/>
                <a:cs typeface="Corbel"/>
                <a:sym typeface="Corbel"/>
              </a:rPr>
              <a:t>Oficina culinária</a:t>
            </a:r>
            <a:endParaRPr b="0" i="0" sz="1400" u="none" cap="none" strike="noStrike">
              <a:solidFill>
                <a:srgbClr val="000000"/>
              </a:solidFill>
              <a:latin typeface="Arial"/>
              <a:ea typeface="Arial"/>
              <a:cs typeface="Arial"/>
              <a:sym typeface="Arial"/>
            </a:endParaRPr>
          </a:p>
        </p:txBody>
      </p:sp>
      <p:sp>
        <p:nvSpPr>
          <p:cNvPr id="533" name="Google Shape;533;p23"/>
          <p:cNvSpPr txBox="1"/>
          <p:nvPr/>
        </p:nvSpPr>
        <p:spPr>
          <a:xfrm>
            <a:off x="1143000" y="1939346"/>
            <a:ext cx="6093228" cy="424732"/>
          </a:xfrm>
          <a:prstGeom prst="rect">
            <a:avLst/>
          </a:prstGeom>
          <a:noFill/>
          <a:ln>
            <a:noFill/>
          </a:ln>
        </p:spPr>
        <p:txBody>
          <a:bodyPr anchorCtr="0" anchor="t" bIns="45700" lIns="91425" spcFirstLastPara="1" rIns="91425" wrap="square" tIns="45700">
            <a:spAutoFit/>
          </a:bodyPr>
          <a:lstStyle/>
          <a:p>
            <a:pPr indent="0" lvl="0" marL="45720" marR="0" rtl="0" algn="l">
              <a:lnSpc>
                <a:spcPct val="90000"/>
              </a:lnSpc>
              <a:spcBef>
                <a:spcPts val="0"/>
              </a:spcBef>
              <a:spcAft>
                <a:spcPts val="0"/>
              </a:spcAft>
              <a:buClr>
                <a:srgbClr val="A6B727"/>
              </a:buClr>
              <a:buSzPts val="1920"/>
              <a:buFont typeface="Corbel"/>
              <a:buNone/>
            </a:pPr>
            <a:r>
              <a:rPr b="0" i="0" lang="pt-BR" sz="2400" u="none" cap="none" strike="noStrike">
                <a:solidFill>
                  <a:srgbClr val="A6B727"/>
                </a:solidFill>
                <a:latin typeface="Corbel"/>
                <a:ea typeface="Corbel"/>
                <a:cs typeface="Corbel"/>
                <a:sym typeface="Corbel"/>
              </a:rPr>
              <a:t>3. AÇÃO</a:t>
            </a:r>
            <a:endParaRPr b="0" i="0" sz="1400" u="none" cap="none" strike="noStrike">
              <a:solidFill>
                <a:srgbClr val="000000"/>
              </a:solidFill>
              <a:latin typeface="Arial"/>
              <a:ea typeface="Arial"/>
              <a:cs typeface="Arial"/>
              <a:sym typeface="Arial"/>
            </a:endParaRPr>
          </a:p>
        </p:txBody>
      </p:sp>
      <p:sp>
        <p:nvSpPr>
          <p:cNvPr id="534" name="Google Shape;534;p23"/>
          <p:cNvSpPr/>
          <p:nvPr/>
        </p:nvSpPr>
        <p:spPr>
          <a:xfrm>
            <a:off x="942537" y="6284629"/>
            <a:ext cx="10102660" cy="384721"/>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900"/>
              <a:buFont typeface="Arial"/>
              <a:buNone/>
            </a:pPr>
            <a:r>
              <a:rPr b="1" i="0" lang="pt-BR" sz="1900" u="none" cap="none" strike="noStrike">
                <a:solidFill>
                  <a:schemeClr val="lt1"/>
                </a:solidFill>
                <a:latin typeface="Libre Franklin Thin"/>
                <a:ea typeface="Libre Franklin Thin"/>
                <a:cs typeface="Libre Franklin Thin"/>
                <a:sym typeface="Libre Franklin Thin"/>
              </a:rPr>
              <a:t>Vigilância Alimentar e Nutricional na Linha de Cuidado para Sobrepeso e Obesidade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descr="Resultado de imagem para &quot;atividade física&quot; icon" id="117" name="Google Shape;117;p3"/>
          <p:cNvPicPr preferRelativeResize="0"/>
          <p:nvPr/>
        </p:nvPicPr>
        <p:blipFill rotWithShape="1">
          <a:blip r:embed="rId3">
            <a:alphaModFix/>
          </a:blip>
          <a:srcRect b="53906" l="28167" r="53951" t="28029"/>
          <a:stretch/>
        </p:blipFill>
        <p:spPr>
          <a:xfrm>
            <a:off x="9971990" y="294099"/>
            <a:ext cx="690196" cy="669024"/>
          </a:xfrm>
          <a:prstGeom prst="rect">
            <a:avLst/>
          </a:prstGeom>
          <a:noFill/>
          <a:ln>
            <a:noFill/>
          </a:ln>
        </p:spPr>
      </p:pic>
      <p:pic>
        <p:nvPicPr>
          <p:cNvPr descr="Resultado de imagem para &quot;atividade física&quot; icon" id="118" name="Google Shape;118;p3"/>
          <p:cNvPicPr preferRelativeResize="0"/>
          <p:nvPr/>
        </p:nvPicPr>
        <p:blipFill rotWithShape="1">
          <a:blip r:embed="rId3">
            <a:alphaModFix/>
          </a:blip>
          <a:srcRect b="53477" l="2218" r="79207" t="28889"/>
          <a:stretch/>
        </p:blipFill>
        <p:spPr>
          <a:xfrm>
            <a:off x="11093048" y="298736"/>
            <a:ext cx="716947" cy="653094"/>
          </a:xfrm>
          <a:prstGeom prst="rect">
            <a:avLst/>
          </a:prstGeom>
          <a:noFill/>
          <a:ln>
            <a:noFill/>
          </a:ln>
        </p:spPr>
      </p:pic>
      <p:sp>
        <p:nvSpPr>
          <p:cNvPr id="119" name="Google Shape;119;p3"/>
          <p:cNvSpPr/>
          <p:nvPr/>
        </p:nvSpPr>
        <p:spPr>
          <a:xfrm>
            <a:off x="334296" y="6086158"/>
            <a:ext cx="11523408" cy="781664"/>
          </a:xfrm>
          <a:prstGeom prst="rect">
            <a:avLst/>
          </a:prstGeom>
          <a:gradFill>
            <a:gsLst>
              <a:gs pos="0">
                <a:srgbClr val="7FB75F"/>
              </a:gs>
              <a:gs pos="50000">
                <a:srgbClr val="6EB141"/>
              </a:gs>
              <a:gs pos="100000">
                <a:srgbClr val="5FA134"/>
              </a:gs>
            </a:gsLst>
            <a:lin ang="5400000" scaled="0"/>
          </a:gradFill>
          <a:ln>
            <a:noFill/>
          </a:ln>
          <a:effectLst>
            <a:outerShdw blurRad="57150" rotWithShape="0" algn="ctr" dir="5400000" dist="19050">
              <a:srgbClr val="000000">
                <a:alpha val="6235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Resultado de imagem para &quot;atividade física&quot; icon" id="120" name="Google Shape;120;p3"/>
          <p:cNvPicPr preferRelativeResize="0"/>
          <p:nvPr/>
        </p:nvPicPr>
        <p:blipFill rotWithShape="1">
          <a:blip r:embed="rId3">
            <a:alphaModFix/>
          </a:blip>
          <a:srcRect b="79805" l="28770" r="54180" t="2131"/>
          <a:stretch/>
        </p:blipFill>
        <p:spPr>
          <a:xfrm>
            <a:off x="10535432" y="276514"/>
            <a:ext cx="658093" cy="669024"/>
          </a:xfrm>
          <a:prstGeom prst="rect">
            <a:avLst/>
          </a:prstGeom>
          <a:noFill/>
          <a:ln>
            <a:noFill/>
          </a:ln>
        </p:spPr>
      </p:pic>
      <p:pic>
        <p:nvPicPr>
          <p:cNvPr id="121" name="Google Shape;121;p3"/>
          <p:cNvPicPr preferRelativeResize="0"/>
          <p:nvPr/>
        </p:nvPicPr>
        <p:blipFill rotWithShape="1">
          <a:blip r:embed="rId4">
            <a:alphaModFix/>
          </a:blip>
          <a:srcRect b="60504" l="43383" r="43764" t="14904"/>
          <a:stretch/>
        </p:blipFill>
        <p:spPr>
          <a:xfrm>
            <a:off x="9437243" y="298938"/>
            <a:ext cx="621157" cy="668216"/>
          </a:xfrm>
          <a:prstGeom prst="rect">
            <a:avLst/>
          </a:prstGeom>
          <a:noFill/>
          <a:ln>
            <a:noFill/>
          </a:ln>
        </p:spPr>
      </p:pic>
      <p:pic>
        <p:nvPicPr>
          <p:cNvPr descr="Resultado de imagem para marco de referência vigilância" id="122" name="Google Shape;122;p3"/>
          <p:cNvPicPr preferRelativeResize="0"/>
          <p:nvPr/>
        </p:nvPicPr>
        <p:blipFill rotWithShape="1">
          <a:blip r:embed="rId5">
            <a:alphaModFix/>
          </a:blip>
          <a:srcRect b="0" l="0" r="0" t="0"/>
          <a:stretch/>
        </p:blipFill>
        <p:spPr>
          <a:xfrm>
            <a:off x="7970247" y="1237868"/>
            <a:ext cx="3525115" cy="4580860"/>
          </a:xfrm>
          <a:prstGeom prst="rect">
            <a:avLst/>
          </a:prstGeom>
          <a:noFill/>
          <a:ln>
            <a:noFill/>
          </a:ln>
        </p:spPr>
      </p:pic>
      <p:sp>
        <p:nvSpPr>
          <p:cNvPr id="123" name="Google Shape;123;p3"/>
          <p:cNvSpPr/>
          <p:nvPr/>
        </p:nvSpPr>
        <p:spPr>
          <a:xfrm>
            <a:off x="631247" y="2259449"/>
            <a:ext cx="7038109" cy="2339102"/>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2000"/>
              <a:buFont typeface="Arial"/>
              <a:buNone/>
            </a:pPr>
            <a:r>
              <a:rPr b="0" i="0" lang="pt-BR" sz="2000" u="none" cap="none" strike="noStrike">
                <a:solidFill>
                  <a:srgbClr val="000000"/>
                </a:solidFill>
                <a:latin typeface="Corbel"/>
                <a:ea typeface="Corbel"/>
                <a:cs typeface="Corbel"/>
                <a:sym typeface="Corbel"/>
              </a:rPr>
              <a:t>Marco de Referência da Vigilância Alimentar e Nutricional (2015)</a:t>
            </a:r>
            <a:r>
              <a:rPr b="0" i="0" lang="pt-BR" sz="1800" u="none" cap="none" strike="noStrike">
                <a:solidFill>
                  <a:srgbClr val="000000"/>
                </a:solidFill>
                <a:latin typeface="Corbel"/>
                <a:ea typeface="Corbel"/>
                <a:cs typeface="Corbel"/>
                <a:sym typeface="Corbel"/>
              </a:rPr>
              <a:t>: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orbel"/>
              <a:ea typeface="Corbel"/>
              <a:cs typeface="Corbel"/>
              <a:sym typeface="Corbel"/>
            </a:endParaRPr>
          </a:p>
          <a:p>
            <a:pPr indent="0" lvl="0" marL="0" marR="0" rtl="0" algn="just">
              <a:lnSpc>
                <a:spcPct val="100000"/>
              </a:lnSpc>
              <a:spcBef>
                <a:spcPts val="0"/>
              </a:spcBef>
              <a:spcAft>
                <a:spcPts val="0"/>
              </a:spcAft>
              <a:buClr>
                <a:srgbClr val="000000"/>
              </a:buClr>
              <a:buSzPts val="1800"/>
              <a:buFont typeface="Arial"/>
              <a:buNone/>
            </a:pPr>
            <a:r>
              <a:rPr b="0" i="0" lang="pt-BR" sz="1800" u="none" cap="none" strike="noStrike">
                <a:solidFill>
                  <a:srgbClr val="000000"/>
                </a:solidFill>
                <a:latin typeface="Corbel"/>
                <a:ea typeface="Corbel"/>
                <a:cs typeface="Corbel"/>
                <a:sym typeface="Corbel"/>
              </a:rPr>
              <a:t>“Esta publicação objetiva </a:t>
            </a:r>
            <a:r>
              <a:rPr b="1" i="0" lang="pt-BR" sz="1800" u="none" cap="none" strike="noStrike">
                <a:solidFill>
                  <a:srgbClr val="000000"/>
                </a:solidFill>
                <a:latin typeface="Corbel"/>
                <a:ea typeface="Corbel"/>
                <a:cs typeface="Corbel"/>
                <a:sym typeface="Corbel"/>
              </a:rPr>
              <a:t>apoiar profissionais e gestores para a organização da VAN na Atenção Básica</a:t>
            </a:r>
            <a:r>
              <a:rPr b="0" i="0" lang="pt-BR" sz="1800" u="none" cap="none" strike="noStrike">
                <a:solidFill>
                  <a:srgbClr val="000000"/>
                </a:solidFill>
                <a:latin typeface="Corbel"/>
                <a:ea typeface="Corbel"/>
                <a:cs typeface="Corbel"/>
                <a:sym typeface="Corbel"/>
              </a:rPr>
              <a:t>...”</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orbel"/>
              <a:ea typeface="Corbel"/>
              <a:cs typeface="Corbel"/>
              <a:sym typeface="Corbel"/>
            </a:endParaRPr>
          </a:p>
          <a:p>
            <a:pPr indent="0" lvl="0" marL="0" marR="0" rtl="0" algn="just">
              <a:lnSpc>
                <a:spcPct val="100000"/>
              </a:lnSpc>
              <a:spcBef>
                <a:spcPts val="0"/>
              </a:spcBef>
              <a:spcAft>
                <a:spcPts val="0"/>
              </a:spcAft>
              <a:buClr>
                <a:srgbClr val="000000"/>
              </a:buClr>
              <a:buSzPts val="1800"/>
              <a:buFont typeface="Arial"/>
              <a:buNone/>
            </a:pPr>
            <a:r>
              <a:rPr b="0" i="0" lang="pt-BR" sz="1800" u="none" cap="none" strike="noStrike">
                <a:solidFill>
                  <a:srgbClr val="000000"/>
                </a:solidFill>
                <a:latin typeface="Corbel"/>
                <a:ea typeface="Corbel"/>
                <a:cs typeface="Corbel"/>
                <a:sym typeface="Corbel"/>
              </a:rPr>
              <a:t>“...identifica, define e esclarece os conceitos e as metodologias da VAN na Atenção Básica, assim como os contextos dos quais essa prática se origina e se insere atualmente.” </a:t>
            </a:r>
            <a:endParaRPr b="0" i="0" sz="1400" u="none" cap="none" strike="noStrike">
              <a:solidFill>
                <a:srgbClr val="000000"/>
              </a:solidFill>
              <a:latin typeface="Arial"/>
              <a:ea typeface="Arial"/>
              <a:cs typeface="Arial"/>
              <a:sym typeface="Arial"/>
            </a:endParaRPr>
          </a:p>
        </p:txBody>
      </p:sp>
      <p:sp>
        <p:nvSpPr>
          <p:cNvPr id="124" name="Google Shape;124;p3"/>
          <p:cNvSpPr/>
          <p:nvPr/>
        </p:nvSpPr>
        <p:spPr>
          <a:xfrm>
            <a:off x="942537" y="6284629"/>
            <a:ext cx="10102660" cy="384721"/>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900"/>
              <a:buFont typeface="Arial"/>
              <a:buNone/>
            </a:pPr>
            <a:r>
              <a:rPr b="1" i="0" lang="pt-BR" sz="1900" u="none" cap="none" strike="noStrike">
                <a:solidFill>
                  <a:schemeClr val="lt1"/>
                </a:solidFill>
                <a:latin typeface="Libre Franklin Thin"/>
                <a:ea typeface="Libre Franklin Thin"/>
                <a:cs typeface="Libre Franklin Thin"/>
                <a:sym typeface="Libre Franklin Thin"/>
              </a:rPr>
              <a:t>Vigilância Alimentar e Nutricional na Linha de Cuidado para Sobrepeso e Obesidade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24"/>
          <p:cNvSpPr/>
          <p:nvPr/>
        </p:nvSpPr>
        <p:spPr>
          <a:xfrm>
            <a:off x="10462975" y="-148895"/>
            <a:ext cx="1032387" cy="1484671"/>
          </a:xfrm>
          <a:prstGeom prst="roundRect">
            <a:avLst>
              <a:gd fmla="val 16667" name="adj"/>
            </a:avLst>
          </a:prstGeom>
          <a:gradFill>
            <a:gsLst>
              <a:gs pos="0">
                <a:srgbClr val="7FB75F"/>
              </a:gs>
              <a:gs pos="50000">
                <a:srgbClr val="6EB141"/>
              </a:gs>
              <a:gs pos="100000">
                <a:srgbClr val="5FA134"/>
              </a:gs>
            </a:gsLst>
            <a:lin ang="5400000" scaled="0"/>
          </a:gradFill>
          <a:ln>
            <a:noFill/>
          </a:ln>
          <a:effectLst>
            <a:outerShdw blurRad="57150" rotWithShape="0" algn="ctr" dir="5400000" dist="19050">
              <a:srgbClr val="000000">
                <a:alpha val="6235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Resultado de imagem para &quot;atividade física&quot; icon" id="541" name="Google Shape;541;p24"/>
          <p:cNvPicPr preferRelativeResize="0"/>
          <p:nvPr/>
        </p:nvPicPr>
        <p:blipFill rotWithShape="1">
          <a:blip r:embed="rId3">
            <a:alphaModFix/>
          </a:blip>
          <a:srcRect b="79805" l="28770" r="54180" t="2131"/>
          <a:stretch/>
        </p:blipFill>
        <p:spPr>
          <a:xfrm>
            <a:off x="10650121" y="258928"/>
            <a:ext cx="658093" cy="669024"/>
          </a:xfrm>
          <a:prstGeom prst="rect">
            <a:avLst/>
          </a:prstGeom>
          <a:noFill/>
          <a:ln>
            <a:noFill/>
          </a:ln>
        </p:spPr>
      </p:pic>
      <p:sp>
        <p:nvSpPr>
          <p:cNvPr id="542" name="Google Shape;542;p24"/>
          <p:cNvSpPr/>
          <p:nvPr/>
        </p:nvSpPr>
        <p:spPr>
          <a:xfrm>
            <a:off x="334296" y="6086158"/>
            <a:ext cx="11523408" cy="781664"/>
          </a:xfrm>
          <a:prstGeom prst="rect">
            <a:avLst/>
          </a:prstGeom>
          <a:gradFill>
            <a:gsLst>
              <a:gs pos="0">
                <a:srgbClr val="7FB75F"/>
              </a:gs>
              <a:gs pos="50000">
                <a:srgbClr val="6EB141"/>
              </a:gs>
              <a:gs pos="100000">
                <a:srgbClr val="5FA134"/>
              </a:gs>
            </a:gsLst>
            <a:lin ang="5400000" scaled="0"/>
          </a:gradFill>
          <a:ln>
            <a:noFill/>
          </a:ln>
          <a:effectLst>
            <a:outerShdw blurRad="57150" rotWithShape="0" algn="ctr" dir="5400000" dist="19050">
              <a:srgbClr val="000000">
                <a:alpha val="6235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43" name="Google Shape;543;p24"/>
          <p:cNvSpPr txBox="1"/>
          <p:nvPr/>
        </p:nvSpPr>
        <p:spPr>
          <a:xfrm>
            <a:off x="799841" y="615397"/>
            <a:ext cx="8817324" cy="338554"/>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600"/>
              <a:buFont typeface="Arial"/>
              <a:buNone/>
            </a:pPr>
            <a:r>
              <a:rPr b="1" i="0" lang="pt-BR" sz="1600" u="none" cap="none" strike="noStrike">
                <a:solidFill>
                  <a:srgbClr val="000000"/>
                </a:solidFill>
                <a:latin typeface="Corbel"/>
                <a:ea typeface="Corbel"/>
                <a:cs typeface="Corbel"/>
                <a:sym typeface="Corbel"/>
              </a:rPr>
              <a:t>CUIDADO INDIVIDUAL, FAMILIAR E EM GRUPO</a:t>
            </a:r>
            <a:endParaRPr b="0" i="0" sz="1400" u="none" cap="none" strike="noStrike">
              <a:solidFill>
                <a:srgbClr val="000000"/>
              </a:solidFill>
              <a:latin typeface="Arial"/>
              <a:ea typeface="Arial"/>
              <a:cs typeface="Arial"/>
              <a:sym typeface="Arial"/>
            </a:endParaRPr>
          </a:p>
        </p:txBody>
      </p:sp>
      <p:grpSp>
        <p:nvGrpSpPr>
          <p:cNvPr id="544" name="Google Shape;544;p24"/>
          <p:cNvGrpSpPr/>
          <p:nvPr/>
        </p:nvGrpSpPr>
        <p:grpSpPr>
          <a:xfrm>
            <a:off x="8333373" y="3308490"/>
            <a:ext cx="3467181" cy="2704548"/>
            <a:chOff x="7780421" y="2104777"/>
            <a:chExt cx="3980530" cy="3104982"/>
          </a:xfrm>
        </p:grpSpPr>
        <p:sp>
          <p:nvSpPr>
            <p:cNvPr id="545" name="Google Shape;545;p24"/>
            <p:cNvSpPr txBox="1"/>
            <p:nvPr/>
          </p:nvSpPr>
          <p:spPr>
            <a:xfrm>
              <a:off x="7841514" y="4968293"/>
              <a:ext cx="3919437" cy="241466"/>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pt-BR" sz="900" u="none" cap="none" strike="noStrike">
                  <a:solidFill>
                    <a:srgbClr val="D0CECE"/>
                  </a:solidFill>
                  <a:latin typeface="Arial"/>
                  <a:ea typeface="Arial"/>
                  <a:cs typeface="Arial"/>
                  <a:sym typeface="Arial"/>
                </a:rPr>
                <a:t>Foto: Prefeitura de Maringá (PR) / Márcio Naka.</a:t>
              </a:r>
              <a:endParaRPr b="0" i="0" sz="1400" u="none" cap="none" strike="noStrike">
                <a:solidFill>
                  <a:srgbClr val="000000"/>
                </a:solidFill>
                <a:latin typeface="Arial"/>
                <a:ea typeface="Arial"/>
                <a:cs typeface="Arial"/>
                <a:sym typeface="Arial"/>
              </a:endParaRPr>
            </a:p>
          </p:txBody>
        </p:sp>
        <p:pic>
          <p:nvPicPr>
            <p:cNvPr id="546" name="Google Shape;546;p24"/>
            <p:cNvPicPr preferRelativeResize="0"/>
            <p:nvPr/>
          </p:nvPicPr>
          <p:blipFill rotWithShape="1">
            <a:blip r:embed="rId4">
              <a:alphaModFix/>
            </a:blip>
            <a:srcRect b="0" l="0" r="0" t="0"/>
            <a:stretch/>
          </p:blipFill>
          <p:spPr>
            <a:xfrm>
              <a:off x="7780421" y="2104777"/>
              <a:ext cx="3919437" cy="2863516"/>
            </a:xfrm>
            <a:prstGeom prst="rect">
              <a:avLst/>
            </a:prstGeom>
            <a:noFill/>
            <a:ln>
              <a:noFill/>
            </a:ln>
          </p:spPr>
        </p:pic>
      </p:grpSp>
      <p:grpSp>
        <p:nvGrpSpPr>
          <p:cNvPr id="547" name="Google Shape;547;p24"/>
          <p:cNvGrpSpPr/>
          <p:nvPr/>
        </p:nvGrpSpPr>
        <p:grpSpPr>
          <a:xfrm>
            <a:off x="400390" y="3420151"/>
            <a:ext cx="3715413" cy="2601517"/>
            <a:chOff x="334295" y="2104777"/>
            <a:chExt cx="4383403" cy="3069241"/>
          </a:xfrm>
        </p:grpSpPr>
        <p:pic>
          <p:nvPicPr>
            <p:cNvPr id="548" name="Google Shape;548;p24"/>
            <p:cNvPicPr preferRelativeResize="0"/>
            <p:nvPr/>
          </p:nvPicPr>
          <p:blipFill rotWithShape="1">
            <a:blip r:embed="rId5">
              <a:alphaModFix/>
            </a:blip>
            <a:srcRect b="6668" l="0" r="0" t="8995"/>
            <a:stretch/>
          </p:blipFill>
          <p:spPr>
            <a:xfrm>
              <a:off x="334295" y="2104777"/>
              <a:ext cx="4383403" cy="2863516"/>
            </a:xfrm>
            <a:prstGeom prst="rect">
              <a:avLst/>
            </a:prstGeom>
            <a:noFill/>
            <a:ln>
              <a:noFill/>
            </a:ln>
          </p:spPr>
        </p:pic>
        <p:sp>
          <p:nvSpPr>
            <p:cNvPr id="549" name="Google Shape;549;p24"/>
            <p:cNvSpPr txBox="1"/>
            <p:nvPr/>
          </p:nvSpPr>
          <p:spPr>
            <a:xfrm>
              <a:off x="431867" y="4943186"/>
              <a:ext cx="428583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pt-BR" sz="900" u="none" cap="none" strike="noStrike">
                  <a:solidFill>
                    <a:srgbClr val="D0CECE"/>
                  </a:solidFill>
                  <a:latin typeface="Arial"/>
                  <a:ea typeface="Arial"/>
                  <a:cs typeface="Arial"/>
                  <a:sym typeface="Arial"/>
                </a:rPr>
                <a:t>Foto: Radilson Gomes.</a:t>
              </a:r>
              <a:endParaRPr b="0" i="0" sz="1400" u="none" cap="none" strike="noStrike">
                <a:solidFill>
                  <a:srgbClr val="000000"/>
                </a:solidFill>
                <a:latin typeface="Arial"/>
                <a:ea typeface="Arial"/>
                <a:cs typeface="Arial"/>
                <a:sym typeface="Arial"/>
              </a:endParaRPr>
            </a:p>
          </p:txBody>
        </p:sp>
      </p:grpSp>
      <p:grpSp>
        <p:nvGrpSpPr>
          <p:cNvPr id="550" name="Google Shape;550;p24"/>
          <p:cNvGrpSpPr/>
          <p:nvPr/>
        </p:nvGrpSpPr>
        <p:grpSpPr>
          <a:xfrm>
            <a:off x="4378571" y="1695450"/>
            <a:ext cx="3635800" cy="2907710"/>
            <a:chOff x="4211053" y="1531008"/>
            <a:chExt cx="3841418" cy="3072152"/>
          </a:xfrm>
        </p:grpSpPr>
        <p:pic>
          <p:nvPicPr>
            <p:cNvPr descr=" Agente de saúde em visita domiciliar (Foto: Prefeitura de Amparo/SP) " id="551" name="Google Shape;551;p24"/>
            <p:cNvPicPr preferRelativeResize="0"/>
            <p:nvPr/>
          </p:nvPicPr>
          <p:blipFill rotWithShape="1">
            <a:blip r:embed="rId6">
              <a:alphaModFix/>
            </a:blip>
            <a:srcRect b="0" l="0" r="0" t="0"/>
            <a:stretch/>
          </p:blipFill>
          <p:spPr>
            <a:xfrm>
              <a:off x="4211053" y="1531008"/>
              <a:ext cx="3810000" cy="2857500"/>
            </a:xfrm>
            <a:prstGeom prst="rect">
              <a:avLst/>
            </a:prstGeom>
            <a:noFill/>
            <a:ln>
              <a:noFill/>
            </a:ln>
          </p:spPr>
        </p:pic>
        <p:sp>
          <p:nvSpPr>
            <p:cNvPr id="552" name="Google Shape;552;p24"/>
            <p:cNvSpPr txBox="1"/>
            <p:nvPr/>
          </p:nvSpPr>
          <p:spPr>
            <a:xfrm>
              <a:off x="4242471" y="4372328"/>
              <a:ext cx="3810000"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pt-BR" sz="900" u="none" cap="none" strike="noStrike">
                  <a:solidFill>
                    <a:srgbClr val="D0CECE"/>
                  </a:solidFill>
                  <a:latin typeface="Arial"/>
                  <a:ea typeface="Arial"/>
                  <a:cs typeface="Arial"/>
                  <a:sym typeface="Arial"/>
                </a:rPr>
                <a:t>Foto: Prefeitura Amparo (SP).</a:t>
              </a:r>
              <a:endParaRPr b="0" i="0" sz="1400" u="none" cap="none" strike="noStrike">
                <a:solidFill>
                  <a:srgbClr val="000000"/>
                </a:solidFill>
                <a:latin typeface="Arial"/>
                <a:ea typeface="Arial"/>
                <a:cs typeface="Arial"/>
                <a:sym typeface="Arial"/>
              </a:endParaRPr>
            </a:p>
          </p:txBody>
        </p:sp>
      </p:grpSp>
      <p:sp>
        <p:nvSpPr>
          <p:cNvPr id="553" name="Google Shape;553;p24"/>
          <p:cNvSpPr/>
          <p:nvPr/>
        </p:nvSpPr>
        <p:spPr>
          <a:xfrm>
            <a:off x="38479" y="64934"/>
            <a:ext cx="761362" cy="276999"/>
          </a:xfrm>
          <a:prstGeom prst="rect">
            <a:avLst/>
          </a:prstGeom>
          <a:noFill/>
          <a:ln>
            <a:noFill/>
          </a:ln>
        </p:spPr>
        <p:txBody>
          <a:bodyPr anchorCtr="0" anchor="t" bIns="45700" lIns="91425" spcFirstLastPara="1" rIns="91425" wrap="square" tIns="45700">
            <a:noAutofit/>
          </a:bodyPr>
          <a:lstStyle/>
          <a:p>
            <a:pPr indent="0" lvl="0" marL="45720" marR="0" rtl="0" algn="l">
              <a:lnSpc>
                <a:spcPct val="100000"/>
              </a:lnSpc>
              <a:spcBef>
                <a:spcPts val="0"/>
              </a:spcBef>
              <a:spcAft>
                <a:spcPts val="0"/>
              </a:spcAft>
              <a:buClr>
                <a:srgbClr val="000000"/>
              </a:buClr>
              <a:buSzPts val="1200"/>
              <a:buFont typeface="Arial"/>
              <a:buNone/>
            </a:pPr>
            <a:r>
              <a:rPr b="0" i="0" lang="pt-BR" sz="1200" u="none" cap="none" strike="noStrike">
                <a:solidFill>
                  <a:schemeClr val="lt2"/>
                </a:solidFill>
                <a:latin typeface="Corbel"/>
                <a:ea typeface="Corbel"/>
                <a:cs typeface="Corbel"/>
                <a:sym typeface="Corbel"/>
              </a:rPr>
              <a:t>3. AÇÃO</a:t>
            </a:r>
            <a:endParaRPr b="0" i="0" sz="1400" u="none" cap="none" strike="noStrike">
              <a:solidFill>
                <a:srgbClr val="000000"/>
              </a:solidFill>
              <a:latin typeface="Arial"/>
              <a:ea typeface="Arial"/>
              <a:cs typeface="Arial"/>
              <a:sym typeface="Arial"/>
            </a:endParaRPr>
          </a:p>
        </p:txBody>
      </p:sp>
      <p:sp>
        <p:nvSpPr>
          <p:cNvPr id="554" name="Google Shape;554;p24"/>
          <p:cNvSpPr/>
          <p:nvPr/>
        </p:nvSpPr>
        <p:spPr>
          <a:xfrm>
            <a:off x="4408307" y="1676400"/>
            <a:ext cx="3606064" cy="2708284"/>
          </a:xfrm>
          <a:prstGeom prst="rect">
            <a:avLst/>
          </a:prstGeom>
          <a:noFill/>
          <a:ln cap="flat" cmpd="sng" w="57150">
            <a:solidFill>
              <a:schemeClr val="accent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5" name="Google Shape;555;p24"/>
          <p:cNvSpPr/>
          <p:nvPr/>
        </p:nvSpPr>
        <p:spPr>
          <a:xfrm>
            <a:off x="8306875" y="3302450"/>
            <a:ext cx="3440465" cy="2487096"/>
          </a:xfrm>
          <a:prstGeom prst="rect">
            <a:avLst/>
          </a:prstGeom>
          <a:noFill/>
          <a:ln cap="flat" cmpd="sng" w="57150">
            <a:solidFill>
              <a:schemeClr val="accent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6" name="Google Shape;556;p24"/>
          <p:cNvSpPr/>
          <p:nvPr/>
        </p:nvSpPr>
        <p:spPr>
          <a:xfrm>
            <a:off x="942537" y="6284629"/>
            <a:ext cx="10102660" cy="384721"/>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900"/>
              <a:buFont typeface="Arial"/>
              <a:buNone/>
            </a:pPr>
            <a:r>
              <a:rPr b="1" i="0" lang="pt-BR" sz="1900" u="none" cap="none" strike="noStrike">
                <a:solidFill>
                  <a:schemeClr val="lt1"/>
                </a:solidFill>
                <a:latin typeface="Libre Franklin Thin"/>
                <a:ea typeface="Libre Franklin Thin"/>
                <a:cs typeface="Libre Franklin Thin"/>
                <a:sym typeface="Libre Franklin Thin"/>
              </a:rPr>
              <a:t>Vigilância Alimentar e Nutricional na Linha de Cuidado para Sobrepeso e Obesidade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p25"/>
          <p:cNvSpPr/>
          <p:nvPr/>
        </p:nvSpPr>
        <p:spPr>
          <a:xfrm>
            <a:off x="10462975" y="-148895"/>
            <a:ext cx="1032387" cy="1484671"/>
          </a:xfrm>
          <a:prstGeom prst="roundRect">
            <a:avLst>
              <a:gd fmla="val 16667" name="adj"/>
            </a:avLst>
          </a:prstGeom>
          <a:gradFill>
            <a:gsLst>
              <a:gs pos="0">
                <a:srgbClr val="7FB75F"/>
              </a:gs>
              <a:gs pos="50000">
                <a:srgbClr val="6EB141"/>
              </a:gs>
              <a:gs pos="100000">
                <a:srgbClr val="5FA134"/>
              </a:gs>
            </a:gsLst>
            <a:lin ang="5400000" scaled="0"/>
          </a:gradFill>
          <a:ln>
            <a:noFill/>
          </a:ln>
          <a:effectLst>
            <a:outerShdw blurRad="57150" rotWithShape="0" algn="ctr" dir="5400000" dist="19050">
              <a:srgbClr val="000000">
                <a:alpha val="6235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Resultado de imagem para &quot;atividade física&quot; icon" id="563" name="Google Shape;563;p25"/>
          <p:cNvPicPr preferRelativeResize="0"/>
          <p:nvPr/>
        </p:nvPicPr>
        <p:blipFill rotWithShape="1">
          <a:blip r:embed="rId3">
            <a:alphaModFix/>
          </a:blip>
          <a:srcRect b="79805" l="28770" r="54180" t="2131"/>
          <a:stretch/>
        </p:blipFill>
        <p:spPr>
          <a:xfrm>
            <a:off x="10650121" y="258928"/>
            <a:ext cx="658093" cy="669024"/>
          </a:xfrm>
          <a:prstGeom prst="rect">
            <a:avLst/>
          </a:prstGeom>
          <a:noFill/>
          <a:ln>
            <a:noFill/>
          </a:ln>
        </p:spPr>
      </p:pic>
      <p:sp>
        <p:nvSpPr>
          <p:cNvPr id="564" name="Google Shape;564;p25"/>
          <p:cNvSpPr/>
          <p:nvPr/>
        </p:nvSpPr>
        <p:spPr>
          <a:xfrm>
            <a:off x="334296" y="6086158"/>
            <a:ext cx="11523408" cy="781664"/>
          </a:xfrm>
          <a:prstGeom prst="rect">
            <a:avLst/>
          </a:prstGeom>
          <a:gradFill>
            <a:gsLst>
              <a:gs pos="0">
                <a:srgbClr val="7FB75F"/>
              </a:gs>
              <a:gs pos="50000">
                <a:srgbClr val="6EB141"/>
              </a:gs>
              <a:gs pos="100000">
                <a:srgbClr val="5FA134"/>
              </a:gs>
            </a:gsLst>
            <a:lin ang="5400000" scaled="0"/>
          </a:gradFill>
          <a:ln>
            <a:noFill/>
          </a:ln>
          <a:effectLst>
            <a:outerShdw blurRad="57150" rotWithShape="0" algn="ctr" dir="5400000" dist="19050">
              <a:srgbClr val="000000">
                <a:alpha val="6235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65" name="Google Shape;565;p25"/>
          <p:cNvSpPr/>
          <p:nvPr/>
        </p:nvSpPr>
        <p:spPr>
          <a:xfrm>
            <a:off x="38479" y="64934"/>
            <a:ext cx="761362" cy="276999"/>
          </a:xfrm>
          <a:prstGeom prst="rect">
            <a:avLst/>
          </a:prstGeom>
          <a:noFill/>
          <a:ln>
            <a:noFill/>
          </a:ln>
        </p:spPr>
        <p:txBody>
          <a:bodyPr anchorCtr="0" anchor="t" bIns="45700" lIns="91425" spcFirstLastPara="1" rIns="91425" wrap="square" tIns="45700">
            <a:noAutofit/>
          </a:bodyPr>
          <a:lstStyle/>
          <a:p>
            <a:pPr indent="0" lvl="0" marL="45720" marR="0" rtl="0" algn="l">
              <a:lnSpc>
                <a:spcPct val="100000"/>
              </a:lnSpc>
              <a:spcBef>
                <a:spcPts val="0"/>
              </a:spcBef>
              <a:spcAft>
                <a:spcPts val="0"/>
              </a:spcAft>
              <a:buClr>
                <a:srgbClr val="000000"/>
              </a:buClr>
              <a:buSzPts val="1200"/>
              <a:buFont typeface="Arial"/>
              <a:buNone/>
            </a:pPr>
            <a:r>
              <a:rPr b="0" i="0" lang="pt-BR" sz="1200" u="none" cap="none" strike="noStrike">
                <a:solidFill>
                  <a:schemeClr val="lt2"/>
                </a:solidFill>
                <a:latin typeface="Corbel"/>
                <a:ea typeface="Corbel"/>
                <a:cs typeface="Corbel"/>
                <a:sym typeface="Corbel"/>
              </a:rPr>
              <a:t>3. AÇÃO</a:t>
            </a:r>
            <a:endParaRPr b="0" i="0" sz="1400" u="none" cap="none" strike="noStrike">
              <a:solidFill>
                <a:srgbClr val="000000"/>
              </a:solidFill>
              <a:latin typeface="Arial"/>
              <a:ea typeface="Arial"/>
              <a:cs typeface="Arial"/>
              <a:sym typeface="Arial"/>
            </a:endParaRPr>
          </a:p>
        </p:txBody>
      </p:sp>
      <p:pic>
        <p:nvPicPr>
          <p:cNvPr descr="PSE - Programa Saúde na Escola - PSE - Programa Saúde na Escola - Município  de Ilhota" id="566" name="Google Shape;566;p25"/>
          <p:cNvPicPr preferRelativeResize="0"/>
          <p:nvPr/>
        </p:nvPicPr>
        <p:blipFill rotWithShape="1">
          <a:blip r:embed="rId4">
            <a:alphaModFix/>
          </a:blip>
          <a:srcRect b="0" l="0" r="0" t="0"/>
          <a:stretch/>
        </p:blipFill>
        <p:spPr>
          <a:xfrm>
            <a:off x="7929619" y="1626562"/>
            <a:ext cx="1448392" cy="1092798"/>
          </a:xfrm>
          <a:prstGeom prst="rect">
            <a:avLst/>
          </a:prstGeom>
          <a:noFill/>
          <a:ln>
            <a:noFill/>
          </a:ln>
        </p:spPr>
      </p:pic>
      <p:grpSp>
        <p:nvGrpSpPr>
          <p:cNvPr id="567" name="Google Shape;567;p25"/>
          <p:cNvGrpSpPr/>
          <p:nvPr/>
        </p:nvGrpSpPr>
        <p:grpSpPr>
          <a:xfrm>
            <a:off x="3736215" y="1664662"/>
            <a:ext cx="2508174" cy="1179098"/>
            <a:chOff x="262718" y="556890"/>
            <a:chExt cx="6064749" cy="2657155"/>
          </a:xfrm>
        </p:grpSpPr>
        <p:pic>
          <p:nvPicPr>
            <p:cNvPr descr="Praia Grande cria academia de saúde online para quarentena - Diário do  Litoral" id="568" name="Google Shape;568;p25"/>
            <p:cNvPicPr preferRelativeResize="0"/>
            <p:nvPr/>
          </p:nvPicPr>
          <p:blipFill rotWithShape="1">
            <a:blip r:embed="rId5">
              <a:alphaModFix/>
            </a:blip>
            <a:srcRect b="7516" l="5484" r="15717" t="25205"/>
            <a:stretch/>
          </p:blipFill>
          <p:spPr>
            <a:xfrm>
              <a:off x="262718" y="556890"/>
              <a:ext cx="6064749" cy="2657155"/>
            </a:xfrm>
            <a:prstGeom prst="rect">
              <a:avLst/>
            </a:prstGeom>
            <a:noFill/>
            <a:ln>
              <a:noFill/>
            </a:ln>
          </p:spPr>
        </p:pic>
        <p:sp>
          <p:nvSpPr>
            <p:cNvPr id="569" name="Google Shape;569;p25"/>
            <p:cNvSpPr/>
            <p:nvPr/>
          </p:nvSpPr>
          <p:spPr>
            <a:xfrm>
              <a:off x="3322853" y="2034612"/>
              <a:ext cx="2101516" cy="464843"/>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570" name="Google Shape;570;p25"/>
          <p:cNvSpPr txBox="1"/>
          <p:nvPr/>
        </p:nvSpPr>
        <p:spPr>
          <a:xfrm>
            <a:off x="7969174" y="5421922"/>
            <a:ext cx="3606703" cy="259284"/>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D0CECE"/>
              </a:buClr>
              <a:buSzPts val="900"/>
              <a:buFont typeface="Noto Sans Symbols"/>
              <a:buNone/>
            </a:pPr>
            <a:r>
              <a:rPr b="0" i="0" lang="pt-BR" sz="900" u="none" cap="none" strike="noStrike">
                <a:solidFill>
                  <a:srgbClr val="D0CECE"/>
                </a:solidFill>
                <a:latin typeface="Arial"/>
                <a:ea typeface="Arial"/>
                <a:cs typeface="Arial"/>
                <a:sym typeface="Arial"/>
              </a:rPr>
              <a:t>Foto: DAB/SAS/MS.</a:t>
            </a:r>
            <a:endParaRPr b="0" i="0" sz="1400" u="none" cap="none" strike="noStrike">
              <a:solidFill>
                <a:srgbClr val="000000"/>
              </a:solidFill>
              <a:latin typeface="Arial"/>
              <a:ea typeface="Arial"/>
              <a:cs typeface="Arial"/>
              <a:sym typeface="Arial"/>
            </a:endParaRPr>
          </a:p>
        </p:txBody>
      </p:sp>
      <p:grpSp>
        <p:nvGrpSpPr>
          <p:cNvPr id="571" name="Google Shape;571;p25"/>
          <p:cNvGrpSpPr/>
          <p:nvPr/>
        </p:nvGrpSpPr>
        <p:grpSpPr>
          <a:xfrm>
            <a:off x="3246036" y="2974317"/>
            <a:ext cx="4255824" cy="2783089"/>
            <a:chOff x="1640326" y="3120021"/>
            <a:chExt cx="3836360" cy="2508781"/>
          </a:xfrm>
        </p:grpSpPr>
        <p:pic>
          <p:nvPicPr>
            <p:cNvPr id="572" name="Google Shape;572;p25"/>
            <p:cNvPicPr preferRelativeResize="0"/>
            <p:nvPr/>
          </p:nvPicPr>
          <p:blipFill rotWithShape="1">
            <a:blip r:embed="rId6">
              <a:alphaModFix/>
            </a:blip>
            <a:srcRect b="0" l="0" r="0" t="0"/>
            <a:stretch/>
          </p:blipFill>
          <p:spPr>
            <a:xfrm>
              <a:off x="2126682" y="3120021"/>
              <a:ext cx="3225064" cy="2328874"/>
            </a:xfrm>
            <a:prstGeom prst="rect">
              <a:avLst/>
            </a:prstGeom>
            <a:noFill/>
            <a:ln>
              <a:noFill/>
            </a:ln>
          </p:spPr>
        </p:pic>
        <p:sp>
          <p:nvSpPr>
            <p:cNvPr id="573" name="Google Shape;573;p25"/>
            <p:cNvSpPr txBox="1"/>
            <p:nvPr/>
          </p:nvSpPr>
          <p:spPr>
            <a:xfrm>
              <a:off x="1640326" y="5397970"/>
              <a:ext cx="3836360"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D0CECE"/>
                </a:buClr>
                <a:buSzPts val="900"/>
                <a:buFont typeface="Noto Sans Symbols"/>
                <a:buNone/>
              </a:pPr>
              <a:r>
                <a:rPr b="0" i="0" lang="pt-BR" sz="900" u="none" cap="none" strike="noStrike">
                  <a:solidFill>
                    <a:srgbClr val="D0CECE"/>
                  </a:solidFill>
                  <a:latin typeface="Arial"/>
                  <a:ea typeface="Arial"/>
                  <a:cs typeface="Arial"/>
                  <a:sym typeface="Arial"/>
                </a:rPr>
                <a:t>Foto: DAB/SAS/MS.</a:t>
              </a:r>
              <a:endParaRPr b="0" i="0" sz="1400" u="none" cap="none" strike="noStrike">
                <a:solidFill>
                  <a:srgbClr val="000000"/>
                </a:solidFill>
                <a:latin typeface="Arial"/>
                <a:ea typeface="Arial"/>
                <a:cs typeface="Arial"/>
                <a:sym typeface="Arial"/>
              </a:endParaRPr>
            </a:p>
          </p:txBody>
        </p:sp>
      </p:grpSp>
      <p:pic>
        <p:nvPicPr>
          <p:cNvPr id="574" name="Google Shape;574;p25"/>
          <p:cNvPicPr preferRelativeResize="0"/>
          <p:nvPr/>
        </p:nvPicPr>
        <p:blipFill rotWithShape="1">
          <a:blip r:embed="rId7">
            <a:alphaModFix/>
          </a:blip>
          <a:srcRect b="0" l="0" r="0" t="0"/>
          <a:stretch/>
        </p:blipFill>
        <p:spPr>
          <a:xfrm>
            <a:off x="799840" y="1515749"/>
            <a:ext cx="1279313" cy="1179098"/>
          </a:xfrm>
          <a:prstGeom prst="rect">
            <a:avLst/>
          </a:prstGeom>
          <a:noFill/>
          <a:ln>
            <a:noFill/>
          </a:ln>
        </p:spPr>
      </p:pic>
      <p:grpSp>
        <p:nvGrpSpPr>
          <p:cNvPr id="575" name="Google Shape;575;p25"/>
          <p:cNvGrpSpPr/>
          <p:nvPr/>
        </p:nvGrpSpPr>
        <p:grpSpPr>
          <a:xfrm>
            <a:off x="667171" y="2934879"/>
            <a:ext cx="2664664" cy="2875590"/>
            <a:chOff x="857274" y="2275747"/>
            <a:chExt cx="2413815" cy="2604885"/>
          </a:xfrm>
        </p:grpSpPr>
        <p:grpSp>
          <p:nvGrpSpPr>
            <p:cNvPr id="576" name="Google Shape;576;p25"/>
            <p:cNvGrpSpPr/>
            <p:nvPr/>
          </p:nvGrpSpPr>
          <p:grpSpPr>
            <a:xfrm>
              <a:off x="874303" y="2281096"/>
              <a:ext cx="2396786" cy="2599536"/>
              <a:chOff x="883786" y="3006962"/>
              <a:chExt cx="2253686" cy="2444331"/>
            </a:xfrm>
          </p:grpSpPr>
          <p:pic>
            <p:nvPicPr>
              <p:cNvPr id="577" name="Google Shape;577;p25"/>
              <p:cNvPicPr preferRelativeResize="0"/>
              <p:nvPr/>
            </p:nvPicPr>
            <p:blipFill rotWithShape="1">
              <a:blip r:embed="rId8">
                <a:alphaModFix/>
              </a:blip>
              <a:srcRect b="0" l="0" r="0" t="0"/>
              <a:stretch/>
            </p:blipFill>
            <p:spPr>
              <a:xfrm>
                <a:off x="883786" y="3006962"/>
                <a:ext cx="2169462" cy="2169462"/>
              </a:xfrm>
              <a:prstGeom prst="rect">
                <a:avLst/>
              </a:prstGeom>
              <a:noFill/>
              <a:ln>
                <a:noFill/>
              </a:ln>
            </p:spPr>
          </p:pic>
          <p:sp>
            <p:nvSpPr>
              <p:cNvPr id="578" name="Google Shape;578;p25"/>
              <p:cNvSpPr txBox="1"/>
              <p:nvPr/>
            </p:nvSpPr>
            <p:spPr>
              <a:xfrm>
                <a:off x="968009" y="5220461"/>
                <a:ext cx="2169463"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D0CECE"/>
                  </a:buClr>
                  <a:buSzPts val="900"/>
                  <a:buFont typeface="Noto Sans Symbols"/>
                  <a:buNone/>
                </a:pPr>
                <a:r>
                  <a:rPr b="0" i="0" lang="pt-BR" sz="900" u="none" cap="none" strike="noStrike">
                    <a:solidFill>
                      <a:srgbClr val="D0CECE"/>
                    </a:solidFill>
                    <a:latin typeface="Arial"/>
                    <a:ea typeface="Arial"/>
                    <a:cs typeface="Arial"/>
                    <a:sym typeface="Arial"/>
                  </a:rPr>
                  <a:t>Foto: Ministério da Cidadania.</a:t>
                </a:r>
                <a:endParaRPr b="0" i="0" sz="1400" u="none" cap="none" strike="noStrike">
                  <a:solidFill>
                    <a:srgbClr val="000000"/>
                  </a:solidFill>
                  <a:latin typeface="Arial"/>
                  <a:ea typeface="Arial"/>
                  <a:cs typeface="Arial"/>
                  <a:sym typeface="Arial"/>
                </a:endParaRPr>
              </a:p>
            </p:txBody>
          </p:sp>
        </p:grpSp>
        <p:sp>
          <p:nvSpPr>
            <p:cNvPr id="579" name="Google Shape;579;p25"/>
            <p:cNvSpPr/>
            <p:nvPr/>
          </p:nvSpPr>
          <p:spPr>
            <a:xfrm>
              <a:off x="857274" y="2275747"/>
              <a:ext cx="2319064" cy="2343587"/>
            </a:xfrm>
            <a:prstGeom prst="rect">
              <a:avLst/>
            </a:prstGeom>
            <a:noFill/>
            <a:ln cap="flat" cmpd="sng" w="76200">
              <a:solidFill>
                <a:schemeClr val="accent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580" name="Google Shape;580;p25"/>
          <p:cNvPicPr preferRelativeResize="0"/>
          <p:nvPr/>
        </p:nvPicPr>
        <p:blipFill rotWithShape="1">
          <a:blip r:embed="rId9">
            <a:alphaModFix/>
          </a:blip>
          <a:srcRect b="0" l="0" r="0" t="0"/>
          <a:stretch/>
        </p:blipFill>
        <p:spPr>
          <a:xfrm>
            <a:off x="7716510" y="2903148"/>
            <a:ext cx="3780246" cy="2605305"/>
          </a:xfrm>
          <a:prstGeom prst="rect">
            <a:avLst/>
          </a:prstGeom>
          <a:noFill/>
          <a:ln>
            <a:noFill/>
          </a:ln>
        </p:spPr>
      </p:pic>
      <p:sp>
        <p:nvSpPr>
          <p:cNvPr id="581" name="Google Shape;581;p25"/>
          <p:cNvSpPr txBox="1"/>
          <p:nvPr/>
        </p:nvSpPr>
        <p:spPr>
          <a:xfrm>
            <a:off x="883786" y="593440"/>
            <a:ext cx="8817324" cy="338554"/>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600"/>
              <a:buFont typeface="Arial"/>
              <a:buNone/>
            </a:pPr>
            <a:r>
              <a:rPr b="1" i="0" lang="pt-BR" sz="1600" u="none" cap="none" strike="noStrike">
                <a:solidFill>
                  <a:srgbClr val="000000"/>
                </a:solidFill>
                <a:latin typeface="Corbel"/>
                <a:ea typeface="Corbel"/>
                <a:cs typeface="Corbel"/>
                <a:sym typeface="Corbel"/>
              </a:rPr>
              <a:t>A PRÁTICA DA VAN EM OUTROS CONTEXTOS</a:t>
            </a:r>
            <a:endParaRPr b="0" i="0" sz="1400" u="none" cap="none" strike="noStrike">
              <a:solidFill>
                <a:srgbClr val="000000"/>
              </a:solidFill>
              <a:latin typeface="Arial"/>
              <a:ea typeface="Arial"/>
              <a:cs typeface="Arial"/>
              <a:sym typeface="Arial"/>
            </a:endParaRPr>
          </a:p>
        </p:txBody>
      </p:sp>
      <p:sp>
        <p:nvSpPr>
          <p:cNvPr id="582" name="Google Shape;582;p25"/>
          <p:cNvSpPr/>
          <p:nvPr/>
        </p:nvSpPr>
        <p:spPr>
          <a:xfrm>
            <a:off x="942537" y="6284629"/>
            <a:ext cx="10102660" cy="384721"/>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900"/>
              <a:buFont typeface="Arial"/>
              <a:buNone/>
            </a:pPr>
            <a:r>
              <a:rPr b="1" i="0" lang="pt-BR" sz="1900" u="none" cap="none" strike="noStrike">
                <a:solidFill>
                  <a:schemeClr val="lt1"/>
                </a:solidFill>
                <a:latin typeface="Libre Franklin Thin"/>
                <a:ea typeface="Libre Franklin Thin"/>
                <a:cs typeface="Libre Franklin Thin"/>
                <a:sym typeface="Libre Franklin Thin"/>
              </a:rPr>
              <a:t>Vigilância Alimentar e Nutricional na Linha de Cuidado para Sobrepeso e Obesidade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26"/>
          <p:cNvSpPr/>
          <p:nvPr/>
        </p:nvSpPr>
        <p:spPr>
          <a:xfrm>
            <a:off x="10462975" y="-148895"/>
            <a:ext cx="1032387" cy="1484671"/>
          </a:xfrm>
          <a:prstGeom prst="roundRect">
            <a:avLst>
              <a:gd fmla="val 16667" name="adj"/>
            </a:avLst>
          </a:prstGeom>
          <a:gradFill>
            <a:gsLst>
              <a:gs pos="0">
                <a:srgbClr val="7FB75F"/>
              </a:gs>
              <a:gs pos="50000">
                <a:srgbClr val="6EB141"/>
              </a:gs>
              <a:gs pos="100000">
                <a:srgbClr val="5FA134"/>
              </a:gs>
            </a:gsLst>
            <a:lin ang="5400000" scaled="0"/>
          </a:gradFill>
          <a:ln>
            <a:noFill/>
          </a:ln>
          <a:effectLst>
            <a:outerShdw blurRad="57150" rotWithShape="0" algn="ctr" dir="5400000" dist="19050">
              <a:srgbClr val="000000">
                <a:alpha val="6235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Resultado de imagem para &quot;atividade física&quot; icon" id="589" name="Google Shape;589;p26"/>
          <p:cNvPicPr preferRelativeResize="0"/>
          <p:nvPr/>
        </p:nvPicPr>
        <p:blipFill rotWithShape="1">
          <a:blip r:embed="rId3">
            <a:alphaModFix/>
          </a:blip>
          <a:srcRect b="79805" l="28770" r="54180" t="2131"/>
          <a:stretch/>
        </p:blipFill>
        <p:spPr>
          <a:xfrm>
            <a:off x="10650121" y="258928"/>
            <a:ext cx="658093" cy="669024"/>
          </a:xfrm>
          <a:prstGeom prst="rect">
            <a:avLst/>
          </a:prstGeom>
          <a:noFill/>
          <a:ln>
            <a:noFill/>
          </a:ln>
        </p:spPr>
      </p:pic>
      <p:sp>
        <p:nvSpPr>
          <p:cNvPr id="590" name="Google Shape;590;p26"/>
          <p:cNvSpPr/>
          <p:nvPr/>
        </p:nvSpPr>
        <p:spPr>
          <a:xfrm>
            <a:off x="334296" y="6086158"/>
            <a:ext cx="11523408" cy="781664"/>
          </a:xfrm>
          <a:prstGeom prst="rect">
            <a:avLst/>
          </a:prstGeom>
          <a:gradFill>
            <a:gsLst>
              <a:gs pos="0">
                <a:srgbClr val="7FB75F"/>
              </a:gs>
              <a:gs pos="50000">
                <a:srgbClr val="6EB141"/>
              </a:gs>
              <a:gs pos="100000">
                <a:srgbClr val="5FA134"/>
              </a:gs>
            </a:gsLst>
            <a:lin ang="5400000" scaled="0"/>
          </a:gradFill>
          <a:ln>
            <a:noFill/>
          </a:ln>
          <a:effectLst>
            <a:outerShdw blurRad="57150" rotWithShape="0" algn="ctr" dir="5400000" dist="19050">
              <a:srgbClr val="000000">
                <a:alpha val="6235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591" name="Google Shape;591;p26"/>
          <p:cNvPicPr preferRelativeResize="0"/>
          <p:nvPr/>
        </p:nvPicPr>
        <p:blipFill rotWithShape="1">
          <a:blip r:embed="rId4">
            <a:alphaModFix/>
          </a:blip>
          <a:srcRect b="0" l="0" r="0" t="9406"/>
          <a:stretch/>
        </p:blipFill>
        <p:spPr>
          <a:xfrm>
            <a:off x="913382" y="2049832"/>
            <a:ext cx="5907536" cy="3231034"/>
          </a:xfrm>
          <a:prstGeom prst="rect">
            <a:avLst/>
          </a:prstGeom>
          <a:noFill/>
          <a:ln>
            <a:noFill/>
          </a:ln>
        </p:spPr>
      </p:pic>
      <p:pic>
        <p:nvPicPr>
          <p:cNvPr id="592" name="Google Shape;592;p26"/>
          <p:cNvPicPr preferRelativeResize="0"/>
          <p:nvPr/>
        </p:nvPicPr>
        <p:blipFill rotWithShape="1">
          <a:blip r:embed="rId5">
            <a:alphaModFix/>
          </a:blip>
          <a:srcRect b="0" l="0" r="0" t="7623"/>
          <a:stretch/>
        </p:blipFill>
        <p:spPr>
          <a:xfrm>
            <a:off x="6820918" y="2049831"/>
            <a:ext cx="4424571" cy="3184313"/>
          </a:xfrm>
          <a:prstGeom prst="rect">
            <a:avLst/>
          </a:prstGeom>
          <a:noFill/>
          <a:ln>
            <a:noFill/>
          </a:ln>
        </p:spPr>
      </p:pic>
      <p:sp>
        <p:nvSpPr>
          <p:cNvPr id="593" name="Google Shape;593;p26"/>
          <p:cNvSpPr txBox="1"/>
          <p:nvPr/>
        </p:nvSpPr>
        <p:spPr>
          <a:xfrm>
            <a:off x="1328737" y="1634780"/>
            <a:ext cx="5076825" cy="338554"/>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600"/>
              <a:buFont typeface="Arial"/>
              <a:buNone/>
            </a:pPr>
            <a:r>
              <a:rPr b="1" i="0" lang="pt-BR" sz="1600" u="none" cap="none" strike="noStrike">
                <a:solidFill>
                  <a:srgbClr val="000000"/>
                </a:solidFill>
                <a:latin typeface="Corbel"/>
                <a:ea typeface="Corbel"/>
                <a:cs typeface="Corbel"/>
                <a:sym typeface="Corbel"/>
              </a:rPr>
              <a:t>Atividade sobre alimentação saudável em escola.</a:t>
            </a:r>
            <a:endParaRPr b="0" i="0" sz="1400" u="none" cap="none" strike="noStrike">
              <a:solidFill>
                <a:srgbClr val="000000"/>
              </a:solidFill>
              <a:latin typeface="Arial"/>
              <a:ea typeface="Arial"/>
              <a:cs typeface="Arial"/>
              <a:sym typeface="Arial"/>
            </a:endParaRPr>
          </a:p>
        </p:txBody>
      </p:sp>
      <p:sp>
        <p:nvSpPr>
          <p:cNvPr id="594" name="Google Shape;594;p26"/>
          <p:cNvSpPr txBox="1"/>
          <p:nvPr/>
        </p:nvSpPr>
        <p:spPr>
          <a:xfrm>
            <a:off x="6876510" y="1680498"/>
            <a:ext cx="4294756" cy="338554"/>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600"/>
              <a:buFont typeface="Arial"/>
              <a:buNone/>
            </a:pPr>
            <a:r>
              <a:rPr b="1" i="0" lang="pt-BR" sz="1600" u="none" cap="none" strike="noStrike">
                <a:solidFill>
                  <a:srgbClr val="000000"/>
                </a:solidFill>
                <a:latin typeface="Corbel"/>
                <a:ea typeface="Corbel"/>
                <a:cs typeface="Corbel"/>
                <a:sym typeface="Corbel"/>
              </a:rPr>
              <a:t>Cultivo na horta.</a:t>
            </a:r>
            <a:endParaRPr b="0" i="0" sz="1400" u="none" cap="none" strike="noStrike">
              <a:solidFill>
                <a:srgbClr val="000000"/>
              </a:solidFill>
              <a:latin typeface="Arial"/>
              <a:ea typeface="Arial"/>
              <a:cs typeface="Arial"/>
              <a:sym typeface="Arial"/>
            </a:endParaRPr>
          </a:p>
        </p:txBody>
      </p:sp>
      <p:sp>
        <p:nvSpPr>
          <p:cNvPr id="595" name="Google Shape;595;p26"/>
          <p:cNvSpPr/>
          <p:nvPr/>
        </p:nvSpPr>
        <p:spPr>
          <a:xfrm>
            <a:off x="38479" y="64934"/>
            <a:ext cx="761362" cy="276999"/>
          </a:xfrm>
          <a:prstGeom prst="rect">
            <a:avLst/>
          </a:prstGeom>
          <a:noFill/>
          <a:ln>
            <a:noFill/>
          </a:ln>
        </p:spPr>
        <p:txBody>
          <a:bodyPr anchorCtr="0" anchor="t" bIns="45700" lIns="91425" spcFirstLastPara="1" rIns="91425" wrap="square" tIns="45700">
            <a:noAutofit/>
          </a:bodyPr>
          <a:lstStyle/>
          <a:p>
            <a:pPr indent="0" lvl="0" marL="45720" marR="0" rtl="0" algn="l">
              <a:lnSpc>
                <a:spcPct val="100000"/>
              </a:lnSpc>
              <a:spcBef>
                <a:spcPts val="0"/>
              </a:spcBef>
              <a:spcAft>
                <a:spcPts val="0"/>
              </a:spcAft>
              <a:buClr>
                <a:srgbClr val="000000"/>
              </a:buClr>
              <a:buSzPts val="1200"/>
              <a:buFont typeface="Arial"/>
              <a:buNone/>
            </a:pPr>
            <a:r>
              <a:rPr b="0" i="0" lang="pt-BR" sz="1200" u="none" cap="none" strike="noStrike">
                <a:solidFill>
                  <a:schemeClr val="lt2"/>
                </a:solidFill>
                <a:latin typeface="Corbel"/>
                <a:ea typeface="Corbel"/>
                <a:cs typeface="Corbel"/>
                <a:sym typeface="Corbel"/>
              </a:rPr>
              <a:t>3. AÇÃO</a:t>
            </a:r>
            <a:endParaRPr b="0" i="0" sz="1400" u="none" cap="none" strike="noStrike">
              <a:solidFill>
                <a:srgbClr val="000000"/>
              </a:solidFill>
              <a:latin typeface="Arial"/>
              <a:ea typeface="Arial"/>
              <a:cs typeface="Arial"/>
              <a:sym typeface="Arial"/>
            </a:endParaRPr>
          </a:p>
        </p:txBody>
      </p:sp>
      <p:sp>
        <p:nvSpPr>
          <p:cNvPr id="596" name="Google Shape;596;p26"/>
          <p:cNvSpPr/>
          <p:nvPr/>
        </p:nvSpPr>
        <p:spPr>
          <a:xfrm>
            <a:off x="942537" y="6284629"/>
            <a:ext cx="10102660" cy="384721"/>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900"/>
              <a:buFont typeface="Arial"/>
              <a:buNone/>
            </a:pPr>
            <a:r>
              <a:rPr b="1" i="0" lang="pt-BR" sz="1900" u="none" cap="none" strike="noStrike">
                <a:solidFill>
                  <a:schemeClr val="lt1"/>
                </a:solidFill>
                <a:latin typeface="Libre Franklin Thin"/>
                <a:ea typeface="Libre Franklin Thin"/>
                <a:cs typeface="Libre Franklin Thin"/>
                <a:sym typeface="Libre Franklin Thin"/>
              </a:rPr>
              <a:t>Vigilância Alimentar e Nutricional na Linha de Cuidado para Sobrepeso e Obesidade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27"/>
          <p:cNvSpPr/>
          <p:nvPr/>
        </p:nvSpPr>
        <p:spPr>
          <a:xfrm>
            <a:off x="334296" y="6086158"/>
            <a:ext cx="11523408" cy="781664"/>
          </a:xfrm>
          <a:prstGeom prst="rect">
            <a:avLst/>
          </a:prstGeom>
          <a:gradFill>
            <a:gsLst>
              <a:gs pos="0">
                <a:srgbClr val="7FB75F"/>
              </a:gs>
              <a:gs pos="50000">
                <a:srgbClr val="6EB141"/>
              </a:gs>
              <a:gs pos="100000">
                <a:srgbClr val="5FA134"/>
              </a:gs>
            </a:gsLst>
            <a:lin ang="5400000" scaled="0"/>
          </a:gradFill>
          <a:ln>
            <a:noFill/>
          </a:ln>
          <a:effectLst>
            <a:outerShdw blurRad="57150" rotWithShape="0" algn="ctr" dir="5400000" dist="19050">
              <a:srgbClr val="000000">
                <a:alpha val="6235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03" name="Google Shape;603;p27"/>
          <p:cNvSpPr/>
          <p:nvPr/>
        </p:nvSpPr>
        <p:spPr>
          <a:xfrm>
            <a:off x="10462975" y="-148895"/>
            <a:ext cx="1032387" cy="1484671"/>
          </a:xfrm>
          <a:prstGeom prst="roundRect">
            <a:avLst>
              <a:gd fmla="val 16667" name="adj"/>
            </a:avLst>
          </a:prstGeom>
          <a:gradFill>
            <a:gsLst>
              <a:gs pos="0">
                <a:srgbClr val="7FB75F"/>
              </a:gs>
              <a:gs pos="50000">
                <a:srgbClr val="6EB141"/>
              </a:gs>
              <a:gs pos="100000">
                <a:srgbClr val="5FA134"/>
              </a:gs>
            </a:gsLst>
            <a:lin ang="5400000" scaled="0"/>
          </a:gradFill>
          <a:ln>
            <a:noFill/>
          </a:ln>
          <a:effectLst>
            <a:outerShdw blurRad="57150" rotWithShape="0" algn="ctr" dir="5400000" dist="19050">
              <a:srgbClr val="000000">
                <a:alpha val="6235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Resultado de imagem para &quot;atividade física&quot; icon" id="604" name="Google Shape;604;p27"/>
          <p:cNvPicPr preferRelativeResize="0"/>
          <p:nvPr/>
        </p:nvPicPr>
        <p:blipFill rotWithShape="1">
          <a:blip r:embed="rId3">
            <a:alphaModFix/>
          </a:blip>
          <a:srcRect b="53477" l="2218" r="79207" t="28889"/>
          <a:stretch/>
        </p:blipFill>
        <p:spPr>
          <a:xfrm>
            <a:off x="10620694" y="284479"/>
            <a:ext cx="716947" cy="653094"/>
          </a:xfrm>
          <a:prstGeom prst="rect">
            <a:avLst/>
          </a:prstGeom>
          <a:noFill/>
          <a:ln>
            <a:noFill/>
          </a:ln>
        </p:spPr>
      </p:pic>
      <p:sp>
        <p:nvSpPr>
          <p:cNvPr id="605" name="Google Shape;605;p27"/>
          <p:cNvSpPr txBox="1"/>
          <p:nvPr/>
        </p:nvSpPr>
        <p:spPr>
          <a:xfrm>
            <a:off x="1143000" y="404646"/>
            <a:ext cx="9875520" cy="135636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A6B727"/>
              </a:buClr>
              <a:buSzPts val="4400"/>
              <a:buFont typeface="Corbel"/>
              <a:buNone/>
            </a:pPr>
            <a:r>
              <a:rPr b="0" i="0" lang="pt-BR" sz="4400" u="none" cap="none" strike="noStrike">
                <a:solidFill>
                  <a:srgbClr val="A6B727"/>
                </a:solidFill>
                <a:latin typeface="Corbel"/>
                <a:ea typeface="Corbel"/>
                <a:cs typeface="Corbel"/>
                <a:sym typeface="Corbel"/>
              </a:rPr>
              <a:t>Como realizar a VAN</a:t>
            </a:r>
            <a:endParaRPr b="0" i="0" sz="1400" u="none" cap="none" strike="noStrike">
              <a:solidFill>
                <a:srgbClr val="000000"/>
              </a:solidFill>
              <a:latin typeface="Arial"/>
              <a:ea typeface="Arial"/>
              <a:cs typeface="Arial"/>
              <a:sym typeface="Arial"/>
            </a:endParaRPr>
          </a:p>
        </p:txBody>
      </p:sp>
      <p:sp>
        <p:nvSpPr>
          <p:cNvPr id="606" name="Google Shape;606;p27"/>
          <p:cNvSpPr txBox="1"/>
          <p:nvPr/>
        </p:nvSpPr>
        <p:spPr>
          <a:xfrm>
            <a:off x="1143000" y="2286041"/>
            <a:ext cx="4567989" cy="3054361"/>
          </a:xfrm>
          <a:prstGeom prst="rect">
            <a:avLst/>
          </a:prstGeom>
          <a:solidFill>
            <a:srgbClr val="F2F2F2"/>
          </a:solidFill>
          <a:ln>
            <a:noFill/>
          </a:ln>
        </p:spPr>
        <p:txBody>
          <a:bodyPr anchorCtr="0" anchor="t" bIns="45700" lIns="91425" spcFirstLastPara="1" rIns="91425" wrap="square" tIns="45700">
            <a:normAutofit/>
          </a:bodyPr>
          <a:lstStyle/>
          <a:p>
            <a:pPr indent="0" lvl="0" marL="45720" marR="0" rtl="0" algn="just">
              <a:lnSpc>
                <a:spcPct val="90000"/>
              </a:lnSpc>
              <a:spcBef>
                <a:spcPts val="0"/>
              </a:spcBef>
              <a:spcAft>
                <a:spcPts val="0"/>
              </a:spcAft>
              <a:buClr>
                <a:srgbClr val="A6B727"/>
              </a:buClr>
              <a:buSzPts val="100"/>
              <a:buFont typeface="Corbel"/>
              <a:buNone/>
            </a:pPr>
            <a:r>
              <a:t/>
            </a:r>
            <a:endParaRPr b="0" i="0" sz="100" u="none" cap="none" strike="noStrike">
              <a:solidFill>
                <a:srgbClr val="A6B727"/>
              </a:solidFill>
              <a:latin typeface="Corbel"/>
              <a:ea typeface="Corbel"/>
              <a:cs typeface="Corbel"/>
              <a:sym typeface="Corbel"/>
            </a:endParaRPr>
          </a:p>
          <a:p>
            <a:pPr indent="-182880" lvl="0" marL="228600" marR="0" rtl="0" algn="just">
              <a:lnSpc>
                <a:spcPct val="90000"/>
              </a:lnSpc>
              <a:spcBef>
                <a:spcPts val="1400"/>
              </a:spcBef>
              <a:spcAft>
                <a:spcPts val="0"/>
              </a:spcAft>
              <a:buClr>
                <a:srgbClr val="A6B727"/>
              </a:buClr>
              <a:buSzPts val="1600"/>
              <a:buFont typeface="Corbel"/>
              <a:buChar char="•"/>
            </a:pPr>
            <a:r>
              <a:rPr b="0" i="0" lang="pt-BR" sz="2000" u="none" cap="none" strike="noStrike">
                <a:solidFill>
                  <a:srgbClr val="000000"/>
                </a:solidFill>
                <a:latin typeface="Corbel"/>
                <a:ea typeface="Corbel"/>
                <a:cs typeface="Corbel"/>
                <a:sym typeface="Corbel"/>
              </a:rPr>
              <a:t>Compreender e analisar o que se obteve nas etapas anteriores; </a:t>
            </a:r>
            <a:endParaRPr b="0" i="0" sz="1400" u="none" cap="none" strike="noStrike">
              <a:solidFill>
                <a:srgbClr val="000000"/>
              </a:solidFill>
              <a:latin typeface="Arial"/>
              <a:ea typeface="Arial"/>
              <a:cs typeface="Arial"/>
              <a:sym typeface="Arial"/>
            </a:endParaRPr>
          </a:p>
          <a:p>
            <a:pPr indent="-182880" lvl="0" marL="228600" marR="0" rtl="0" algn="just">
              <a:lnSpc>
                <a:spcPct val="90000"/>
              </a:lnSpc>
              <a:spcBef>
                <a:spcPts val="1400"/>
              </a:spcBef>
              <a:spcAft>
                <a:spcPts val="0"/>
              </a:spcAft>
              <a:buClr>
                <a:srgbClr val="A6B727"/>
              </a:buClr>
              <a:buSzPts val="1600"/>
              <a:buFont typeface="Corbel"/>
              <a:buChar char="•"/>
            </a:pPr>
            <a:r>
              <a:rPr b="0" i="0" lang="pt-BR" sz="2000" u="none" cap="none" strike="noStrike">
                <a:solidFill>
                  <a:srgbClr val="000000"/>
                </a:solidFill>
                <a:latin typeface="Corbel"/>
                <a:ea typeface="Corbel"/>
                <a:cs typeface="Corbel"/>
                <a:sym typeface="Corbel"/>
              </a:rPr>
              <a:t>Verificar a implementação das atividades planejadas na etapa de análise e decisão;</a:t>
            </a:r>
            <a:endParaRPr b="0" i="0" sz="1400" u="none" cap="none" strike="noStrike">
              <a:solidFill>
                <a:srgbClr val="000000"/>
              </a:solidFill>
              <a:latin typeface="Arial"/>
              <a:ea typeface="Arial"/>
              <a:cs typeface="Arial"/>
              <a:sym typeface="Arial"/>
            </a:endParaRPr>
          </a:p>
          <a:p>
            <a:pPr indent="-182880" lvl="0" marL="228600" marR="0" rtl="0" algn="just">
              <a:lnSpc>
                <a:spcPct val="90000"/>
              </a:lnSpc>
              <a:spcBef>
                <a:spcPts val="1400"/>
              </a:spcBef>
              <a:spcAft>
                <a:spcPts val="0"/>
              </a:spcAft>
              <a:buClr>
                <a:srgbClr val="A6B727"/>
              </a:buClr>
              <a:buSzPts val="1600"/>
              <a:buFont typeface="Corbel"/>
              <a:buChar char="•"/>
            </a:pPr>
            <a:r>
              <a:rPr b="0" i="0" lang="pt-BR" sz="2000" u="none" cap="none" strike="noStrike">
                <a:solidFill>
                  <a:srgbClr val="000000"/>
                </a:solidFill>
                <a:latin typeface="Corbel"/>
                <a:ea typeface="Corbel"/>
                <a:cs typeface="Corbel"/>
                <a:sym typeface="Corbel"/>
              </a:rPr>
              <a:t>Identificar alcance de metas previamente estabelecidas. Ex: redução do desmame precoce.</a:t>
            </a:r>
            <a:endParaRPr b="0" i="0" sz="2000" u="none" cap="none" strike="noStrike">
              <a:solidFill>
                <a:srgbClr val="A6B727"/>
              </a:solidFill>
              <a:latin typeface="Corbel"/>
              <a:ea typeface="Corbel"/>
              <a:cs typeface="Corbel"/>
              <a:sym typeface="Corbel"/>
            </a:endParaRPr>
          </a:p>
        </p:txBody>
      </p:sp>
      <p:sp>
        <p:nvSpPr>
          <p:cNvPr id="607" name="Google Shape;607;p27"/>
          <p:cNvSpPr txBox="1"/>
          <p:nvPr/>
        </p:nvSpPr>
        <p:spPr>
          <a:xfrm>
            <a:off x="6318912" y="1858456"/>
            <a:ext cx="4940489" cy="58477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600"/>
              <a:buFont typeface="Arial"/>
              <a:buNone/>
            </a:pPr>
            <a:r>
              <a:rPr b="1" i="0" lang="pt-BR" sz="1600" u="none" cap="none" strike="noStrike">
                <a:solidFill>
                  <a:srgbClr val="000000"/>
                </a:solidFill>
                <a:latin typeface="Corbel"/>
                <a:ea typeface="Corbel"/>
                <a:cs typeface="Corbel"/>
                <a:sym typeface="Corbel"/>
              </a:rPr>
              <a:t>Discussão sobre a situação alimentar e nutricional da população do território.</a:t>
            </a:r>
            <a:endParaRPr b="0" i="0" sz="1400" u="none" cap="none" strike="noStrike">
              <a:solidFill>
                <a:srgbClr val="000000"/>
              </a:solidFill>
              <a:latin typeface="Arial"/>
              <a:ea typeface="Arial"/>
              <a:cs typeface="Arial"/>
              <a:sym typeface="Arial"/>
            </a:endParaRPr>
          </a:p>
        </p:txBody>
      </p:sp>
      <p:pic>
        <p:nvPicPr>
          <p:cNvPr id="608" name="Google Shape;608;p27"/>
          <p:cNvPicPr preferRelativeResize="0"/>
          <p:nvPr/>
        </p:nvPicPr>
        <p:blipFill rotWithShape="1">
          <a:blip r:embed="rId4">
            <a:alphaModFix/>
          </a:blip>
          <a:srcRect b="0" l="0" r="0" t="0"/>
          <a:stretch/>
        </p:blipFill>
        <p:spPr>
          <a:xfrm>
            <a:off x="6209061" y="2429583"/>
            <a:ext cx="5169856" cy="3054361"/>
          </a:xfrm>
          <a:prstGeom prst="rect">
            <a:avLst/>
          </a:prstGeom>
          <a:noFill/>
          <a:ln>
            <a:noFill/>
          </a:ln>
        </p:spPr>
      </p:pic>
      <p:sp>
        <p:nvSpPr>
          <p:cNvPr id="609" name="Google Shape;609;p27"/>
          <p:cNvSpPr txBox="1"/>
          <p:nvPr/>
        </p:nvSpPr>
        <p:spPr>
          <a:xfrm>
            <a:off x="1023484" y="1681891"/>
            <a:ext cx="6093372" cy="397032"/>
          </a:xfrm>
          <a:prstGeom prst="rect">
            <a:avLst/>
          </a:prstGeom>
          <a:noFill/>
          <a:ln>
            <a:noFill/>
          </a:ln>
        </p:spPr>
        <p:txBody>
          <a:bodyPr anchorCtr="0" anchor="t" bIns="45700" lIns="91425" spcFirstLastPara="1" rIns="91425" wrap="square" tIns="45700">
            <a:spAutoFit/>
          </a:bodyPr>
          <a:lstStyle/>
          <a:p>
            <a:pPr indent="0" lvl="0" marL="45720" marR="0" rtl="0" algn="just">
              <a:lnSpc>
                <a:spcPct val="90000"/>
              </a:lnSpc>
              <a:spcBef>
                <a:spcPts val="0"/>
              </a:spcBef>
              <a:spcAft>
                <a:spcPts val="0"/>
              </a:spcAft>
              <a:buClr>
                <a:srgbClr val="A6B727"/>
              </a:buClr>
              <a:buSzPts val="1760"/>
              <a:buFont typeface="Corbel"/>
              <a:buNone/>
            </a:pPr>
            <a:r>
              <a:rPr b="0" i="0" lang="pt-BR" sz="2200" u="none" cap="none" strike="noStrike">
                <a:solidFill>
                  <a:srgbClr val="A6B727"/>
                </a:solidFill>
                <a:latin typeface="Corbel"/>
                <a:ea typeface="Corbel"/>
                <a:cs typeface="Corbel"/>
                <a:sym typeface="Corbel"/>
              </a:rPr>
              <a:t>4. AVALIAÇÃO</a:t>
            </a:r>
            <a:endParaRPr b="0" i="0" sz="1400" u="none" cap="none" strike="noStrike">
              <a:solidFill>
                <a:srgbClr val="000000"/>
              </a:solidFill>
              <a:latin typeface="Arial"/>
              <a:ea typeface="Arial"/>
              <a:cs typeface="Arial"/>
              <a:sym typeface="Arial"/>
            </a:endParaRPr>
          </a:p>
        </p:txBody>
      </p:sp>
      <p:sp>
        <p:nvSpPr>
          <p:cNvPr id="610" name="Google Shape;610;p27"/>
          <p:cNvSpPr/>
          <p:nvPr/>
        </p:nvSpPr>
        <p:spPr>
          <a:xfrm>
            <a:off x="942537" y="6284629"/>
            <a:ext cx="10102660" cy="384721"/>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900"/>
              <a:buFont typeface="Arial"/>
              <a:buNone/>
            </a:pPr>
            <a:r>
              <a:rPr b="1" i="0" lang="pt-BR" sz="1900" u="none" cap="none" strike="noStrike">
                <a:solidFill>
                  <a:schemeClr val="lt1"/>
                </a:solidFill>
                <a:latin typeface="Libre Franklin Thin"/>
                <a:ea typeface="Libre Franklin Thin"/>
                <a:cs typeface="Libre Franklin Thin"/>
                <a:sym typeface="Libre Franklin Thin"/>
              </a:rPr>
              <a:t>Vigilância Alimentar e Nutricional na Linha de Cuidado para Sobrepeso e Obesidade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p28"/>
          <p:cNvSpPr/>
          <p:nvPr/>
        </p:nvSpPr>
        <p:spPr>
          <a:xfrm>
            <a:off x="0" y="-38100"/>
            <a:ext cx="12192000" cy="7410450"/>
          </a:xfrm>
          <a:prstGeom prst="rect">
            <a:avLst/>
          </a:prstGeom>
          <a:blipFill rotWithShape="1">
            <a:blip r:embed="rId3">
              <a:alphaModFix amt="42000"/>
            </a:blip>
            <a:stretch>
              <a:fillRect b="0" l="-3635" r="-3902"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17" name="Google Shape;617;p28"/>
          <p:cNvSpPr/>
          <p:nvPr/>
        </p:nvSpPr>
        <p:spPr>
          <a:xfrm>
            <a:off x="334296" y="6086158"/>
            <a:ext cx="11523408" cy="781664"/>
          </a:xfrm>
          <a:prstGeom prst="rect">
            <a:avLst/>
          </a:prstGeom>
          <a:gradFill>
            <a:gsLst>
              <a:gs pos="0">
                <a:srgbClr val="7FB75F"/>
              </a:gs>
              <a:gs pos="50000">
                <a:srgbClr val="6EB141"/>
              </a:gs>
              <a:gs pos="100000">
                <a:srgbClr val="5FA134"/>
              </a:gs>
            </a:gsLst>
            <a:lin ang="5400000" scaled="0"/>
          </a:gradFill>
          <a:ln>
            <a:noFill/>
          </a:ln>
          <a:effectLst>
            <a:outerShdw blurRad="57150" rotWithShape="0" algn="ctr" dir="5400000" dist="19050">
              <a:srgbClr val="000000">
                <a:alpha val="6235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18" name="Google Shape;618;p28"/>
          <p:cNvSpPr/>
          <p:nvPr/>
        </p:nvSpPr>
        <p:spPr>
          <a:xfrm>
            <a:off x="10462975" y="-148895"/>
            <a:ext cx="1032387" cy="1484671"/>
          </a:xfrm>
          <a:prstGeom prst="roundRect">
            <a:avLst>
              <a:gd fmla="val 16667" name="adj"/>
            </a:avLst>
          </a:prstGeom>
          <a:gradFill>
            <a:gsLst>
              <a:gs pos="0">
                <a:srgbClr val="7FB75F"/>
              </a:gs>
              <a:gs pos="50000">
                <a:srgbClr val="6EB141"/>
              </a:gs>
              <a:gs pos="100000">
                <a:srgbClr val="5FA134"/>
              </a:gs>
            </a:gsLst>
            <a:lin ang="5400000" scaled="0"/>
          </a:gradFill>
          <a:ln>
            <a:noFill/>
          </a:ln>
          <a:effectLst>
            <a:outerShdw blurRad="57150" rotWithShape="0" algn="ctr" dir="5400000" dist="19050">
              <a:srgbClr val="000000">
                <a:alpha val="6235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Resultado de imagem para &quot;atividade física&quot; icon" id="619" name="Google Shape;619;p28"/>
          <p:cNvPicPr preferRelativeResize="0"/>
          <p:nvPr/>
        </p:nvPicPr>
        <p:blipFill rotWithShape="1">
          <a:blip r:embed="rId4">
            <a:alphaModFix/>
          </a:blip>
          <a:srcRect b="53477" l="2218" r="79207" t="28889"/>
          <a:stretch/>
        </p:blipFill>
        <p:spPr>
          <a:xfrm>
            <a:off x="10620694" y="284479"/>
            <a:ext cx="716947" cy="653094"/>
          </a:xfrm>
          <a:prstGeom prst="rect">
            <a:avLst/>
          </a:prstGeom>
          <a:noFill/>
          <a:ln>
            <a:noFill/>
          </a:ln>
        </p:spPr>
      </p:pic>
      <p:sp>
        <p:nvSpPr>
          <p:cNvPr id="620" name="Google Shape;620;p28"/>
          <p:cNvSpPr/>
          <p:nvPr/>
        </p:nvSpPr>
        <p:spPr>
          <a:xfrm>
            <a:off x="38479" y="64934"/>
            <a:ext cx="1151982" cy="276999"/>
          </a:xfrm>
          <a:prstGeom prst="rect">
            <a:avLst/>
          </a:prstGeom>
          <a:noFill/>
          <a:ln>
            <a:noFill/>
          </a:ln>
        </p:spPr>
        <p:txBody>
          <a:bodyPr anchorCtr="0" anchor="t" bIns="45700" lIns="91425" spcFirstLastPara="1" rIns="91425" wrap="square" tIns="45700">
            <a:noAutofit/>
          </a:bodyPr>
          <a:lstStyle/>
          <a:p>
            <a:pPr indent="0" lvl="0" marL="45720" marR="0" rtl="0" algn="l">
              <a:lnSpc>
                <a:spcPct val="100000"/>
              </a:lnSpc>
              <a:spcBef>
                <a:spcPts val="0"/>
              </a:spcBef>
              <a:spcAft>
                <a:spcPts val="0"/>
              </a:spcAft>
              <a:buClr>
                <a:srgbClr val="000000"/>
              </a:buClr>
              <a:buSzPts val="1200"/>
              <a:buFont typeface="Arial"/>
              <a:buNone/>
            </a:pPr>
            <a:r>
              <a:rPr b="0" i="0" lang="pt-BR" sz="1200" u="none" cap="none" strike="noStrike">
                <a:solidFill>
                  <a:schemeClr val="lt2"/>
                </a:solidFill>
                <a:latin typeface="Corbel"/>
                <a:ea typeface="Corbel"/>
                <a:cs typeface="Corbel"/>
                <a:sym typeface="Corbel"/>
              </a:rPr>
              <a:t>3. AVALIAÇÃO</a:t>
            </a:r>
            <a:endParaRPr b="0" i="0" sz="1400" u="none" cap="none" strike="noStrike">
              <a:solidFill>
                <a:srgbClr val="000000"/>
              </a:solidFill>
              <a:latin typeface="Arial"/>
              <a:ea typeface="Arial"/>
              <a:cs typeface="Arial"/>
              <a:sym typeface="Arial"/>
            </a:endParaRPr>
          </a:p>
        </p:txBody>
      </p:sp>
      <p:sp>
        <p:nvSpPr>
          <p:cNvPr id="621" name="Google Shape;621;p28"/>
          <p:cNvSpPr txBox="1"/>
          <p:nvPr/>
        </p:nvSpPr>
        <p:spPr>
          <a:xfrm>
            <a:off x="334296" y="689445"/>
            <a:ext cx="8162004"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pt-BR" sz="2400" u="none" cap="none" strike="noStrike">
                <a:solidFill>
                  <a:schemeClr val="dk1"/>
                </a:solidFill>
                <a:latin typeface="Corbel"/>
                <a:ea typeface="Corbel"/>
                <a:cs typeface="Corbel"/>
                <a:sym typeface="Corbel"/>
              </a:rPr>
              <a:t>Para verificar a </a:t>
            </a:r>
            <a:r>
              <a:rPr b="1" i="0" lang="pt-BR" sz="2400" u="sng" cap="none" strike="noStrike">
                <a:solidFill>
                  <a:schemeClr val="dk1"/>
                </a:solidFill>
                <a:latin typeface="Corbel"/>
                <a:ea typeface="Corbel"/>
                <a:cs typeface="Corbel"/>
                <a:sym typeface="Corbel"/>
              </a:rPr>
              <a:t>implementação adequada de atividades</a:t>
            </a:r>
            <a:r>
              <a:rPr b="0" i="0" lang="pt-BR" sz="2400" u="none" cap="none" strike="noStrike">
                <a:solidFill>
                  <a:schemeClr val="dk1"/>
                </a:solidFill>
                <a:latin typeface="Corbel"/>
                <a:ea typeface="Corbel"/>
                <a:cs typeface="Corbel"/>
                <a:sym typeface="Corbe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pt-BR" sz="2400" u="none" cap="none" strike="noStrike">
                <a:solidFill>
                  <a:schemeClr val="dk1"/>
                </a:solidFill>
                <a:latin typeface="Corbel"/>
                <a:ea typeface="Corbel"/>
                <a:cs typeface="Corbel"/>
                <a:sym typeface="Corbel"/>
              </a:rPr>
              <a:t>(Ex: Educação Alimentar e Nutricional)</a:t>
            </a:r>
            <a:r>
              <a:rPr b="1" i="0" lang="pt-BR" sz="2400" u="none" cap="none" strike="noStrike">
                <a:solidFill>
                  <a:schemeClr val="dk1"/>
                </a:solidFill>
                <a:latin typeface="Corbel"/>
                <a:ea typeface="Corbel"/>
                <a:cs typeface="Corbel"/>
                <a:sym typeface="Corbel"/>
              </a:rPr>
              <a:t>:</a:t>
            </a:r>
            <a:endParaRPr b="0" i="0" sz="2400" u="none" cap="none" strike="noStrike">
              <a:solidFill>
                <a:schemeClr val="dk1"/>
              </a:solidFill>
              <a:latin typeface="Corbel"/>
              <a:ea typeface="Corbel"/>
              <a:cs typeface="Corbel"/>
              <a:sym typeface="Corbel"/>
            </a:endParaRPr>
          </a:p>
        </p:txBody>
      </p:sp>
      <p:sp>
        <p:nvSpPr>
          <p:cNvPr id="622" name="Google Shape;622;p28"/>
          <p:cNvSpPr txBox="1"/>
          <p:nvPr/>
        </p:nvSpPr>
        <p:spPr>
          <a:xfrm>
            <a:off x="886746" y="2194367"/>
            <a:ext cx="5399361" cy="3693319"/>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Corbel"/>
                <a:ea typeface="Corbel"/>
                <a:cs typeface="Corbel"/>
                <a:sym typeface="Corbel"/>
              </a:rPr>
              <a:t>Definir instrumentos e critérios  a serem utilizados;</a:t>
            </a:r>
            <a:endParaRPr b="0" i="0" sz="1400" u="none" cap="none" strike="noStrike">
              <a:solidFill>
                <a:srgbClr val="000000"/>
              </a:solidFill>
              <a:latin typeface="Arial"/>
              <a:ea typeface="Arial"/>
              <a:cs typeface="Arial"/>
              <a:sym typeface="Arial"/>
            </a:endParaRPr>
          </a:p>
          <a:p>
            <a:pPr indent="-171450" lvl="0" marL="285750" marR="0" rtl="0" algn="just">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orbel"/>
              <a:ea typeface="Corbel"/>
              <a:cs typeface="Corbel"/>
              <a:sym typeface="Corbel"/>
            </a:endParaRPr>
          </a:p>
          <a:p>
            <a:pPr indent="-285750" lvl="0" marL="285750" marR="0" rtl="0" algn="l">
              <a:lnSpc>
                <a:spcPct val="100000"/>
              </a:lnSpc>
              <a:spcBef>
                <a:spcPts val="0"/>
              </a:spcBef>
              <a:spcAft>
                <a:spcPts val="0"/>
              </a:spcAft>
              <a:buClr>
                <a:schemeClr val="dk1"/>
              </a:buClr>
              <a:buSzPts val="1800"/>
              <a:buFont typeface="Noto Sans Symbols"/>
              <a:buChar char="✔"/>
            </a:pPr>
            <a:r>
              <a:rPr b="1" i="0" lang="pt-BR" sz="1800" u="none" cap="none" strike="noStrike">
                <a:solidFill>
                  <a:schemeClr val="dk1"/>
                </a:solidFill>
                <a:latin typeface="Corbel"/>
                <a:ea typeface="Corbel"/>
                <a:cs typeface="Corbel"/>
                <a:sym typeface="Corbel"/>
              </a:rPr>
              <a:t>A ação atendeu aos objetivos propostos?</a:t>
            </a:r>
            <a:endParaRPr b="0" i="0" sz="1400" u="none" cap="none" strike="noStrike">
              <a:solidFill>
                <a:srgbClr val="000000"/>
              </a:solidFill>
              <a:latin typeface="Arial"/>
              <a:ea typeface="Arial"/>
              <a:cs typeface="Arial"/>
              <a:sym typeface="Arial"/>
            </a:endParaRPr>
          </a:p>
          <a:p>
            <a:pPr indent="-171450" lvl="0" marL="285750" marR="0" rtl="0" algn="l">
              <a:lnSpc>
                <a:spcPct val="100000"/>
              </a:lnSpc>
              <a:spcBef>
                <a:spcPts val="0"/>
              </a:spcBef>
              <a:spcAft>
                <a:spcPts val="0"/>
              </a:spcAft>
              <a:buClr>
                <a:schemeClr val="dk1"/>
              </a:buClr>
              <a:buSzPts val="1800"/>
              <a:buFont typeface="Noto Sans Symbols"/>
              <a:buNone/>
            </a:pPr>
            <a:r>
              <a:t/>
            </a:r>
            <a:endParaRPr b="1" i="0" sz="1800" u="none" cap="none" strike="noStrike">
              <a:solidFill>
                <a:schemeClr val="dk1"/>
              </a:solidFill>
              <a:latin typeface="Corbel"/>
              <a:ea typeface="Corbel"/>
              <a:cs typeface="Corbel"/>
              <a:sym typeface="Corbel"/>
            </a:endParaRPr>
          </a:p>
          <a:p>
            <a:pPr indent="-285750" lvl="0" marL="285750" marR="0" rtl="0" algn="l">
              <a:lnSpc>
                <a:spcPct val="100000"/>
              </a:lnSpc>
              <a:spcBef>
                <a:spcPts val="0"/>
              </a:spcBef>
              <a:spcAft>
                <a:spcPts val="0"/>
              </a:spcAft>
              <a:buClr>
                <a:schemeClr val="dk1"/>
              </a:buClr>
              <a:buSzPts val="1800"/>
              <a:buFont typeface="Noto Sans Symbols"/>
              <a:buChar char="✔"/>
            </a:pPr>
            <a:r>
              <a:rPr b="1" i="0" lang="pt-BR" sz="1800" u="none" cap="none" strike="noStrike">
                <a:solidFill>
                  <a:schemeClr val="dk1"/>
                </a:solidFill>
                <a:latin typeface="Corbel"/>
                <a:ea typeface="Corbel"/>
                <a:cs typeface="Corbel"/>
                <a:sym typeface="Corbel"/>
              </a:rPr>
              <a:t>As estratégias utilizadas correspondem ao planejado?</a:t>
            </a:r>
            <a:endParaRPr b="0" i="0" sz="1400" u="none" cap="none" strike="noStrike">
              <a:solidFill>
                <a:srgbClr val="000000"/>
              </a:solidFill>
              <a:latin typeface="Arial"/>
              <a:ea typeface="Arial"/>
              <a:cs typeface="Arial"/>
              <a:sym typeface="Arial"/>
            </a:endParaRPr>
          </a:p>
          <a:p>
            <a:pPr indent="-171450" lvl="0" marL="285750" marR="0" rtl="0" algn="l">
              <a:lnSpc>
                <a:spcPct val="100000"/>
              </a:lnSpc>
              <a:spcBef>
                <a:spcPts val="0"/>
              </a:spcBef>
              <a:spcAft>
                <a:spcPts val="0"/>
              </a:spcAft>
              <a:buClr>
                <a:schemeClr val="dk1"/>
              </a:buClr>
              <a:buSzPts val="1800"/>
              <a:buFont typeface="Noto Sans Symbols"/>
              <a:buNone/>
            </a:pPr>
            <a:r>
              <a:t/>
            </a:r>
            <a:endParaRPr b="1" i="0" sz="1800" u="none" cap="none" strike="noStrike">
              <a:solidFill>
                <a:schemeClr val="dk1"/>
              </a:solidFill>
              <a:latin typeface="Corbel"/>
              <a:ea typeface="Corbel"/>
              <a:cs typeface="Corbel"/>
              <a:sym typeface="Corbel"/>
            </a:endParaRPr>
          </a:p>
          <a:p>
            <a:pPr indent="-285750" lvl="0" marL="285750" marR="0" rtl="0" algn="l">
              <a:lnSpc>
                <a:spcPct val="100000"/>
              </a:lnSpc>
              <a:spcBef>
                <a:spcPts val="0"/>
              </a:spcBef>
              <a:spcAft>
                <a:spcPts val="0"/>
              </a:spcAft>
              <a:buClr>
                <a:schemeClr val="dk1"/>
              </a:buClr>
              <a:buSzPts val="1800"/>
              <a:buFont typeface="Noto Sans Symbols"/>
              <a:buChar char="✔"/>
            </a:pPr>
            <a:r>
              <a:rPr b="1" i="0" lang="pt-BR" sz="1800" u="none" cap="none" strike="noStrike">
                <a:solidFill>
                  <a:schemeClr val="dk1"/>
                </a:solidFill>
                <a:latin typeface="Corbel"/>
                <a:ea typeface="Corbel"/>
                <a:cs typeface="Corbel"/>
                <a:sym typeface="Corbel"/>
              </a:rPr>
              <a:t>Os recursos disponibilizados foram alocados? Foram suficientes?</a:t>
            </a:r>
            <a:endParaRPr b="0" i="0" sz="1400" u="none" cap="none" strike="noStrike">
              <a:solidFill>
                <a:srgbClr val="000000"/>
              </a:solidFill>
              <a:latin typeface="Arial"/>
              <a:ea typeface="Arial"/>
              <a:cs typeface="Arial"/>
              <a:sym typeface="Arial"/>
            </a:endParaRPr>
          </a:p>
          <a:p>
            <a:pPr indent="-171450" lvl="0" marL="285750" marR="0" rtl="0" algn="l">
              <a:lnSpc>
                <a:spcPct val="100000"/>
              </a:lnSpc>
              <a:spcBef>
                <a:spcPts val="0"/>
              </a:spcBef>
              <a:spcAft>
                <a:spcPts val="0"/>
              </a:spcAft>
              <a:buClr>
                <a:schemeClr val="dk1"/>
              </a:buClr>
              <a:buSzPts val="1800"/>
              <a:buFont typeface="Noto Sans Symbols"/>
              <a:buNone/>
            </a:pPr>
            <a:r>
              <a:t/>
            </a:r>
            <a:endParaRPr b="1" i="0" sz="1800" u="none" cap="none" strike="noStrike">
              <a:solidFill>
                <a:schemeClr val="dk1"/>
              </a:solidFill>
              <a:latin typeface="Corbel"/>
              <a:ea typeface="Corbel"/>
              <a:cs typeface="Corbel"/>
              <a:sym typeface="Corbel"/>
            </a:endParaRPr>
          </a:p>
          <a:p>
            <a:pPr indent="-285750" lvl="0" marL="285750" marR="0" rtl="0" algn="l">
              <a:lnSpc>
                <a:spcPct val="100000"/>
              </a:lnSpc>
              <a:spcBef>
                <a:spcPts val="0"/>
              </a:spcBef>
              <a:spcAft>
                <a:spcPts val="0"/>
              </a:spcAft>
              <a:buClr>
                <a:schemeClr val="dk1"/>
              </a:buClr>
              <a:buSzPts val="1800"/>
              <a:buFont typeface="Noto Sans Symbols"/>
              <a:buChar char="✔"/>
            </a:pPr>
            <a:r>
              <a:rPr b="1" i="0" lang="pt-BR" sz="1800" u="none" cap="none" strike="noStrike">
                <a:solidFill>
                  <a:schemeClr val="dk1"/>
                </a:solidFill>
                <a:latin typeface="Corbel"/>
                <a:ea typeface="Corbel"/>
                <a:cs typeface="Corbel"/>
                <a:sym typeface="Corbel"/>
              </a:rPr>
              <a:t>Houve mudança no conhecimento, atitudes e práticas do público-alvo? </a:t>
            </a:r>
            <a:endParaRPr b="0" i="0" sz="1400" u="none" cap="none" strike="noStrike">
              <a:solidFill>
                <a:srgbClr val="000000"/>
              </a:solidFill>
              <a:latin typeface="Arial"/>
              <a:ea typeface="Arial"/>
              <a:cs typeface="Arial"/>
              <a:sym typeface="Arial"/>
            </a:endParaRPr>
          </a:p>
          <a:p>
            <a:pPr indent="-171450" lvl="0" marL="285750" marR="0" rtl="0" algn="just">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orbel"/>
              <a:ea typeface="Corbel"/>
              <a:cs typeface="Corbel"/>
              <a:sym typeface="Corbel"/>
            </a:endParaRPr>
          </a:p>
        </p:txBody>
      </p:sp>
      <p:sp>
        <p:nvSpPr>
          <p:cNvPr id="623" name="Google Shape;623;p28"/>
          <p:cNvSpPr txBox="1"/>
          <p:nvPr/>
        </p:nvSpPr>
        <p:spPr>
          <a:xfrm>
            <a:off x="10893293" y="5870722"/>
            <a:ext cx="2000250"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pt-BR" sz="900" u="none" cap="none" strike="noStrike">
                <a:solidFill>
                  <a:srgbClr val="AEABAB"/>
                </a:solidFill>
                <a:latin typeface="Calibri"/>
                <a:ea typeface="Calibri"/>
                <a:cs typeface="Calibri"/>
                <a:sym typeface="Calibri"/>
              </a:rPr>
              <a:t>Foto: Shutterstock</a:t>
            </a:r>
            <a:endParaRPr b="0" i="0" sz="900" u="none" cap="none" strike="noStrike">
              <a:solidFill>
                <a:srgbClr val="AEABAB"/>
              </a:solidFill>
              <a:latin typeface="Calibri"/>
              <a:ea typeface="Calibri"/>
              <a:cs typeface="Calibri"/>
              <a:sym typeface="Calibri"/>
            </a:endParaRPr>
          </a:p>
        </p:txBody>
      </p:sp>
      <p:sp>
        <p:nvSpPr>
          <p:cNvPr id="624" name="Google Shape;624;p28"/>
          <p:cNvSpPr/>
          <p:nvPr/>
        </p:nvSpPr>
        <p:spPr>
          <a:xfrm>
            <a:off x="942537" y="6284629"/>
            <a:ext cx="10102660" cy="384721"/>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900"/>
              <a:buFont typeface="Arial"/>
              <a:buNone/>
            </a:pPr>
            <a:r>
              <a:rPr b="1" i="0" lang="pt-BR" sz="1900" u="none" cap="none" strike="noStrike">
                <a:solidFill>
                  <a:schemeClr val="lt1"/>
                </a:solidFill>
                <a:latin typeface="Libre Franklin Thin"/>
                <a:ea typeface="Libre Franklin Thin"/>
                <a:cs typeface="Libre Franklin Thin"/>
                <a:sym typeface="Libre Franklin Thin"/>
              </a:rPr>
              <a:t>Vigilância Alimentar e Nutricional na Linha de Cuidado para Sobrepeso e Obesidade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sp>
        <p:nvSpPr>
          <p:cNvPr id="630" name="Google Shape;630;p29"/>
          <p:cNvSpPr/>
          <p:nvPr/>
        </p:nvSpPr>
        <p:spPr>
          <a:xfrm>
            <a:off x="1" y="-19050"/>
            <a:ext cx="12192000" cy="6897371"/>
          </a:xfrm>
          <a:prstGeom prst="rect">
            <a:avLst/>
          </a:prstGeom>
          <a:blipFill rotWithShape="1">
            <a:blip r:embed="rId3">
              <a:alphaModFix amt="10000"/>
            </a:blip>
            <a:stretch>
              <a:fillRect b="0" l="-13616" r="-5703" t="426"/>
            </a:stretch>
          </a:blip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31" name="Google Shape;631;p29"/>
          <p:cNvSpPr/>
          <p:nvPr/>
        </p:nvSpPr>
        <p:spPr>
          <a:xfrm>
            <a:off x="334296" y="6086158"/>
            <a:ext cx="11523408" cy="781664"/>
          </a:xfrm>
          <a:prstGeom prst="rect">
            <a:avLst/>
          </a:prstGeom>
          <a:gradFill>
            <a:gsLst>
              <a:gs pos="0">
                <a:srgbClr val="7FB75F"/>
              </a:gs>
              <a:gs pos="50000">
                <a:srgbClr val="6EB141"/>
              </a:gs>
              <a:gs pos="100000">
                <a:srgbClr val="5FA134"/>
              </a:gs>
            </a:gsLst>
            <a:lin ang="5400000" scaled="0"/>
          </a:gradFill>
          <a:ln>
            <a:noFill/>
          </a:ln>
          <a:effectLst>
            <a:outerShdw blurRad="57150" rotWithShape="0" algn="ctr" dir="5400000" dist="19050">
              <a:srgbClr val="000000">
                <a:alpha val="6235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32" name="Google Shape;632;p29"/>
          <p:cNvSpPr/>
          <p:nvPr/>
        </p:nvSpPr>
        <p:spPr>
          <a:xfrm>
            <a:off x="10462975" y="-148895"/>
            <a:ext cx="1032387" cy="1484671"/>
          </a:xfrm>
          <a:prstGeom prst="roundRect">
            <a:avLst>
              <a:gd fmla="val 16667" name="adj"/>
            </a:avLst>
          </a:prstGeom>
          <a:gradFill>
            <a:gsLst>
              <a:gs pos="0">
                <a:srgbClr val="7FB75F"/>
              </a:gs>
              <a:gs pos="50000">
                <a:srgbClr val="6EB141"/>
              </a:gs>
              <a:gs pos="100000">
                <a:srgbClr val="5FA134"/>
              </a:gs>
            </a:gsLst>
            <a:lin ang="5400000" scaled="0"/>
          </a:gradFill>
          <a:ln>
            <a:noFill/>
          </a:ln>
          <a:effectLst>
            <a:outerShdw blurRad="57150" rotWithShape="0" algn="ctr" dir="5400000" dist="19050">
              <a:srgbClr val="000000">
                <a:alpha val="6235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Resultado de imagem para &quot;atividade física&quot; icon" id="633" name="Google Shape;633;p29"/>
          <p:cNvPicPr preferRelativeResize="0"/>
          <p:nvPr/>
        </p:nvPicPr>
        <p:blipFill rotWithShape="1">
          <a:blip r:embed="rId4">
            <a:alphaModFix/>
          </a:blip>
          <a:srcRect b="53477" l="2218" r="79207" t="28889"/>
          <a:stretch/>
        </p:blipFill>
        <p:spPr>
          <a:xfrm>
            <a:off x="10620694" y="284479"/>
            <a:ext cx="716947" cy="653094"/>
          </a:xfrm>
          <a:prstGeom prst="rect">
            <a:avLst/>
          </a:prstGeom>
          <a:noFill/>
          <a:ln>
            <a:noFill/>
          </a:ln>
        </p:spPr>
      </p:pic>
      <p:sp>
        <p:nvSpPr>
          <p:cNvPr id="634" name="Google Shape;634;p29"/>
          <p:cNvSpPr/>
          <p:nvPr/>
        </p:nvSpPr>
        <p:spPr>
          <a:xfrm>
            <a:off x="38479" y="64934"/>
            <a:ext cx="1151982" cy="276999"/>
          </a:xfrm>
          <a:prstGeom prst="rect">
            <a:avLst/>
          </a:prstGeom>
          <a:noFill/>
          <a:ln>
            <a:noFill/>
          </a:ln>
        </p:spPr>
        <p:txBody>
          <a:bodyPr anchorCtr="0" anchor="t" bIns="45700" lIns="91425" spcFirstLastPara="1" rIns="91425" wrap="square" tIns="45700">
            <a:noAutofit/>
          </a:bodyPr>
          <a:lstStyle/>
          <a:p>
            <a:pPr indent="0" lvl="0" marL="45720" marR="0" rtl="0" algn="l">
              <a:lnSpc>
                <a:spcPct val="100000"/>
              </a:lnSpc>
              <a:spcBef>
                <a:spcPts val="0"/>
              </a:spcBef>
              <a:spcAft>
                <a:spcPts val="0"/>
              </a:spcAft>
              <a:buClr>
                <a:srgbClr val="000000"/>
              </a:buClr>
              <a:buSzPts val="1200"/>
              <a:buFont typeface="Arial"/>
              <a:buNone/>
            </a:pPr>
            <a:r>
              <a:rPr b="0" i="0" lang="pt-BR" sz="1200" u="none" cap="none" strike="noStrike">
                <a:solidFill>
                  <a:schemeClr val="lt2"/>
                </a:solidFill>
                <a:latin typeface="Corbel"/>
                <a:ea typeface="Corbel"/>
                <a:cs typeface="Corbel"/>
                <a:sym typeface="Corbel"/>
              </a:rPr>
              <a:t>3. AVALIAÇÃO</a:t>
            </a:r>
            <a:endParaRPr b="0" i="0" sz="1400" u="none" cap="none" strike="noStrike">
              <a:solidFill>
                <a:srgbClr val="000000"/>
              </a:solidFill>
              <a:latin typeface="Arial"/>
              <a:ea typeface="Arial"/>
              <a:cs typeface="Arial"/>
              <a:sym typeface="Arial"/>
            </a:endParaRPr>
          </a:p>
        </p:txBody>
      </p:sp>
      <p:sp>
        <p:nvSpPr>
          <p:cNvPr id="635" name="Google Shape;635;p29"/>
          <p:cNvSpPr txBox="1"/>
          <p:nvPr/>
        </p:nvSpPr>
        <p:spPr>
          <a:xfrm>
            <a:off x="334296" y="689445"/>
            <a:ext cx="816200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pt-BR" sz="2400" u="none" cap="none" strike="noStrike">
                <a:solidFill>
                  <a:schemeClr val="dk1"/>
                </a:solidFill>
                <a:latin typeface="Corbel"/>
                <a:ea typeface="Corbel"/>
                <a:cs typeface="Corbel"/>
                <a:sym typeface="Corbel"/>
              </a:rPr>
              <a:t>Para verificar o </a:t>
            </a:r>
            <a:r>
              <a:rPr b="1" i="0" lang="pt-BR" sz="2400" u="sng" cap="none" strike="noStrike">
                <a:solidFill>
                  <a:schemeClr val="dk1"/>
                </a:solidFill>
                <a:latin typeface="Corbel"/>
                <a:ea typeface="Corbel"/>
                <a:cs typeface="Corbel"/>
                <a:sym typeface="Corbel"/>
              </a:rPr>
              <a:t>alcance de metas previamente estabelecidas</a:t>
            </a:r>
            <a:r>
              <a:rPr b="1" i="0" lang="pt-BR" sz="2000" u="none" cap="none" strike="noStrike">
                <a:solidFill>
                  <a:schemeClr val="dk1"/>
                </a:solidFill>
                <a:latin typeface="Corbel"/>
                <a:ea typeface="Corbel"/>
                <a:cs typeface="Corbel"/>
                <a:sym typeface="Corbel"/>
              </a:rPr>
              <a:t>:</a:t>
            </a:r>
            <a:endParaRPr b="0" i="0" sz="2000" u="none" cap="none" strike="noStrike">
              <a:solidFill>
                <a:schemeClr val="dk1"/>
              </a:solidFill>
              <a:latin typeface="Corbel"/>
              <a:ea typeface="Corbel"/>
              <a:cs typeface="Corbel"/>
              <a:sym typeface="Corbel"/>
            </a:endParaRPr>
          </a:p>
        </p:txBody>
      </p:sp>
      <p:sp>
        <p:nvSpPr>
          <p:cNvPr id="636" name="Google Shape;636;p29"/>
          <p:cNvSpPr txBox="1"/>
          <p:nvPr/>
        </p:nvSpPr>
        <p:spPr>
          <a:xfrm>
            <a:off x="3276600" y="1890990"/>
            <a:ext cx="5638800" cy="3455288"/>
          </a:xfrm>
          <a:prstGeom prst="rect">
            <a:avLst/>
          </a:prstGeom>
          <a:solidFill>
            <a:srgbClr val="B3C6E7"/>
          </a:solidFill>
          <a:ln>
            <a:noFill/>
          </a:ln>
        </p:spPr>
        <p:txBody>
          <a:bodyPr anchorCtr="0" anchor="t" bIns="45700" lIns="91425" spcFirstLastPara="1" rIns="91425" wrap="square" tIns="45700">
            <a:spAutoFit/>
          </a:bodyPr>
          <a:lstStyle/>
          <a:p>
            <a:pPr indent="-285750" lvl="0" marL="285750" marR="0" rtl="0" algn="just">
              <a:lnSpc>
                <a:spcPct val="100000"/>
              </a:lnSpc>
              <a:spcBef>
                <a:spcPts val="0"/>
              </a:spcBef>
              <a:spcAft>
                <a:spcPts val="0"/>
              </a:spcAft>
              <a:buClr>
                <a:schemeClr val="dk1"/>
              </a:buClr>
              <a:buSzPts val="2000"/>
              <a:buFont typeface="Corbel"/>
              <a:buChar char="-"/>
            </a:pPr>
            <a:r>
              <a:rPr b="0" i="0" lang="pt-BR" sz="2000" u="none" cap="none" strike="noStrike">
                <a:solidFill>
                  <a:schemeClr val="dk1"/>
                </a:solidFill>
                <a:latin typeface="Corbel"/>
                <a:ea typeface="Corbel"/>
                <a:cs typeface="Corbel"/>
                <a:sym typeface="Corbel"/>
              </a:rPr>
              <a:t>Avaliação de metas e indicadores estabelecidos previamente;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dk1"/>
              </a:solidFill>
              <a:latin typeface="Corbel"/>
              <a:ea typeface="Corbel"/>
              <a:cs typeface="Corbel"/>
              <a:sym typeface="Corbel"/>
            </a:endParaRPr>
          </a:p>
          <a:p>
            <a:pPr indent="-285750" lvl="0" marL="285750" marR="0" rtl="0" algn="l">
              <a:lnSpc>
                <a:spcPct val="100000"/>
              </a:lnSpc>
              <a:spcBef>
                <a:spcPts val="0"/>
              </a:spcBef>
              <a:spcAft>
                <a:spcPts val="0"/>
              </a:spcAft>
              <a:buClr>
                <a:schemeClr val="dk1"/>
              </a:buClr>
              <a:buSzPts val="2000"/>
              <a:buFont typeface="Noto Sans Symbols"/>
              <a:buChar char="✔"/>
            </a:pPr>
            <a:r>
              <a:rPr b="1" i="0" lang="pt-BR" sz="2000" u="none" cap="none" strike="noStrike">
                <a:solidFill>
                  <a:schemeClr val="dk1"/>
                </a:solidFill>
                <a:latin typeface="Corbel"/>
                <a:ea typeface="Corbel"/>
                <a:cs typeface="Corbel"/>
                <a:sym typeface="Corbel"/>
              </a:rPr>
              <a:t>A população-alvo adotou novos hábitos?</a:t>
            </a:r>
            <a:endParaRPr b="0" i="0" sz="1400" u="none" cap="none" strike="noStrike">
              <a:solidFill>
                <a:srgbClr val="000000"/>
              </a:solidFill>
              <a:latin typeface="Arial"/>
              <a:ea typeface="Arial"/>
              <a:cs typeface="Arial"/>
              <a:sym typeface="Arial"/>
            </a:endParaRPr>
          </a:p>
          <a:p>
            <a:pPr indent="-158750" lvl="0" marL="285750" marR="0" rtl="0" algn="l">
              <a:lnSpc>
                <a:spcPct val="100000"/>
              </a:lnSpc>
              <a:spcBef>
                <a:spcPts val="0"/>
              </a:spcBef>
              <a:spcAft>
                <a:spcPts val="0"/>
              </a:spcAft>
              <a:buClr>
                <a:schemeClr val="dk1"/>
              </a:buClr>
              <a:buSzPts val="2000"/>
              <a:buFont typeface="Noto Sans Symbols"/>
              <a:buNone/>
            </a:pPr>
            <a:r>
              <a:t/>
            </a:r>
            <a:endParaRPr b="1" i="0" sz="2000" u="none" cap="none" strike="noStrike">
              <a:solidFill>
                <a:schemeClr val="dk1"/>
              </a:solidFill>
              <a:latin typeface="Corbel"/>
              <a:ea typeface="Corbel"/>
              <a:cs typeface="Corbel"/>
              <a:sym typeface="Corbel"/>
            </a:endParaRPr>
          </a:p>
          <a:p>
            <a:pPr indent="-285750" lvl="0" marL="285750" marR="0" rtl="0" algn="l">
              <a:lnSpc>
                <a:spcPct val="100000"/>
              </a:lnSpc>
              <a:spcBef>
                <a:spcPts val="0"/>
              </a:spcBef>
              <a:spcAft>
                <a:spcPts val="0"/>
              </a:spcAft>
              <a:buClr>
                <a:schemeClr val="dk1"/>
              </a:buClr>
              <a:buSzPts val="2000"/>
              <a:buFont typeface="Noto Sans Symbols"/>
              <a:buChar char="✔"/>
            </a:pPr>
            <a:r>
              <a:rPr b="1" i="0" lang="pt-BR" sz="2000" u="none" cap="none" strike="noStrike">
                <a:solidFill>
                  <a:schemeClr val="dk1"/>
                </a:solidFill>
                <a:latin typeface="Corbel"/>
                <a:ea typeface="Corbel"/>
                <a:cs typeface="Corbel"/>
                <a:sym typeface="Corbel"/>
              </a:rPr>
              <a:t>Houve melhora do estado nutricional?</a:t>
            </a:r>
            <a:endParaRPr b="0" i="0" sz="1400" u="none" cap="none" strike="noStrike">
              <a:solidFill>
                <a:srgbClr val="000000"/>
              </a:solidFill>
              <a:latin typeface="Arial"/>
              <a:ea typeface="Arial"/>
              <a:cs typeface="Arial"/>
              <a:sym typeface="Arial"/>
            </a:endParaRPr>
          </a:p>
          <a:p>
            <a:pPr indent="-158750" lvl="0" marL="285750" marR="0" rtl="0" algn="l">
              <a:lnSpc>
                <a:spcPct val="100000"/>
              </a:lnSpc>
              <a:spcBef>
                <a:spcPts val="0"/>
              </a:spcBef>
              <a:spcAft>
                <a:spcPts val="0"/>
              </a:spcAft>
              <a:buClr>
                <a:schemeClr val="dk1"/>
              </a:buClr>
              <a:buSzPts val="2000"/>
              <a:buFont typeface="Noto Sans Symbols"/>
              <a:buNone/>
            </a:pPr>
            <a:r>
              <a:t/>
            </a:r>
            <a:endParaRPr b="1" i="0" sz="2000" u="none" cap="none" strike="noStrike">
              <a:solidFill>
                <a:schemeClr val="dk1"/>
              </a:solidFill>
              <a:latin typeface="Corbel"/>
              <a:ea typeface="Corbel"/>
              <a:cs typeface="Corbel"/>
              <a:sym typeface="Corbel"/>
            </a:endParaRPr>
          </a:p>
          <a:p>
            <a:pPr indent="-285750" lvl="0" marL="285750" marR="0" rtl="0" algn="l">
              <a:lnSpc>
                <a:spcPct val="100000"/>
              </a:lnSpc>
              <a:spcBef>
                <a:spcPts val="0"/>
              </a:spcBef>
              <a:spcAft>
                <a:spcPts val="0"/>
              </a:spcAft>
              <a:buClr>
                <a:schemeClr val="dk1"/>
              </a:buClr>
              <a:buSzPts val="2000"/>
              <a:buFont typeface="Noto Sans Symbols"/>
              <a:buChar char="✔"/>
            </a:pPr>
            <a:r>
              <a:rPr b="1" i="0" lang="pt-BR" sz="2000" u="none" cap="none" strike="noStrike">
                <a:solidFill>
                  <a:schemeClr val="dk1"/>
                </a:solidFill>
                <a:latin typeface="Corbel"/>
                <a:ea typeface="Corbel"/>
                <a:cs typeface="Corbel"/>
                <a:sym typeface="Corbel"/>
              </a:rPr>
              <a:t>É possível quantificar essas mudanças?</a:t>
            </a:r>
            <a:endParaRPr b="0" i="0" sz="1400" u="none" cap="none" strike="noStrike">
              <a:solidFill>
                <a:srgbClr val="000000"/>
              </a:solidFill>
              <a:latin typeface="Arial"/>
              <a:ea typeface="Arial"/>
              <a:cs typeface="Arial"/>
              <a:sym typeface="Arial"/>
            </a:endParaRPr>
          </a:p>
          <a:p>
            <a:pPr indent="-158750" lvl="0" marL="285750" marR="0" rtl="0" algn="l">
              <a:lnSpc>
                <a:spcPct val="100000"/>
              </a:lnSpc>
              <a:spcBef>
                <a:spcPts val="0"/>
              </a:spcBef>
              <a:spcAft>
                <a:spcPts val="0"/>
              </a:spcAft>
              <a:buClr>
                <a:schemeClr val="dk1"/>
              </a:buClr>
              <a:buSzPts val="2000"/>
              <a:buFont typeface="Noto Sans Symbols"/>
              <a:buNone/>
            </a:pPr>
            <a:r>
              <a:t/>
            </a:r>
            <a:endParaRPr b="1" i="0" sz="2000" u="none" cap="none" strike="noStrike">
              <a:solidFill>
                <a:schemeClr val="dk1"/>
              </a:solidFill>
              <a:latin typeface="Corbel"/>
              <a:ea typeface="Corbel"/>
              <a:cs typeface="Corbel"/>
              <a:sym typeface="Corbel"/>
            </a:endParaRPr>
          </a:p>
          <a:p>
            <a:pPr indent="-285750" lvl="0" marL="285750" marR="0" rtl="0" algn="l">
              <a:lnSpc>
                <a:spcPct val="100000"/>
              </a:lnSpc>
              <a:spcBef>
                <a:spcPts val="0"/>
              </a:spcBef>
              <a:spcAft>
                <a:spcPts val="0"/>
              </a:spcAft>
              <a:buClr>
                <a:schemeClr val="dk1"/>
              </a:buClr>
              <a:buSzPts val="2000"/>
              <a:buFont typeface="Noto Sans Symbols"/>
              <a:buChar char="✔"/>
            </a:pPr>
            <a:r>
              <a:rPr b="1" i="0" lang="pt-BR" sz="2000" u="none" cap="none" strike="noStrike">
                <a:solidFill>
                  <a:schemeClr val="dk1"/>
                </a:solidFill>
                <a:latin typeface="Corbel"/>
                <a:ea typeface="Corbel"/>
                <a:cs typeface="Corbel"/>
                <a:sym typeface="Corbel"/>
              </a:rPr>
              <a:t>É possível aliar algum(ns) dos indicadores de desempenho do município?</a:t>
            </a:r>
            <a:endParaRPr b="0" i="0" sz="1400" u="none" cap="none" strike="noStrike">
              <a:solidFill>
                <a:srgbClr val="000000"/>
              </a:solidFill>
              <a:latin typeface="Arial"/>
              <a:ea typeface="Arial"/>
              <a:cs typeface="Arial"/>
              <a:sym typeface="Arial"/>
            </a:endParaRPr>
          </a:p>
        </p:txBody>
      </p:sp>
      <p:sp>
        <p:nvSpPr>
          <p:cNvPr id="637" name="Google Shape;637;p29"/>
          <p:cNvSpPr txBox="1"/>
          <p:nvPr/>
        </p:nvSpPr>
        <p:spPr>
          <a:xfrm>
            <a:off x="10893293" y="5870722"/>
            <a:ext cx="2000250"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pt-BR" sz="900" u="none" cap="none" strike="noStrike">
                <a:solidFill>
                  <a:srgbClr val="AEABAB"/>
                </a:solidFill>
                <a:latin typeface="Calibri"/>
                <a:ea typeface="Calibri"/>
                <a:cs typeface="Calibri"/>
                <a:sym typeface="Calibri"/>
              </a:rPr>
              <a:t>Foto: Shutterstock</a:t>
            </a:r>
            <a:endParaRPr b="0" i="0" sz="900" u="none" cap="none" strike="noStrike">
              <a:solidFill>
                <a:srgbClr val="AEABAB"/>
              </a:solidFill>
              <a:latin typeface="Calibri"/>
              <a:ea typeface="Calibri"/>
              <a:cs typeface="Calibri"/>
              <a:sym typeface="Calibri"/>
            </a:endParaRPr>
          </a:p>
        </p:txBody>
      </p:sp>
      <p:sp>
        <p:nvSpPr>
          <p:cNvPr id="638" name="Google Shape;638;p29"/>
          <p:cNvSpPr/>
          <p:nvPr/>
        </p:nvSpPr>
        <p:spPr>
          <a:xfrm>
            <a:off x="942537" y="6284629"/>
            <a:ext cx="10102660" cy="384721"/>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900"/>
              <a:buFont typeface="Arial"/>
              <a:buNone/>
            </a:pPr>
            <a:r>
              <a:rPr b="1" i="0" lang="pt-BR" sz="1900" u="none" cap="none" strike="noStrike">
                <a:solidFill>
                  <a:schemeClr val="lt1"/>
                </a:solidFill>
                <a:latin typeface="Libre Franklin Thin"/>
                <a:ea typeface="Libre Franklin Thin"/>
                <a:cs typeface="Libre Franklin Thin"/>
                <a:sym typeface="Libre Franklin Thin"/>
              </a:rPr>
              <a:t>Vigilância Alimentar e Nutricional na Linha de Cuidado para Sobrepeso e Obesidade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pic>
        <p:nvPicPr>
          <p:cNvPr id="644" name="Google Shape;644;p30"/>
          <p:cNvPicPr preferRelativeResize="0"/>
          <p:nvPr/>
        </p:nvPicPr>
        <p:blipFill rotWithShape="1">
          <a:blip r:embed="rId3">
            <a:alphaModFix/>
          </a:blip>
          <a:srcRect b="0" l="0" r="0" t="7062"/>
          <a:stretch/>
        </p:blipFill>
        <p:spPr>
          <a:xfrm>
            <a:off x="3010125" y="546695"/>
            <a:ext cx="5566961" cy="5340991"/>
          </a:xfrm>
          <a:prstGeom prst="rect">
            <a:avLst/>
          </a:prstGeom>
          <a:noFill/>
          <a:ln>
            <a:noFill/>
          </a:ln>
        </p:spPr>
      </p:pic>
      <p:sp>
        <p:nvSpPr>
          <p:cNvPr id="645" name="Google Shape;645;p30"/>
          <p:cNvSpPr/>
          <p:nvPr/>
        </p:nvSpPr>
        <p:spPr>
          <a:xfrm>
            <a:off x="334296" y="6086158"/>
            <a:ext cx="11523408" cy="781664"/>
          </a:xfrm>
          <a:prstGeom prst="rect">
            <a:avLst/>
          </a:prstGeom>
          <a:gradFill>
            <a:gsLst>
              <a:gs pos="0">
                <a:srgbClr val="7FB75F"/>
              </a:gs>
              <a:gs pos="50000">
                <a:srgbClr val="6EB141"/>
              </a:gs>
              <a:gs pos="100000">
                <a:srgbClr val="5FA134"/>
              </a:gs>
            </a:gsLst>
            <a:lin ang="5400000" scaled="0"/>
          </a:gradFill>
          <a:ln>
            <a:noFill/>
          </a:ln>
          <a:effectLst>
            <a:outerShdw blurRad="57150" rotWithShape="0" algn="ctr" dir="5400000" dist="19050">
              <a:srgbClr val="000000">
                <a:alpha val="6235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Resultado de imagem para &quot;atividade física&quot; icon" id="646" name="Google Shape;646;p30"/>
          <p:cNvPicPr preferRelativeResize="0"/>
          <p:nvPr/>
        </p:nvPicPr>
        <p:blipFill rotWithShape="1">
          <a:blip r:embed="rId4">
            <a:alphaModFix/>
          </a:blip>
          <a:srcRect b="53906" l="28167" r="53951" t="28029"/>
          <a:stretch/>
        </p:blipFill>
        <p:spPr>
          <a:xfrm>
            <a:off x="9989574" y="258929"/>
            <a:ext cx="690196" cy="669024"/>
          </a:xfrm>
          <a:prstGeom prst="rect">
            <a:avLst/>
          </a:prstGeom>
          <a:noFill/>
          <a:ln>
            <a:noFill/>
          </a:ln>
        </p:spPr>
      </p:pic>
      <p:pic>
        <p:nvPicPr>
          <p:cNvPr descr="Resultado de imagem para &quot;atividade física&quot; icon" id="647" name="Google Shape;647;p30"/>
          <p:cNvPicPr preferRelativeResize="0"/>
          <p:nvPr/>
        </p:nvPicPr>
        <p:blipFill rotWithShape="1">
          <a:blip r:embed="rId4">
            <a:alphaModFix/>
          </a:blip>
          <a:srcRect b="79857" l="80704" r="2149" t="2079"/>
          <a:stretch/>
        </p:blipFill>
        <p:spPr>
          <a:xfrm>
            <a:off x="10562331" y="258929"/>
            <a:ext cx="661827" cy="669024"/>
          </a:xfrm>
          <a:prstGeom prst="rect">
            <a:avLst/>
          </a:prstGeom>
          <a:noFill/>
          <a:ln>
            <a:noFill/>
          </a:ln>
        </p:spPr>
      </p:pic>
      <p:pic>
        <p:nvPicPr>
          <p:cNvPr descr="Resultado de imagem para &quot;atividade física&quot; icon" id="648" name="Google Shape;648;p30"/>
          <p:cNvPicPr preferRelativeResize="0"/>
          <p:nvPr/>
        </p:nvPicPr>
        <p:blipFill rotWithShape="1">
          <a:blip r:embed="rId4">
            <a:alphaModFix/>
          </a:blip>
          <a:srcRect b="53477" l="2218" r="79207" t="28889"/>
          <a:stretch/>
        </p:blipFill>
        <p:spPr>
          <a:xfrm>
            <a:off x="11093048" y="298736"/>
            <a:ext cx="716947" cy="653094"/>
          </a:xfrm>
          <a:prstGeom prst="rect">
            <a:avLst/>
          </a:prstGeom>
          <a:noFill/>
          <a:ln>
            <a:noFill/>
          </a:ln>
        </p:spPr>
      </p:pic>
      <p:pic>
        <p:nvPicPr>
          <p:cNvPr id="649" name="Google Shape;649;p30"/>
          <p:cNvPicPr preferRelativeResize="0"/>
          <p:nvPr/>
        </p:nvPicPr>
        <p:blipFill rotWithShape="1">
          <a:blip r:embed="rId5">
            <a:alphaModFix/>
          </a:blip>
          <a:srcRect b="60504" l="43383" r="43764" t="14904"/>
          <a:stretch/>
        </p:blipFill>
        <p:spPr>
          <a:xfrm>
            <a:off x="9437243" y="298938"/>
            <a:ext cx="621157" cy="668216"/>
          </a:xfrm>
          <a:prstGeom prst="rect">
            <a:avLst/>
          </a:prstGeom>
          <a:noFill/>
          <a:ln>
            <a:noFill/>
          </a:ln>
        </p:spPr>
      </p:pic>
      <p:sp>
        <p:nvSpPr>
          <p:cNvPr id="650" name="Google Shape;650;p30"/>
          <p:cNvSpPr/>
          <p:nvPr/>
        </p:nvSpPr>
        <p:spPr>
          <a:xfrm>
            <a:off x="942537" y="6284629"/>
            <a:ext cx="10102660" cy="384721"/>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900"/>
              <a:buFont typeface="Arial"/>
              <a:buNone/>
            </a:pPr>
            <a:r>
              <a:rPr b="1" i="0" lang="pt-BR" sz="1900" u="none" cap="none" strike="noStrike">
                <a:solidFill>
                  <a:schemeClr val="lt1"/>
                </a:solidFill>
                <a:latin typeface="Libre Franklin Thin"/>
                <a:ea typeface="Libre Franklin Thin"/>
                <a:cs typeface="Libre Franklin Thin"/>
                <a:sym typeface="Libre Franklin Thin"/>
              </a:rPr>
              <a:t>Vigilância Alimentar e Nutricional na Linha de Cuidado para Sobrepeso e Obesidade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g101252879d0_0_1"/>
          <p:cNvSpPr/>
          <p:nvPr/>
        </p:nvSpPr>
        <p:spPr>
          <a:xfrm>
            <a:off x="334296" y="6086158"/>
            <a:ext cx="11523300" cy="781800"/>
          </a:xfrm>
          <a:prstGeom prst="rect">
            <a:avLst/>
          </a:prstGeom>
          <a:gradFill>
            <a:gsLst>
              <a:gs pos="0">
                <a:srgbClr val="7FB75F"/>
              </a:gs>
              <a:gs pos="50000">
                <a:srgbClr val="6EB141"/>
              </a:gs>
              <a:gs pos="100000">
                <a:srgbClr val="5FA134"/>
              </a:gs>
            </a:gsLst>
            <a:lin ang="5400012" scaled="0"/>
          </a:gradFill>
          <a:ln>
            <a:noFill/>
          </a:ln>
          <a:effectLst>
            <a:outerShdw blurRad="57150" rotWithShape="0" algn="ctr" dir="5400000" dist="19050">
              <a:srgbClr val="000000">
                <a:alpha val="6235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657" name="Google Shape;657;g101252879d0_0_1"/>
          <p:cNvPicPr preferRelativeResize="0"/>
          <p:nvPr/>
        </p:nvPicPr>
        <p:blipFill rotWithShape="1">
          <a:blip r:embed="rId3">
            <a:alphaModFix/>
          </a:blip>
          <a:srcRect b="60503" l="43382" r="43764" t="14905"/>
          <a:stretch/>
        </p:blipFill>
        <p:spPr>
          <a:xfrm>
            <a:off x="9437243" y="298938"/>
            <a:ext cx="621158" cy="668216"/>
          </a:xfrm>
          <a:prstGeom prst="rect">
            <a:avLst/>
          </a:prstGeom>
          <a:noFill/>
          <a:ln>
            <a:noFill/>
          </a:ln>
        </p:spPr>
      </p:pic>
      <p:sp>
        <p:nvSpPr>
          <p:cNvPr id="658" name="Google Shape;658;g101252879d0_0_1"/>
          <p:cNvSpPr/>
          <p:nvPr/>
        </p:nvSpPr>
        <p:spPr>
          <a:xfrm>
            <a:off x="942537" y="6284629"/>
            <a:ext cx="10102800" cy="3846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900"/>
              <a:buFont typeface="Arial"/>
              <a:buNone/>
            </a:pPr>
            <a:r>
              <a:rPr b="1" i="0" lang="pt-BR" sz="1900" u="none" cap="none" strike="noStrike">
                <a:solidFill>
                  <a:schemeClr val="lt1"/>
                </a:solidFill>
                <a:latin typeface="Libre Franklin Thin"/>
                <a:ea typeface="Libre Franklin Thin"/>
                <a:cs typeface="Libre Franklin Thin"/>
                <a:sym typeface="Libre Franklin Thin"/>
              </a:rPr>
              <a:t>Vigilância Alimentar e Nutricional na Linha de Cuidado para Sobrepeso e Obesidade</a:t>
            </a:r>
            <a:endParaRPr b="0" i="0" sz="1400" u="none" cap="none" strike="noStrike">
              <a:solidFill>
                <a:srgbClr val="000000"/>
              </a:solidFill>
              <a:latin typeface="Arial"/>
              <a:ea typeface="Arial"/>
              <a:cs typeface="Arial"/>
              <a:sym typeface="Arial"/>
            </a:endParaRPr>
          </a:p>
        </p:txBody>
      </p:sp>
      <p:pic>
        <p:nvPicPr>
          <p:cNvPr id="659" name="Google Shape;659;g101252879d0_0_1"/>
          <p:cNvPicPr preferRelativeResize="0"/>
          <p:nvPr/>
        </p:nvPicPr>
        <p:blipFill>
          <a:blip r:embed="rId4">
            <a:alphaModFix/>
          </a:blip>
          <a:stretch>
            <a:fillRect/>
          </a:stretch>
        </p:blipFill>
        <p:spPr>
          <a:xfrm>
            <a:off x="1507475" y="-5857"/>
            <a:ext cx="9054850" cy="6004781"/>
          </a:xfrm>
          <a:prstGeom prst="rect">
            <a:avLst/>
          </a:prstGeom>
          <a:noFill/>
          <a:ln>
            <a:noFill/>
          </a:ln>
        </p:spPr>
      </p:pic>
      <p:sp>
        <p:nvSpPr>
          <p:cNvPr id="660" name="Google Shape;660;g101252879d0_0_1"/>
          <p:cNvSpPr txBox="1"/>
          <p:nvPr/>
        </p:nvSpPr>
        <p:spPr>
          <a:xfrm>
            <a:off x="1507475" y="5716850"/>
            <a:ext cx="1994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1200">
                <a:latin typeface="Calibri"/>
                <a:ea typeface="Calibri"/>
                <a:cs typeface="Calibri"/>
                <a:sym typeface="Calibri"/>
              </a:rPr>
              <a:t>Fonte: Brasil, 2022</a:t>
            </a:r>
            <a:endParaRPr sz="1200">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pic>
        <p:nvPicPr>
          <p:cNvPr descr="Resultado de imagem para &quot;atividade física&quot; icon" id="666" name="Google Shape;666;p31"/>
          <p:cNvPicPr preferRelativeResize="0"/>
          <p:nvPr/>
        </p:nvPicPr>
        <p:blipFill rotWithShape="1">
          <a:blip r:embed="rId3">
            <a:alphaModFix/>
          </a:blip>
          <a:srcRect b="53906" l="28167" r="53951" t="28029"/>
          <a:stretch/>
        </p:blipFill>
        <p:spPr>
          <a:xfrm>
            <a:off x="9989574" y="258929"/>
            <a:ext cx="690196" cy="669024"/>
          </a:xfrm>
          <a:prstGeom prst="rect">
            <a:avLst/>
          </a:prstGeom>
          <a:noFill/>
          <a:ln>
            <a:noFill/>
          </a:ln>
        </p:spPr>
      </p:pic>
      <p:pic>
        <p:nvPicPr>
          <p:cNvPr descr="Resultado de imagem para &quot;atividade física&quot; icon" id="667" name="Google Shape;667;p31"/>
          <p:cNvPicPr preferRelativeResize="0"/>
          <p:nvPr/>
        </p:nvPicPr>
        <p:blipFill rotWithShape="1">
          <a:blip r:embed="rId3">
            <a:alphaModFix/>
          </a:blip>
          <a:srcRect b="79857" l="80704" r="2149" t="2079"/>
          <a:stretch/>
        </p:blipFill>
        <p:spPr>
          <a:xfrm>
            <a:off x="10562331" y="258929"/>
            <a:ext cx="661827" cy="669024"/>
          </a:xfrm>
          <a:prstGeom prst="rect">
            <a:avLst/>
          </a:prstGeom>
          <a:noFill/>
          <a:ln>
            <a:noFill/>
          </a:ln>
        </p:spPr>
      </p:pic>
      <p:pic>
        <p:nvPicPr>
          <p:cNvPr descr="Resultado de imagem para &quot;atividade física&quot; icon" id="668" name="Google Shape;668;p31"/>
          <p:cNvPicPr preferRelativeResize="0"/>
          <p:nvPr/>
        </p:nvPicPr>
        <p:blipFill rotWithShape="1">
          <a:blip r:embed="rId3">
            <a:alphaModFix/>
          </a:blip>
          <a:srcRect b="53477" l="2218" r="79207" t="28889"/>
          <a:stretch/>
        </p:blipFill>
        <p:spPr>
          <a:xfrm>
            <a:off x="11093048" y="298736"/>
            <a:ext cx="716947" cy="653094"/>
          </a:xfrm>
          <a:prstGeom prst="rect">
            <a:avLst/>
          </a:prstGeom>
          <a:noFill/>
          <a:ln>
            <a:noFill/>
          </a:ln>
        </p:spPr>
      </p:pic>
      <p:pic>
        <p:nvPicPr>
          <p:cNvPr id="669" name="Google Shape;669;p31"/>
          <p:cNvPicPr preferRelativeResize="0"/>
          <p:nvPr/>
        </p:nvPicPr>
        <p:blipFill rotWithShape="1">
          <a:blip r:embed="rId4">
            <a:alphaModFix/>
          </a:blip>
          <a:srcRect b="60504" l="43383" r="43764" t="14904"/>
          <a:stretch/>
        </p:blipFill>
        <p:spPr>
          <a:xfrm>
            <a:off x="9437243" y="298938"/>
            <a:ext cx="621157" cy="668216"/>
          </a:xfrm>
          <a:prstGeom prst="rect">
            <a:avLst/>
          </a:prstGeom>
          <a:noFill/>
          <a:ln>
            <a:noFill/>
          </a:ln>
        </p:spPr>
      </p:pic>
      <p:sp>
        <p:nvSpPr>
          <p:cNvPr id="670" name="Google Shape;670;p31"/>
          <p:cNvSpPr/>
          <p:nvPr/>
        </p:nvSpPr>
        <p:spPr>
          <a:xfrm>
            <a:off x="334296" y="6086158"/>
            <a:ext cx="11523408" cy="781664"/>
          </a:xfrm>
          <a:prstGeom prst="rect">
            <a:avLst/>
          </a:prstGeom>
          <a:gradFill>
            <a:gsLst>
              <a:gs pos="0">
                <a:srgbClr val="7FB75F"/>
              </a:gs>
              <a:gs pos="50000">
                <a:srgbClr val="6EB141"/>
              </a:gs>
              <a:gs pos="100000">
                <a:srgbClr val="5FA134"/>
              </a:gs>
            </a:gsLst>
            <a:lin ang="5400000" scaled="0"/>
          </a:gradFill>
          <a:ln>
            <a:noFill/>
          </a:ln>
          <a:effectLst>
            <a:outerShdw blurRad="57150" rotWithShape="0" algn="ctr" dir="5400000" dist="19050">
              <a:srgbClr val="000000">
                <a:alpha val="6235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71" name="Google Shape;671;p31"/>
          <p:cNvSpPr/>
          <p:nvPr/>
        </p:nvSpPr>
        <p:spPr>
          <a:xfrm>
            <a:off x="1646931" y="1729945"/>
            <a:ext cx="8915400" cy="4062651"/>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400"/>
              <a:buFont typeface="Arial"/>
              <a:buNone/>
            </a:pPr>
            <a:r>
              <a:rPr b="0" i="0" lang="pt-BR" sz="1400" u="none" cap="none" strike="noStrike">
                <a:solidFill>
                  <a:srgbClr val="000000"/>
                </a:solidFill>
                <a:latin typeface="Corbel"/>
                <a:ea typeface="Corbel"/>
                <a:cs typeface="Corbel"/>
                <a:sym typeface="Corbel"/>
              </a:rPr>
              <a:t>Brasil. Ministério da Saúde. Secretaria de Atenção à Saúde. Departamento de Atenção Básica. Marco de referência da vigilância alimentar e nutricional na atenção básica. Brasília: Ministério da Saúde, 2015.</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rbel"/>
              <a:ea typeface="Corbel"/>
              <a:cs typeface="Corbel"/>
              <a:sym typeface="Corbel"/>
            </a:endParaRPr>
          </a:p>
          <a:p>
            <a:pPr indent="0" lvl="0" marL="0" marR="0" rtl="0" algn="just">
              <a:lnSpc>
                <a:spcPct val="100000"/>
              </a:lnSpc>
              <a:spcBef>
                <a:spcPts val="0"/>
              </a:spcBef>
              <a:spcAft>
                <a:spcPts val="0"/>
              </a:spcAft>
              <a:buClr>
                <a:srgbClr val="000000"/>
              </a:buClr>
              <a:buSzPts val="1400"/>
              <a:buFont typeface="Arial"/>
              <a:buNone/>
            </a:pPr>
            <a:r>
              <a:rPr b="0" i="0" lang="pt-BR" sz="1400" u="none" cap="none" strike="noStrike">
                <a:solidFill>
                  <a:srgbClr val="000000"/>
                </a:solidFill>
                <a:latin typeface="Corbel"/>
                <a:ea typeface="Corbel"/>
                <a:cs typeface="Corbel"/>
                <a:sym typeface="Corbel"/>
              </a:rPr>
              <a:t>Brasil. Ministério da Saúde. Secretaria de Atenção à Saúde. Departamento de Atenção Básica. Orientações para avaliação de marcadores de consumo alimentar na atenção básica [recurso eletrônico]. Ministério da Saúde, 2015.</a:t>
            </a:r>
            <a:endParaRPr b="0" i="0" sz="1400" u="none" cap="none" strike="noStrike">
              <a:solidFill>
                <a:schemeClr val="dk1"/>
              </a:solidFill>
              <a:latin typeface="Corbel"/>
              <a:ea typeface="Corbel"/>
              <a:cs typeface="Corbel"/>
              <a:sym typeface="Corbel"/>
            </a:endParaRPr>
          </a:p>
          <a:p>
            <a:pPr indent="0" lvl="0" marL="0" marR="0" rtl="0" algn="just">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rbel"/>
              <a:ea typeface="Corbel"/>
              <a:cs typeface="Corbel"/>
              <a:sym typeface="Corbel"/>
            </a:endParaRPr>
          </a:p>
          <a:p>
            <a:pPr indent="0" lvl="0" marL="0" marR="0" rtl="0" algn="just">
              <a:lnSpc>
                <a:spcPct val="100000"/>
              </a:lnSpc>
              <a:spcBef>
                <a:spcPts val="0"/>
              </a:spcBef>
              <a:spcAft>
                <a:spcPts val="0"/>
              </a:spcAft>
              <a:buClr>
                <a:srgbClr val="000000"/>
              </a:buClr>
              <a:buSzPts val="1400"/>
              <a:buFont typeface="Arial"/>
              <a:buNone/>
            </a:pPr>
            <a:r>
              <a:rPr b="0" i="0" lang="pt-BR" sz="1400" u="none" cap="none" strike="noStrike">
                <a:solidFill>
                  <a:srgbClr val="000000"/>
                </a:solidFill>
                <a:latin typeface="Corbel"/>
                <a:ea typeface="Corbel"/>
                <a:cs typeface="Corbel"/>
                <a:sym typeface="Corbel"/>
              </a:rPr>
              <a:t>Brasil. Ministério da Saúde. Secretaria de Atenção à Saúde. Departamento de Atenção Básica. Política Nacional de Alimentação e Nutrição. Brasília: Ministério da Saúde, 2012.</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0" i="0" lang="pt-BR" sz="1400" u="none" cap="none" strike="noStrike">
                <a:solidFill>
                  <a:srgbClr val="000000"/>
                </a:solidFill>
                <a:latin typeface="Corbel"/>
                <a:ea typeface="Corbel"/>
                <a:cs typeface="Corbel"/>
                <a:sym typeface="Corbel"/>
              </a:rPr>
              <a:t>Brasil. Ministério da Saúde. Secretaria de Atenção à Saúde. Departamento de Atenção Básica. Protocolos do Sistema de Vigilância Alimentar e Nutricional - SISVAN na assistência à saúde. Brasília; 2008.</a:t>
            </a:r>
            <a:endParaRPr>
              <a:latin typeface="Corbel"/>
              <a:ea typeface="Corbel"/>
              <a:cs typeface="Corbel"/>
              <a:sym typeface="Corbel"/>
            </a:endParaRPr>
          </a:p>
          <a:p>
            <a:pPr indent="0" lvl="0" marL="0" marR="0" rtl="0" algn="just">
              <a:lnSpc>
                <a:spcPct val="100000"/>
              </a:lnSpc>
              <a:spcBef>
                <a:spcPts val="0"/>
              </a:spcBef>
              <a:spcAft>
                <a:spcPts val="0"/>
              </a:spcAft>
              <a:buClr>
                <a:srgbClr val="000000"/>
              </a:buClr>
              <a:buSzPts val="1400"/>
              <a:buFont typeface="Arial"/>
              <a:buNone/>
            </a:pPr>
            <a:r>
              <a:t/>
            </a:r>
            <a:endParaRPr>
              <a:latin typeface="Corbel"/>
              <a:ea typeface="Corbel"/>
              <a:cs typeface="Corbel"/>
              <a:sym typeface="Corbel"/>
            </a:endParaRPr>
          </a:p>
          <a:p>
            <a:pPr indent="0" lvl="0" marL="0" rtl="0" algn="just">
              <a:lnSpc>
                <a:spcPct val="100000"/>
              </a:lnSpc>
              <a:spcBef>
                <a:spcPts val="0"/>
              </a:spcBef>
              <a:spcAft>
                <a:spcPts val="0"/>
              </a:spcAft>
              <a:buClr>
                <a:schemeClr val="dk1"/>
              </a:buClr>
              <a:buSzPts val="1100"/>
              <a:buFont typeface="Arial"/>
              <a:buNone/>
            </a:pPr>
            <a:r>
              <a:rPr lang="pt-BR">
                <a:latin typeface="Corbel"/>
                <a:ea typeface="Corbel"/>
                <a:cs typeface="Corbel"/>
                <a:sym typeface="Corbel"/>
              </a:rPr>
              <a:t>Brasil. Ministério da Saúde. Secretaria de Atenção à Saúde. </a:t>
            </a:r>
            <a:r>
              <a:rPr lang="pt-BR">
                <a:latin typeface="Corbel"/>
                <a:ea typeface="Corbel"/>
                <a:cs typeface="Corbel"/>
                <a:sym typeface="Corbel"/>
              </a:rPr>
              <a:t>Guia prático da Vigilância Alimentar e Nutricional no Brasil: Atualizações e Novas Perspectivas. Brasília (DF), 2022.</a:t>
            </a:r>
            <a:endParaRPr>
              <a:latin typeface="Corbel"/>
              <a:ea typeface="Corbel"/>
              <a:cs typeface="Corbel"/>
              <a:sym typeface="Corbel"/>
            </a:endParaRPr>
          </a:p>
          <a:p>
            <a:pPr indent="0" lvl="0" marL="0" marR="0" rtl="0" algn="just">
              <a:lnSpc>
                <a:spcPct val="100000"/>
              </a:lnSpc>
              <a:spcBef>
                <a:spcPts val="1200"/>
              </a:spcBef>
              <a:spcAft>
                <a:spcPts val="0"/>
              </a:spcAft>
              <a:buClr>
                <a:srgbClr val="000000"/>
              </a:buClr>
              <a:buSzPts val="1400"/>
              <a:buFont typeface="Arial"/>
              <a:buNone/>
            </a:pPr>
            <a:r>
              <a:rPr b="0" i="0" lang="pt-BR" sz="1400" u="none" cap="none" strike="noStrike">
                <a:solidFill>
                  <a:srgbClr val="000000"/>
                </a:solidFill>
                <a:latin typeface="Corbel"/>
                <a:ea typeface="Corbel"/>
                <a:cs typeface="Corbel"/>
                <a:sym typeface="Corbel"/>
              </a:rPr>
              <a:t>Cervato-Mancuso A.M. Elaboração de Programas Educativos em Alimentação e Nutrição. In: Diez-Garcia R.W, Cervato-Mancuso A.M (Orgs.). Mudanças alimentares e educação alimentar e nutricional. 2ª ed. Rio de Janeiro: Guanabara Koogan, 2017. Pg 174-181.</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rbel"/>
              <a:ea typeface="Corbel"/>
              <a:cs typeface="Corbel"/>
              <a:sym typeface="Corbel"/>
            </a:endParaRPr>
          </a:p>
          <a:p>
            <a:pPr indent="0" lvl="0" marL="0" marR="0" rtl="0" algn="just">
              <a:lnSpc>
                <a:spcPct val="100000"/>
              </a:lnSpc>
              <a:spcBef>
                <a:spcPts val="0"/>
              </a:spcBef>
              <a:spcAft>
                <a:spcPts val="0"/>
              </a:spcAft>
              <a:buClr>
                <a:srgbClr val="000000"/>
              </a:buClr>
              <a:buSzPts val="1400"/>
              <a:buFont typeface="Arial"/>
              <a:buNone/>
            </a:pPr>
            <a:r>
              <a:rPr b="0" i="0" lang="pt-BR" sz="1400" u="none" cap="none" strike="noStrike">
                <a:solidFill>
                  <a:schemeClr val="dk1"/>
                </a:solidFill>
                <a:latin typeface="Corbel"/>
                <a:ea typeface="Corbel"/>
                <a:cs typeface="Corbel"/>
                <a:sym typeface="Corbel"/>
              </a:rPr>
              <a:t>Colussi C.F.; Pereira K.G. </a:t>
            </a:r>
            <a:r>
              <a:rPr b="0" i="0" lang="pt-BR" sz="1400" u="none" cap="none" strike="noStrike">
                <a:solidFill>
                  <a:srgbClr val="000000"/>
                </a:solidFill>
                <a:latin typeface="Corbel"/>
                <a:ea typeface="Corbel"/>
                <a:cs typeface="Corbel"/>
                <a:sym typeface="Corbel"/>
              </a:rPr>
              <a:t>(Orgs.)</a:t>
            </a:r>
            <a:r>
              <a:rPr b="0" i="0" lang="pt-BR" sz="1400" u="none" cap="none" strike="noStrike">
                <a:solidFill>
                  <a:schemeClr val="dk1"/>
                </a:solidFill>
                <a:latin typeface="Corbel"/>
                <a:ea typeface="Corbel"/>
                <a:cs typeface="Corbel"/>
                <a:sym typeface="Corbel"/>
              </a:rPr>
              <a:t>. Territorialização como instrumento do planejamento local na Atenção Básica. Universidade Federal de Santa Catarina. Florianópolis: UFSC, 2016.</a:t>
            </a:r>
            <a:endParaRPr b="0" i="0" sz="1400" u="none" cap="none" strike="noStrike">
              <a:solidFill>
                <a:srgbClr val="000000"/>
              </a:solidFill>
              <a:latin typeface="Corbel"/>
              <a:ea typeface="Corbel"/>
              <a:cs typeface="Corbel"/>
              <a:sym typeface="Corbel"/>
            </a:endParaRPr>
          </a:p>
        </p:txBody>
      </p:sp>
      <p:sp>
        <p:nvSpPr>
          <p:cNvPr id="672" name="Google Shape;672;p31"/>
          <p:cNvSpPr txBox="1"/>
          <p:nvPr/>
        </p:nvSpPr>
        <p:spPr>
          <a:xfrm>
            <a:off x="1143000" y="404646"/>
            <a:ext cx="9875520" cy="135636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A6B727"/>
              </a:buClr>
              <a:buSzPts val="4400"/>
              <a:buFont typeface="Corbel"/>
              <a:buNone/>
            </a:pPr>
            <a:r>
              <a:rPr b="0" i="0" lang="pt-BR" sz="4400" u="none" cap="none" strike="noStrike">
                <a:solidFill>
                  <a:srgbClr val="A6B727"/>
                </a:solidFill>
                <a:latin typeface="Corbel"/>
                <a:ea typeface="Corbel"/>
                <a:cs typeface="Corbel"/>
                <a:sym typeface="Corbel"/>
              </a:rPr>
              <a:t>Bibliografia</a:t>
            </a:r>
            <a:endParaRPr b="0" i="0" sz="1400" u="none" cap="none" strike="noStrike">
              <a:solidFill>
                <a:srgbClr val="000000"/>
              </a:solidFill>
              <a:latin typeface="Arial"/>
              <a:ea typeface="Arial"/>
              <a:cs typeface="Arial"/>
              <a:sym typeface="Arial"/>
            </a:endParaRPr>
          </a:p>
        </p:txBody>
      </p:sp>
      <p:sp>
        <p:nvSpPr>
          <p:cNvPr id="673" name="Google Shape;673;p31"/>
          <p:cNvSpPr/>
          <p:nvPr/>
        </p:nvSpPr>
        <p:spPr>
          <a:xfrm>
            <a:off x="942537" y="6284629"/>
            <a:ext cx="10102660" cy="384721"/>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900"/>
              <a:buFont typeface="Arial"/>
              <a:buNone/>
            </a:pPr>
            <a:r>
              <a:rPr b="1" i="0" lang="pt-BR" sz="1900" u="none" cap="none" strike="noStrike">
                <a:solidFill>
                  <a:schemeClr val="lt1"/>
                </a:solidFill>
                <a:latin typeface="Libre Franklin Thin"/>
                <a:ea typeface="Libre Franklin Thin"/>
                <a:cs typeface="Libre Franklin Thin"/>
                <a:sym typeface="Libre Franklin Thin"/>
              </a:rPr>
              <a:t>Vigilância Alimentar e Nutricional na Linha de Cuidado para Sobrepeso e Obesidade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id="130" name="Google Shape;130;p4"/>
          <p:cNvPicPr preferRelativeResize="0"/>
          <p:nvPr/>
        </p:nvPicPr>
        <p:blipFill rotWithShape="1">
          <a:blip r:embed="rId3">
            <a:alphaModFix/>
          </a:blip>
          <a:srcRect b="0" l="0" r="0" t="0"/>
          <a:stretch/>
        </p:blipFill>
        <p:spPr>
          <a:xfrm>
            <a:off x="4719522" y="4215313"/>
            <a:ext cx="2920595" cy="1870844"/>
          </a:xfrm>
          <a:prstGeom prst="rect">
            <a:avLst/>
          </a:prstGeom>
          <a:noFill/>
          <a:ln>
            <a:noFill/>
          </a:ln>
        </p:spPr>
      </p:pic>
      <p:pic>
        <p:nvPicPr>
          <p:cNvPr descr="Resultado de imagem para &quot;atividade física&quot; icon" id="131" name="Google Shape;131;p4"/>
          <p:cNvPicPr preferRelativeResize="0"/>
          <p:nvPr/>
        </p:nvPicPr>
        <p:blipFill rotWithShape="1">
          <a:blip r:embed="rId4">
            <a:alphaModFix/>
          </a:blip>
          <a:srcRect b="53906" l="28167" r="53951" t="28029"/>
          <a:stretch/>
        </p:blipFill>
        <p:spPr>
          <a:xfrm>
            <a:off x="9971990" y="294099"/>
            <a:ext cx="690196" cy="669024"/>
          </a:xfrm>
          <a:prstGeom prst="rect">
            <a:avLst/>
          </a:prstGeom>
          <a:noFill/>
          <a:ln>
            <a:noFill/>
          </a:ln>
        </p:spPr>
      </p:pic>
      <p:pic>
        <p:nvPicPr>
          <p:cNvPr descr="Resultado de imagem para &quot;atividade física&quot; icon" id="132" name="Google Shape;132;p4"/>
          <p:cNvPicPr preferRelativeResize="0"/>
          <p:nvPr/>
        </p:nvPicPr>
        <p:blipFill rotWithShape="1">
          <a:blip r:embed="rId4">
            <a:alphaModFix/>
          </a:blip>
          <a:srcRect b="53477" l="2218" r="79207" t="28889"/>
          <a:stretch/>
        </p:blipFill>
        <p:spPr>
          <a:xfrm>
            <a:off x="11093048" y="298736"/>
            <a:ext cx="716947" cy="653094"/>
          </a:xfrm>
          <a:prstGeom prst="rect">
            <a:avLst/>
          </a:prstGeom>
          <a:noFill/>
          <a:ln>
            <a:noFill/>
          </a:ln>
        </p:spPr>
      </p:pic>
      <p:sp>
        <p:nvSpPr>
          <p:cNvPr id="133" name="Google Shape;133;p4"/>
          <p:cNvSpPr/>
          <p:nvPr/>
        </p:nvSpPr>
        <p:spPr>
          <a:xfrm>
            <a:off x="334296" y="6086158"/>
            <a:ext cx="11523408" cy="781664"/>
          </a:xfrm>
          <a:prstGeom prst="rect">
            <a:avLst/>
          </a:prstGeom>
          <a:gradFill>
            <a:gsLst>
              <a:gs pos="0">
                <a:srgbClr val="7FB75F"/>
              </a:gs>
              <a:gs pos="50000">
                <a:srgbClr val="6EB141"/>
              </a:gs>
              <a:gs pos="100000">
                <a:srgbClr val="5FA134"/>
              </a:gs>
            </a:gsLst>
            <a:lin ang="5400000" scaled="0"/>
          </a:gradFill>
          <a:ln>
            <a:noFill/>
          </a:ln>
          <a:effectLst>
            <a:outerShdw blurRad="57150" rotWithShape="0" algn="ctr" dir="5400000" dist="19050">
              <a:srgbClr val="000000">
                <a:alpha val="6235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Resultado de imagem para &quot;atividade física&quot; icon" id="134" name="Google Shape;134;p4"/>
          <p:cNvPicPr preferRelativeResize="0"/>
          <p:nvPr/>
        </p:nvPicPr>
        <p:blipFill rotWithShape="1">
          <a:blip r:embed="rId4">
            <a:alphaModFix/>
          </a:blip>
          <a:srcRect b="79805" l="28770" r="54180" t="2131"/>
          <a:stretch/>
        </p:blipFill>
        <p:spPr>
          <a:xfrm>
            <a:off x="10535432" y="276514"/>
            <a:ext cx="658093" cy="669024"/>
          </a:xfrm>
          <a:prstGeom prst="rect">
            <a:avLst/>
          </a:prstGeom>
          <a:noFill/>
          <a:ln>
            <a:noFill/>
          </a:ln>
        </p:spPr>
      </p:pic>
      <p:pic>
        <p:nvPicPr>
          <p:cNvPr id="135" name="Google Shape;135;p4"/>
          <p:cNvPicPr preferRelativeResize="0"/>
          <p:nvPr/>
        </p:nvPicPr>
        <p:blipFill rotWithShape="1">
          <a:blip r:embed="rId5">
            <a:alphaModFix/>
          </a:blip>
          <a:srcRect b="60504" l="43383" r="43764" t="14904"/>
          <a:stretch/>
        </p:blipFill>
        <p:spPr>
          <a:xfrm>
            <a:off x="9437243" y="298938"/>
            <a:ext cx="621157" cy="668216"/>
          </a:xfrm>
          <a:prstGeom prst="rect">
            <a:avLst/>
          </a:prstGeom>
          <a:noFill/>
          <a:ln>
            <a:noFill/>
          </a:ln>
        </p:spPr>
      </p:pic>
      <p:sp>
        <p:nvSpPr>
          <p:cNvPr id="136" name="Google Shape;136;p4"/>
          <p:cNvSpPr/>
          <p:nvPr/>
        </p:nvSpPr>
        <p:spPr>
          <a:xfrm>
            <a:off x="1143000" y="1965960"/>
            <a:ext cx="10073640" cy="1631216"/>
          </a:xfrm>
          <a:prstGeom prst="rect">
            <a:avLst/>
          </a:prstGeom>
          <a:solidFill>
            <a:srgbClr val="FFFFFF"/>
          </a:solidFill>
          <a:ln cap="flat" cmpd="sng" w="19050">
            <a:solidFill>
              <a:srgbClr val="A6B72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2000"/>
              <a:buFont typeface="Corbel"/>
              <a:buNone/>
            </a:pPr>
            <a:r>
              <a:rPr b="0" i="0" lang="pt-BR" sz="2000" u="none" cap="none" strike="noStrike">
                <a:solidFill>
                  <a:srgbClr val="000000"/>
                </a:solidFill>
                <a:latin typeface="Corbel"/>
                <a:ea typeface="Corbel"/>
                <a:cs typeface="Corbel"/>
                <a:sym typeface="Corbel"/>
              </a:rPr>
              <a:t> “...a VAN, como componente da vigilância em saúde e potencializada nas ações de Atenção Básica, tem o papel fundamental de apoiar gestores e profissionais de saúde no processo de </a:t>
            </a:r>
            <a:r>
              <a:rPr b="1" i="0" lang="pt-BR" sz="2000" u="none" cap="none" strike="noStrike">
                <a:solidFill>
                  <a:srgbClr val="000000"/>
                </a:solidFill>
                <a:latin typeface="Corbel"/>
                <a:ea typeface="Corbel"/>
                <a:cs typeface="Corbel"/>
                <a:sym typeface="Corbel"/>
              </a:rPr>
              <a:t>organização e avaliação da atenção nutricional</a:t>
            </a:r>
            <a:r>
              <a:rPr b="0" i="0" lang="pt-BR" sz="2000" u="none" cap="none" strike="noStrike">
                <a:solidFill>
                  <a:srgbClr val="000000"/>
                </a:solidFill>
                <a:latin typeface="Corbel"/>
                <a:ea typeface="Corbel"/>
                <a:cs typeface="Corbel"/>
                <a:sym typeface="Corbel"/>
              </a:rPr>
              <a:t>, permitindo que sejam definidas </a:t>
            </a:r>
            <a:r>
              <a:rPr b="1" i="0" lang="pt-BR" sz="2000" u="none" cap="none" strike="noStrike">
                <a:solidFill>
                  <a:srgbClr val="000000"/>
                </a:solidFill>
                <a:latin typeface="Corbel"/>
                <a:ea typeface="Corbel"/>
                <a:cs typeface="Corbel"/>
                <a:sym typeface="Corbel"/>
              </a:rPr>
              <a:t>prioridades com base no acompanhamento de indicadores de alimentação e nutrição</a:t>
            </a:r>
            <a:r>
              <a:rPr b="0" i="0" lang="pt-BR" sz="2000" u="none" cap="none" strike="noStrike">
                <a:solidFill>
                  <a:srgbClr val="000000"/>
                </a:solidFill>
                <a:latin typeface="Corbel"/>
                <a:ea typeface="Corbel"/>
                <a:cs typeface="Corbel"/>
                <a:sym typeface="Corbel"/>
              </a:rPr>
              <a:t> da população assistida (BRASIL, 2012, 2015).”</a:t>
            </a:r>
            <a:endParaRPr b="0" i="0" sz="1400" u="none" cap="none" strike="noStrike">
              <a:solidFill>
                <a:srgbClr val="000000"/>
              </a:solidFill>
              <a:latin typeface="Arial"/>
              <a:ea typeface="Arial"/>
              <a:cs typeface="Arial"/>
              <a:sym typeface="Arial"/>
            </a:endParaRPr>
          </a:p>
        </p:txBody>
      </p:sp>
      <p:sp>
        <p:nvSpPr>
          <p:cNvPr id="137" name="Google Shape;137;p4"/>
          <p:cNvSpPr txBox="1"/>
          <p:nvPr/>
        </p:nvSpPr>
        <p:spPr>
          <a:xfrm>
            <a:off x="1143000" y="609600"/>
            <a:ext cx="9875520" cy="135636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A6B727"/>
              </a:buClr>
              <a:buSzPts val="4400"/>
              <a:buFont typeface="Corbel"/>
              <a:buNone/>
            </a:pPr>
            <a:r>
              <a:rPr b="0" i="0" lang="pt-BR" sz="4400" u="none" cap="none" strike="noStrike">
                <a:solidFill>
                  <a:srgbClr val="A6B727"/>
                </a:solidFill>
                <a:latin typeface="Corbel"/>
                <a:ea typeface="Corbel"/>
                <a:cs typeface="Corbel"/>
                <a:sym typeface="Corbel"/>
              </a:rPr>
              <a:t>Objetivo da VAN</a:t>
            </a:r>
            <a:endParaRPr b="0" i="0" sz="1400" u="none" cap="none" strike="noStrike">
              <a:solidFill>
                <a:srgbClr val="000000"/>
              </a:solidFill>
              <a:latin typeface="Arial"/>
              <a:ea typeface="Arial"/>
              <a:cs typeface="Arial"/>
              <a:sym typeface="Arial"/>
            </a:endParaRPr>
          </a:p>
        </p:txBody>
      </p:sp>
      <p:sp>
        <p:nvSpPr>
          <p:cNvPr id="138" name="Google Shape;138;p4"/>
          <p:cNvSpPr/>
          <p:nvPr/>
        </p:nvSpPr>
        <p:spPr>
          <a:xfrm>
            <a:off x="942537" y="6284629"/>
            <a:ext cx="10102660" cy="384721"/>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900"/>
              <a:buFont typeface="Arial"/>
              <a:buNone/>
            </a:pPr>
            <a:r>
              <a:rPr b="1" i="0" lang="pt-BR" sz="1900" u="none" cap="none" strike="noStrike">
                <a:solidFill>
                  <a:schemeClr val="lt1"/>
                </a:solidFill>
                <a:latin typeface="Libre Franklin Thin"/>
                <a:ea typeface="Libre Franklin Thin"/>
                <a:cs typeface="Libre Franklin Thin"/>
                <a:sym typeface="Libre Franklin Thin"/>
              </a:rPr>
              <a:t>Vigilância Alimentar e Nutricional na Linha de Cuidado para Sobrepeso e Obesidade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descr="Resultado de imagem para &quot;atividade física&quot; icon" id="144" name="Google Shape;144;g101252879d0_1_0"/>
          <p:cNvPicPr preferRelativeResize="0"/>
          <p:nvPr/>
        </p:nvPicPr>
        <p:blipFill rotWithShape="1">
          <a:blip r:embed="rId3">
            <a:alphaModFix/>
          </a:blip>
          <a:srcRect b="53905" l="28167" r="53950" t="28029"/>
          <a:stretch/>
        </p:blipFill>
        <p:spPr>
          <a:xfrm>
            <a:off x="9971990" y="294099"/>
            <a:ext cx="690196" cy="669023"/>
          </a:xfrm>
          <a:prstGeom prst="rect">
            <a:avLst/>
          </a:prstGeom>
          <a:noFill/>
          <a:ln>
            <a:noFill/>
          </a:ln>
        </p:spPr>
      </p:pic>
      <p:pic>
        <p:nvPicPr>
          <p:cNvPr descr="Resultado de imagem para &quot;atividade física&quot; icon" id="145" name="Google Shape;145;g101252879d0_1_0"/>
          <p:cNvPicPr preferRelativeResize="0"/>
          <p:nvPr/>
        </p:nvPicPr>
        <p:blipFill rotWithShape="1">
          <a:blip r:embed="rId3">
            <a:alphaModFix/>
          </a:blip>
          <a:srcRect b="53476" l="2217" r="79207" t="28889"/>
          <a:stretch/>
        </p:blipFill>
        <p:spPr>
          <a:xfrm>
            <a:off x="11093048" y="298736"/>
            <a:ext cx="716948" cy="653093"/>
          </a:xfrm>
          <a:prstGeom prst="rect">
            <a:avLst/>
          </a:prstGeom>
          <a:noFill/>
          <a:ln>
            <a:noFill/>
          </a:ln>
        </p:spPr>
      </p:pic>
      <p:sp>
        <p:nvSpPr>
          <p:cNvPr id="146" name="Google Shape;146;g101252879d0_1_0"/>
          <p:cNvSpPr/>
          <p:nvPr/>
        </p:nvSpPr>
        <p:spPr>
          <a:xfrm>
            <a:off x="334296" y="6086158"/>
            <a:ext cx="11523300" cy="781800"/>
          </a:xfrm>
          <a:prstGeom prst="rect">
            <a:avLst/>
          </a:prstGeom>
          <a:gradFill>
            <a:gsLst>
              <a:gs pos="0">
                <a:srgbClr val="7FB75F"/>
              </a:gs>
              <a:gs pos="50000">
                <a:srgbClr val="6EB141"/>
              </a:gs>
              <a:gs pos="100000">
                <a:srgbClr val="5FA134"/>
              </a:gs>
            </a:gsLst>
            <a:lin ang="5400012" scaled="0"/>
          </a:gradFill>
          <a:ln>
            <a:noFill/>
          </a:ln>
          <a:effectLst>
            <a:outerShdw blurRad="57150" rotWithShape="0" algn="ctr" dir="5400000" dist="19050">
              <a:srgbClr val="000000">
                <a:alpha val="6235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Resultado de imagem para &quot;atividade física&quot; icon" id="147" name="Google Shape;147;g101252879d0_1_0"/>
          <p:cNvPicPr preferRelativeResize="0"/>
          <p:nvPr/>
        </p:nvPicPr>
        <p:blipFill rotWithShape="1">
          <a:blip r:embed="rId3">
            <a:alphaModFix/>
          </a:blip>
          <a:srcRect b="79804" l="28770" r="54179" t="2131"/>
          <a:stretch/>
        </p:blipFill>
        <p:spPr>
          <a:xfrm>
            <a:off x="10535432" y="276514"/>
            <a:ext cx="658092" cy="669023"/>
          </a:xfrm>
          <a:prstGeom prst="rect">
            <a:avLst/>
          </a:prstGeom>
          <a:noFill/>
          <a:ln>
            <a:noFill/>
          </a:ln>
        </p:spPr>
      </p:pic>
      <p:pic>
        <p:nvPicPr>
          <p:cNvPr id="148" name="Google Shape;148;g101252879d0_1_0"/>
          <p:cNvPicPr preferRelativeResize="0"/>
          <p:nvPr/>
        </p:nvPicPr>
        <p:blipFill rotWithShape="1">
          <a:blip r:embed="rId4">
            <a:alphaModFix/>
          </a:blip>
          <a:srcRect b="60503" l="43382" r="43764" t="14905"/>
          <a:stretch/>
        </p:blipFill>
        <p:spPr>
          <a:xfrm>
            <a:off x="9437243" y="298938"/>
            <a:ext cx="621158" cy="668216"/>
          </a:xfrm>
          <a:prstGeom prst="rect">
            <a:avLst/>
          </a:prstGeom>
          <a:noFill/>
          <a:ln>
            <a:noFill/>
          </a:ln>
        </p:spPr>
      </p:pic>
      <p:sp>
        <p:nvSpPr>
          <p:cNvPr id="149" name="Google Shape;149;g101252879d0_1_0"/>
          <p:cNvSpPr/>
          <p:nvPr/>
        </p:nvSpPr>
        <p:spPr>
          <a:xfrm>
            <a:off x="1059150" y="1668476"/>
            <a:ext cx="10073700" cy="4082400"/>
          </a:xfrm>
          <a:prstGeom prst="rect">
            <a:avLst/>
          </a:prstGeom>
          <a:solidFill>
            <a:srgbClr val="FFFFFF"/>
          </a:solidFill>
          <a:ln cap="flat" cmpd="sng" w="19050">
            <a:solidFill>
              <a:srgbClr val="A6B72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2000"/>
              <a:buFont typeface="Corbel"/>
              <a:buNone/>
            </a:pPr>
            <a:r>
              <a:rPr b="0" i="0" lang="pt-BR" sz="2000" u="none" cap="none" strike="noStrike">
                <a:solidFill>
                  <a:srgbClr val="000000"/>
                </a:solidFill>
                <a:latin typeface="Corbel"/>
                <a:ea typeface="Corbel"/>
                <a:cs typeface="Corbel"/>
                <a:sym typeface="Corbel"/>
              </a:rPr>
              <a:t> </a:t>
            </a:r>
            <a:r>
              <a:rPr b="1" lang="pt-BR" sz="2200">
                <a:solidFill>
                  <a:srgbClr val="1F3864"/>
                </a:solidFill>
                <a:latin typeface="Times New Roman"/>
                <a:ea typeface="Times New Roman"/>
                <a:cs typeface="Times New Roman"/>
                <a:sym typeface="Times New Roman"/>
              </a:rPr>
              <a:t>RECURSOS FÍSICOS E MATERIAIS </a:t>
            </a:r>
            <a:endParaRPr b="1" sz="2200">
              <a:solidFill>
                <a:srgbClr val="1F3864"/>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2000"/>
              <a:buFont typeface="Corbel"/>
              <a:buNone/>
            </a:pPr>
            <a:r>
              <a:rPr b="1" lang="pt-BR" sz="2500">
                <a:solidFill>
                  <a:schemeClr val="dk1"/>
                </a:solidFill>
                <a:latin typeface="Times New Roman"/>
                <a:ea typeface="Times New Roman"/>
                <a:cs typeface="Times New Roman"/>
                <a:sym typeface="Times New Roman"/>
              </a:rPr>
              <a:t>Verifique os equipamentos antropométricos disponíveis;</a:t>
            </a:r>
            <a:endParaRPr b="1" sz="2500">
              <a:solidFill>
                <a:schemeClr val="dk1"/>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2000"/>
              <a:buFont typeface="Corbel"/>
              <a:buNone/>
            </a:pPr>
            <a:r>
              <a:t/>
            </a:r>
            <a:endParaRPr b="1" sz="2500">
              <a:solidFill>
                <a:schemeClr val="dk1"/>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2000"/>
              <a:buFont typeface="Corbel"/>
              <a:buNone/>
            </a:pPr>
            <a:r>
              <a:rPr b="1" lang="pt-BR" sz="2600">
                <a:solidFill>
                  <a:srgbClr val="1F3864"/>
                </a:solidFill>
                <a:latin typeface="Times New Roman"/>
                <a:ea typeface="Times New Roman"/>
                <a:cs typeface="Times New Roman"/>
                <a:sym typeface="Times New Roman"/>
              </a:rPr>
              <a:t>Espaço adequado para realizar as ações de VAN;</a:t>
            </a:r>
            <a:endParaRPr b="1" sz="2600">
              <a:solidFill>
                <a:srgbClr val="1F3864"/>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2000"/>
              <a:buFont typeface="Corbel"/>
              <a:buNone/>
            </a:pPr>
            <a:r>
              <a:t/>
            </a:r>
            <a:endParaRPr b="1" sz="2600">
              <a:solidFill>
                <a:srgbClr val="1F3864"/>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2000"/>
              <a:buFont typeface="Corbel"/>
              <a:buNone/>
            </a:pPr>
            <a:r>
              <a:rPr b="1" lang="pt-BR" sz="2600">
                <a:solidFill>
                  <a:srgbClr val="1F3864"/>
                </a:solidFill>
                <a:latin typeface="Times New Roman"/>
                <a:ea typeface="Times New Roman"/>
                <a:cs typeface="Times New Roman"/>
                <a:sym typeface="Times New Roman"/>
              </a:rPr>
              <a:t>Disponibilize materiais de apoio para diagnóstico nutricional;</a:t>
            </a:r>
            <a:endParaRPr b="1" sz="2600">
              <a:solidFill>
                <a:srgbClr val="1F3864"/>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2000"/>
              <a:buFont typeface="Corbel"/>
              <a:buNone/>
            </a:pPr>
            <a:r>
              <a:t/>
            </a:r>
            <a:endParaRPr b="1" sz="2600">
              <a:solidFill>
                <a:srgbClr val="1F3864"/>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2000"/>
              <a:buFont typeface="Corbel"/>
              <a:buNone/>
            </a:pPr>
            <a:r>
              <a:rPr b="1" lang="pt-BR" sz="2600">
                <a:solidFill>
                  <a:srgbClr val="1F3864"/>
                </a:solidFill>
                <a:latin typeface="Times New Roman"/>
                <a:ea typeface="Times New Roman"/>
                <a:cs typeface="Times New Roman"/>
                <a:sym typeface="Times New Roman"/>
              </a:rPr>
              <a:t>Recursos humanos;</a:t>
            </a:r>
            <a:endParaRPr b="1" sz="2600">
              <a:solidFill>
                <a:srgbClr val="1F3864"/>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2000"/>
              <a:buFont typeface="Corbel"/>
              <a:buNone/>
            </a:pPr>
            <a:r>
              <a:t/>
            </a:r>
            <a:endParaRPr b="1" sz="2600">
              <a:solidFill>
                <a:srgbClr val="1F3864"/>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2000"/>
              <a:buFont typeface="Corbel"/>
              <a:buNone/>
            </a:pPr>
            <a:r>
              <a:rPr b="1" lang="pt-BR" sz="2600">
                <a:solidFill>
                  <a:srgbClr val="1F3864"/>
                </a:solidFill>
                <a:latin typeface="Times New Roman"/>
                <a:ea typeface="Times New Roman"/>
                <a:cs typeface="Times New Roman"/>
                <a:sym typeface="Times New Roman"/>
              </a:rPr>
              <a:t>Recursos financeiros.</a:t>
            </a:r>
            <a:endParaRPr b="1" sz="2900">
              <a:solidFill>
                <a:schemeClr val="dk1"/>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2000"/>
              <a:buFont typeface="Corbel"/>
              <a:buNone/>
            </a:pPr>
            <a:r>
              <a:t/>
            </a:r>
            <a:endParaRPr b="1" sz="2200">
              <a:solidFill>
                <a:schemeClr val="dk1"/>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2000"/>
              <a:buFont typeface="Corbel"/>
              <a:buNone/>
            </a:pPr>
            <a:r>
              <a:t/>
            </a:r>
            <a:endParaRPr b="1" sz="1200">
              <a:solidFill>
                <a:schemeClr val="dk1"/>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2000"/>
              <a:buFont typeface="Corbel"/>
              <a:buNone/>
            </a:pPr>
            <a:r>
              <a:t/>
            </a:r>
            <a:endParaRPr b="1" sz="1200">
              <a:solidFill>
                <a:schemeClr val="dk1"/>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2000"/>
              <a:buFont typeface="Corbel"/>
              <a:buNone/>
            </a:pPr>
            <a:r>
              <a:t/>
            </a:r>
            <a:endParaRPr sz="2000">
              <a:latin typeface="Corbel"/>
              <a:ea typeface="Corbel"/>
              <a:cs typeface="Corbel"/>
              <a:sym typeface="Corbel"/>
            </a:endParaRPr>
          </a:p>
        </p:txBody>
      </p:sp>
      <p:sp>
        <p:nvSpPr>
          <p:cNvPr id="150" name="Google Shape;150;g101252879d0_1_0"/>
          <p:cNvSpPr txBox="1"/>
          <p:nvPr/>
        </p:nvSpPr>
        <p:spPr>
          <a:xfrm>
            <a:off x="1158250" y="396300"/>
            <a:ext cx="9875400" cy="13563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A6B727"/>
              </a:buClr>
              <a:buSzPts val="4400"/>
              <a:buFont typeface="Corbel"/>
              <a:buNone/>
            </a:pPr>
            <a:r>
              <a:rPr lang="pt-BR" sz="4400">
                <a:solidFill>
                  <a:srgbClr val="A6B727"/>
                </a:solidFill>
                <a:latin typeface="Corbel"/>
                <a:ea typeface="Corbel"/>
                <a:cs typeface="Corbel"/>
                <a:sym typeface="Corbel"/>
              </a:rPr>
              <a:t>Como estruturar a VAN</a:t>
            </a:r>
            <a:endParaRPr b="0" i="0" sz="1400" u="none" cap="none" strike="noStrike">
              <a:solidFill>
                <a:srgbClr val="000000"/>
              </a:solidFill>
              <a:latin typeface="Arial"/>
              <a:ea typeface="Arial"/>
              <a:cs typeface="Arial"/>
              <a:sym typeface="Arial"/>
            </a:endParaRPr>
          </a:p>
        </p:txBody>
      </p:sp>
      <p:sp>
        <p:nvSpPr>
          <p:cNvPr id="151" name="Google Shape;151;g101252879d0_1_0"/>
          <p:cNvSpPr/>
          <p:nvPr/>
        </p:nvSpPr>
        <p:spPr>
          <a:xfrm>
            <a:off x="942537" y="6284629"/>
            <a:ext cx="10102800" cy="3846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900"/>
              <a:buFont typeface="Arial"/>
              <a:buNone/>
            </a:pPr>
            <a:r>
              <a:rPr b="1" i="0" lang="pt-BR" sz="1900" u="none" cap="none" strike="noStrike">
                <a:solidFill>
                  <a:schemeClr val="lt1"/>
                </a:solidFill>
                <a:latin typeface="Libre Franklin Thin"/>
                <a:ea typeface="Libre Franklin Thin"/>
                <a:cs typeface="Libre Franklin Thin"/>
                <a:sym typeface="Libre Franklin Thin"/>
              </a:rPr>
              <a:t>Vigilância Alimentar e Nutricional na Linha de Cuidado para Sobrepeso e Obesidade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descr="Resultado de imagem para &quot;atividade física&quot; icon" id="157" name="Google Shape;157;g1010848f92c_0_29"/>
          <p:cNvPicPr preferRelativeResize="0"/>
          <p:nvPr/>
        </p:nvPicPr>
        <p:blipFill rotWithShape="1">
          <a:blip r:embed="rId3">
            <a:alphaModFix/>
          </a:blip>
          <a:srcRect b="53905" l="28167" r="53950" t="28029"/>
          <a:stretch/>
        </p:blipFill>
        <p:spPr>
          <a:xfrm>
            <a:off x="9971990" y="294099"/>
            <a:ext cx="690196" cy="669023"/>
          </a:xfrm>
          <a:prstGeom prst="rect">
            <a:avLst/>
          </a:prstGeom>
          <a:noFill/>
          <a:ln>
            <a:noFill/>
          </a:ln>
        </p:spPr>
      </p:pic>
      <p:pic>
        <p:nvPicPr>
          <p:cNvPr descr="Resultado de imagem para &quot;atividade física&quot; icon" id="158" name="Google Shape;158;g1010848f92c_0_29"/>
          <p:cNvPicPr preferRelativeResize="0"/>
          <p:nvPr/>
        </p:nvPicPr>
        <p:blipFill rotWithShape="1">
          <a:blip r:embed="rId3">
            <a:alphaModFix/>
          </a:blip>
          <a:srcRect b="53476" l="2217" r="79207" t="28889"/>
          <a:stretch/>
        </p:blipFill>
        <p:spPr>
          <a:xfrm>
            <a:off x="11093048" y="298736"/>
            <a:ext cx="716948" cy="653093"/>
          </a:xfrm>
          <a:prstGeom prst="rect">
            <a:avLst/>
          </a:prstGeom>
          <a:noFill/>
          <a:ln>
            <a:noFill/>
          </a:ln>
        </p:spPr>
      </p:pic>
      <p:sp>
        <p:nvSpPr>
          <p:cNvPr id="159" name="Google Shape;159;g1010848f92c_0_29"/>
          <p:cNvSpPr/>
          <p:nvPr/>
        </p:nvSpPr>
        <p:spPr>
          <a:xfrm>
            <a:off x="334296" y="6086158"/>
            <a:ext cx="11523300" cy="781800"/>
          </a:xfrm>
          <a:prstGeom prst="rect">
            <a:avLst/>
          </a:prstGeom>
          <a:gradFill>
            <a:gsLst>
              <a:gs pos="0">
                <a:srgbClr val="7FB75F"/>
              </a:gs>
              <a:gs pos="50000">
                <a:srgbClr val="6EB141"/>
              </a:gs>
              <a:gs pos="100000">
                <a:srgbClr val="5FA134"/>
              </a:gs>
            </a:gsLst>
            <a:lin ang="5400012" scaled="0"/>
          </a:gradFill>
          <a:ln>
            <a:noFill/>
          </a:ln>
          <a:effectLst>
            <a:outerShdw blurRad="57150" rotWithShape="0" algn="ctr" dir="5400000" dist="19050">
              <a:srgbClr val="000000">
                <a:alpha val="6235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Resultado de imagem para &quot;atividade física&quot; icon" id="160" name="Google Shape;160;g1010848f92c_0_29"/>
          <p:cNvPicPr preferRelativeResize="0"/>
          <p:nvPr/>
        </p:nvPicPr>
        <p:blipFill rotWithShape="1">
          <a:blip r:embed="rId3">
            <a:alphaModFix/>
          </a:blip>
          <a:srcRect b="79804" l="28770" r="54179" t="2131"/>
          <a:stretch/>
        </p:blipFill>
        <p:spPr>
          <a:xfrm>
            <a:off x="10535432" y="276514"/>
            <a:ext cx="658092" cy="669023"/>
          </a:xfrm>
          <a:prstGeom prst="rect">
            <a:avLst/>
          </a:prstGeom>
          <a:noFill/>
          <a:ln>
            <a:noFill/>
          </a:ln>
        </p:spPr>
      </p:pic>
      <p:pic>
        <p:nvPicPr>
          <p:cNvPr id="161" name="Google Shape;161;g1010848f92c_0_29"/>
          <p:cNvPicPr preferRelativeResize="0"/>
          <p:nvPr/>
        </p:nvPicPr>
        <p:blipFill rotWithShape="1">
          <a:blip r:embed="rId4">
            <a:alphaModFix/>
          </a:blip>
          <a:srcRect b="60503" l="43382" r="43764" t="14905"/>
          <a:stretch/>
        </p:blipFill>
        <p:spPr>
          <a:xfrm>
            <a:off x="9437243" y="298938"/>
            <a:ext cx="621158" cy="668216"/>
          </a:xfrm>
          <a:prstGeom prst="rect">
            <a:avLst/>
          </a:prstGeom>
          <a:noFill/>
          <a:ln>
            <a:noFill/>
          </a:ln>
        </p:spPr>
      </p:pic>
      <p:sp>
        <p:nvSpPr>
          <p:cNvPr id="162" name="Google Shape;162;g1010848f92c_0_29"/>
          <p:cNvSpPr txBox="1"/>
          <p:nvPr/>
        </p:nvSpPr>
        <p:spPr>
          <a:xfrm>
            <a:off x="1056225" y="169500"/>
            <a:ext cx="9875400" cy="13563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A6B727"/>
              </a:buClr>
              <a:buSzPts val="4400"/>
              <a:buFont typeface="Corbel"/>
              <a:buNone/>
            </a:pPr>
            <a:r>
              <a:rPr lang="pt-BR" sz="4400">
                <a:solidFill>
                  <a:srgbClr val="A6B727"/>
                </a:solidFill>
                <a:latin typeface="Corbel"/>
                <a:ea typeface="Corbel"/>
                <a:cs typeface="Corbel"/>
                <a:sym typeface="Corbel"/>
              </a:rPr>
              <a:t>Como estruturar a VAN</a:t>
            </a:r>
            <a:endParaRPr b="0" i="0" sz="1400" u="none" cap="none" strike="noStrike">
              <a:solidFill>
                <a:srgbClr val="000000"/>
              </a:solidFill>
              <a:latin typeface="Arial"/>
              <a:ea typeface="Arial"/>
              <a:cs typeface="Arial"/>
              <a:sym typeface="Arial"/>
            </a:endParaRPr>
          </a:p>
        </p:txBody>
      </p:sp>
      <p:sp>
        <p:nvSpPr>
          <p:cNvPr id="163" name="Google Shape;163;g1010848f92c_0_29"/>
          <p:cNvSpPr/>
          <p:nvPr/>
        </p:nvSpPr>
        <p:spPr>
          <a:xfrm>
            <a:off x="942537" y="6284629"/>
            <a:ext cx="10102800" cy="3846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900"/>
              <a:buFont typeface="Arial"/>
              <a:buNone/>
            </a:pPr>
            <a:r>
              <a:rPr b="1" i="0" lang="pt-BR" sz="1900" u="none" cap="none" strike="noStrike">
                <a:solidFill>
                  <a:schemeClr val="lt1"/>
                </a:solidFill>
                <a:latin typeface="Libre Franklin Thin"/>
                <a:ea typeface="Libre Franklin Thin"/>
                <a:cs typeface="Libre Franklin Thin"/>
                <a:sym typeface="Libre Franklin Thin"/>
              </a:rPr>
              <a:t>Vigilância Alimentar e Nutricional na Linha de Cuidado para Sobrepeso e Obesidade</a:t>
            </a:r>
            <a:endParaRPr b="0" i="0" sz="1400" u="none" cap="none" strike="noStrike">
              <a:solidFill>
                <a:srgbClr val="000000"/>
              </a:solidFill>
              <a:latin typeface="Arial"/>
              <a:ea typeface="Arial"/>
              <a:cs typeface="Arial"/>
              <a:sym typeface="Arial"/>
            </a:endParaRPr>
          </a:p>
        </p:txBody>
      </p:sp>
      <p:sp>
        <p:nvSpPr>
          <p:cNvPr id="164" name="Google Shape;164;g1010848f92c_0_29"/>
          <p:cNvSpPr txBox="1"/>
          <p:nvPr/>
        </p:nvSpPr>
        <p:spPr>
          <a:xfrm>
            <a:off x="1056225" y="5376050"/>
            <a:ext cx="3000000" cy="338700"/>
          </a:xfrm>
          <a:prstGeom prst="rect">
            <a:avLst/>
          </a:prstGeom>
          <a:noFill/>
          <a:ln>
            <a:noFill/>
          </a:ln>
        </p:spPr>
        <p:txBody>
          <a:bodyPr anchorCtr="0" anchor="t" bIns="91425" lIns="91425" spcFirstLastPara="1" rIns="91425" wrap="square" tIns="91425">
            <a:spAutoFit/>
          </a:bodyPr>
          <a:lstStyle/>
          <a:p>
            <a:pPr indent="0" lvl="0" marL="0" rtl="0" algn="just">
              <a:lnSpc>
                <a:spcPct val="150000"/>
              </a:lnSpc>
              <a:spcBef>
                <a:spcPts val="1200"/>
              </a:spcBef>
              <a:spcAft>
                <a:spcPts val="1200"/>
              </a:spcAft>
              <a:buNone/>
            </a:pPr>
            <a:r>
              <a:rPr lang="pt-BR" sz="1000">
                <a:solidFill>
                  <a:schemeClr val="dk1"/>
                </a:solidFill>
                <a:latin typeface="Times New Roman"/>
                <a:ea typeface="Times New Roman"/>
                <a:cs typeface="Times New Roman"/>
                <a:sym typeface="Times New Roman"/>
              </a:rPr>
              <a:t>Fonte: BRASIL, 2022.</a:t>
            </a:r>
            <a:endParaRPr sz="1000">
              <a:solidFill>
                <a:schemeClr val="dk1"/>
              </a:solidFill>
              <a:latin typeface="Times New Roman"/>
              <a:ea typeface="Times New Roman"/>
              <a:cs typeface="Times New Roman"/>
              <a:sym typeface="Times New Roman"/>
            </a:endParaRPr>
          </a:p>
        </p:txBody>
      </p:sp>
      <p:sp>
        <p:nvSpPr>
          <p:cNvPr id="165" name="Google Shape;165;g1010848f92c_0_29"/>
          <p:cNvSpPr txBox="1"/>
          <p:nvPr/>
        </p:nvSpPr>
        <p:spPr>
          <a:xfrm>
            <a:off x="0" y="0"/>
            <a:ext cx="3000000" cy="369300"/>
          </a:xfrm>
          <a:prstGeom prst="rect">
            <a:avLst/>
          </a:prstGeom>
          <a:noFill/>
          <a:ln>
            <a:noFill/>
          </a:ln>
        </p:spPr>
        <p:txBody>
          <a:bodyPr anchorCtr="0" anchor="t" bIns="91425" lIns="91425" spcFirstLastPara="1" rIns="91425" wrap="square" tIns="91425">
            <a:spAutoFit/>
          </a:bodyPr>
          <a:lstStyle/>
          <a:p>
            <a:pPr indent="457200" lvl="0" marL="0" rtl="0" algn="just">
              <a:lnSpc>
                <a:spcPct val="150000"/>
              </a:lnSpc>
              <a:spcBef>
                <a:spcPts val="1200"/>
              </a:spcBef>
              <a:spcAft>
                <a:spcPts val="1200"/>
              </a:spcAft>
              <a:buNone/>
            </a:pPr>
            <a:r>
              <a:t/>
            </a:r>
            <a:endParaRPr sz="1200">
              <a:solidFill>
                <a:schemeClr val="dk1"/>
              </a:solidFill>
              <a:latin typeface="Times New Roman"/>
              <a:ea typeface="Times New Roman"/>
              <a:cs typeface="Times New Roman"/>
              <a:sym typeface="Times New Roman"/>
            </a:endParaRPr>
          </a:p>
        </p:txBody>
      </p:sp>
      <p:sp>
        <p:nvSpPr>
          <p:cNvPr id="166" name="Google Shape;166;g1010848f92c_0_29"/>
          <p:cNvSpPr/>
          <p:nvPr/>
        </p:nvSpPr>
        <p:spPr>
          <a:xfrm>
            <a:off x="652125" y="2835400"/>
            <a:ext cx="10683600" cy="2165400"/>
          </a:xfrm>
          <a:prstGeom prst="rect">
            <a:avLst/>
          </a:prstGeom>
          <a:solidFill>
            <a:srgbClr val="FFFFFF"/>
          </a:solidFill>
          <a:ln cap="flat" cmpd="sng" w="19050">
            <a:solidFill>
              <a:srgbClr val="A6B727"/>
            </a:solidFill>
            <a:prstDash val="solid"/>
            <a:round/>
            <a:headEnd len="sm" w="sm" type="none"/>
            <a:tailEnd len="sm" w="sm" type="none"/>
          </a:ln>
        </p:spPr>
        <p:txBody>
          <a:bodyPr anchorCtr="0" anchor="t" bIns="45700" lIns="91425" spcFirstLastPara="1" rIns="91425" wrap="square" tIns="45700">
            <a:noAutofit/>
          </a:bodyPr>
          <a:lstStyle/>
          <a:p>
            <a:pPr indent="0" lvl="0" marL="0" rtl="0" algn="just">
              <a:lnSpc>
                <a:spcPct val="115000"/>
              </a:lnSpc>
              <a:spcBef>
                <a:spcPts val="1200"/>
              </a:spcBef>
              <a:spcAft>
                <a:spcPts val="0"/>
              </a:spcAft>
              <a:buClr>
                <a:schemeClr val="dk1"/>
              </a:buClr>
              <a:buSzPts val="1100"/>
              <a:buFont typeface="Arial"/>
              <a:buNone/>
            </a:pPr>
            <a:r>
              <a:rPr i="1" lang="pt-BR" sz="2300">
                <a:solidFill>
                  <a:schemeClr val="dk1"/>
                </a:solidFill>
                <a:latin typeface="Times New Roman"/>
                <a:ea typeface="Times New Roman"/>
                <a:cs typeface="Times New Roman"/>
                <a:sym typeface="Times New Roman"/>
              </a:rPr>
              <a:t>Se perceber que existem equipamentos antropométricos insuficientes, ou necessitando de manutenção, entre em contato com a coordenação responsável pelo SISVAN em seu município ou estado.  Você verá como obter financiamento para aquisição de equipamentos por meio da Portaria nº 2.975, de 14 de dezembro de 2011, detalhada no Tópico “Recursos financeiros''.</a:t>
            </a:r>
            <a:endParaRPr i="1" sz="1200">
              <a:solidFill>
                <a:schemeClr val="dk1"/>
              </a:solidFill>
              <a:latin typeface="Times New Roman"/>
              <a:ea typeface="Times New Roman"/>
              <a:cs typeface="Times New Roman"/>
              <a:sym typeface="Times New Roman"/>
            </a:endParaRPr>
          </a:p>
          <a:p>
            <a:pPr indent="0" lvl="0" marL="0" marR="0" rtl="0" algn="just">
              <a:lnSpc>
                <a:spcPct val="100000"/>
              </a:lnSpc>
              <a:spcBef>
                <a:spcPts val="1200"/>
              </a:spcBef>
              <a:spcAft>
                <a:spcPts val="0"/>
              </a:spcAft>
              <a:buClr>
                <a:srgbClr val="000000"/>
              </a:buClr>
              <a:buSzPts val="2000"/>
              <a:buFont typeface="Corbel"/>
              <a:buNone/>
            </a:pPr>
            <a:r>
              <a:t/>
            </a:r>
            <a:endParaRPr sz="2000">
              <a:latin typeface="Corbel"/>
              <a:ea typeface="Corbel"/>
              <a:cs typeface="Corbel"/>
              <a:sym typeface="Corbel"/>
            </a:endParaRPr>
          </a:p>
        </p:txBody>
      </p:sp>
      <p:sp>
        <p:nvSpPr>
          <p:cNvPr id="167" name="Google Shape;167;g1010848f92c_0_29"/>
          <p:cNvSpPr/>
          <p:nvPr/>
        </p:nvSpPr>
        <p:spPr>
          <a:xfrm>
            <a:off x="652125" y="1470175"/>
            <a:ext cx="10683600" cy="990000"/>
          </a:xfrm>
          <a:prstGeom prst="rect">
            <a:avLst/>
          </a:prstGeom>
          <a:solidFill>
            <a:srgbClr val="FFFFFF"/>
          </a:solidFill>
          <a:ln cap="flat" cmpd="sng" w="19050">
            <a:solidFill>
              <a:srgbClr val="A6B72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2000"/>
              <a:buFont typeface="Corbel"/>
              <a:buNone/>
            </a:pPr>
            <a:r>
              <a:t/>
            </a:r>
            <a:endParaRPr b="1" sz="1600">
              <a:solidFill>
                <a:srgbClr val="1F3864"/>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2000"/>
              <a:buFont typeface="Corbel"/>
              <a:buNone/>
            </a:pPr>
            <a:r>
              <a:rPr b="1" lang="pt-BR" sz="2600">
                <a:solidFill>
                  <a:srgbClr val="1F3864"/>
                </a:solidFill>
                <a:latin typeface="Times New Roman"/>
                <a:ea typeface="Times New Roman"/>
                <a:cs typeface="Times New Roman"/>
                <a:sym typeface="Times New Roman"/>
              </a:rPr>
              <a:t>Recurso físico e materiais</a:t>
            </a:r>
            <a:endParaRPr b="1" sz="2600">
              <a:solidFill>
                <a:srgbClr val="1F3864"/>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2000"/>
              <a:buFont typeface="Corbel"/>
              <a:buNone/>
            </a:pPr>
            <a:r>
              <a:t/>
            </a:r>
            <a:endParaRPr b="1" sz="1600">
              <a:solidFill>
                <a:srgbClr val="1F3864"/>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2000"/>
              <a:buFont typeface="Corbel"/>
              <a:buNone/>
            </a:pPr>
            <a:r>
              <a:t/>
            </a:r>
            <a:endParaRPr b="1" sz="1600">
              <a:solidFill>
                <a:srgbClr val="1F3864"/>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2000"/>
              <a:buFont typeface="Corbel"/>
              <a:buNone/>
            </a:pPr>
            <a:r>
              <a:t/>
            </a:r>
            <a:endParaRPr b="1" sz="1200">
              <a:solidFill>
                <a:schemeClr val="dk1"/>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2000"/>
              <a:buFont typeface="Corbel"/>
              <a:buNone/>
            </a:pPr>
            <a:r>
              <a:t/>
            </a:r>
            <a:endParaRPr b="1" sz="1200">
              <a:solidFill>
                <a:schemeClr val="dk1"/>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2000"/>
              <a:buFont typeface="Corbel"/>
              <a:buNone/>
            </a:pPr>
            <a:r>
              <a:t/>
            </a:r>
            <a:endParaRPr b="1" sz="1200">
              <a:solidFill>
                <a:schemeClr val="dk1"/>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2000"/>
              <a:buFont typeface="Corbel"/>
              <a:buNone/>
            </a:pPr>
            <a:r>
              <a:t/>
            </a:r>
            <a:endParaRPr sz="2000">
              <a:latin typeface="Corbel"/>
              <a:ea typeface="Corbel"/>
              <a:cs typeface="Corbel"/>
              <a:sym typeface="Corbe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descr="Resultado de imagem para &quot;atividade física&quot; icon" id="173" name="Google Shape;173;g1010848f92c_0_0"/>
          <p:cNvPicPr preferRelativeResize="0"/>
          <p:nvPr/>
        </p:nvPicPr>
        <p:blipFill rotWithShape="1">
          <a:blip r:embed="rId3">
            <a:alphaModFix/>
          </a:blip>
          <a:srcRect b="53905" l="28167" r="53950" t="28029"/>
          <a:stretch/>
        </p:blipFill>
        <p:spPr>
          <a:xfrm>
            <a:off x="9971990" y="294099"/>
            <a:ext cx="690196" cy="669023"/>
          </a:xfrm>
          <a:prstGeom prst="rect">
            <a:avLst/>
          </a:prstGeom>
          <a:noFill/>
          <a:ln>
            <a:noFill/>
          </a:ln>
        </p:spPr>
      </p:pic>
      <p:pic>
        <p:nvPicPr>
          <p:cNvPr descr="Resultado de imagem para &quot;atividade física&quot; icon" id="174" name="Google Shape;174;g1010848f92c_0_0"/>
          <p:cNvPicPr preferRelativeResize="0"/>
          <p:nvPr/>
        </p:nvPicPr>
        <p:blipFill rotWithShape="1">
          <a:blip r:embed="rId3">
            <a:alphaModFix/>
          </a:blip>
          <a:srcRect b="53476" l="2217" r="79207" t="28889"/>
          <a:stretch/>
        </p:blipFill>
        <p:spPr>
          <a:xfrm>
            <a:off x="11093048" y="298736"/>
            <a:ext cx="716948" cy="653093"/>
          </a:xfrm>
          <a:prstGeom prst="rect">
            <a:avLst/>
          </a:prstGeom>
          <a:noFill/>
          <a:ln>
            <a:noFill/>
          </a:ln>
        </p:spPr>
      </p:pic>
      <p:sp>
        <p:nvSpPr>
          <p:cNvPr id="175" name="Google Shape;175;g1010848f92c_0_0"/>
          <p:cNvSpPr/>
          <p:nvPr/>
        </p:nvSpPr>
        <p:spPr>
          <a:xfrm>
            <a:off x="334296" y="6086158"/>
            <a:ext cx="11523300" cy="781800"/>
          </a:xfrm>
          <a:prstGeom prst="rect">
            <a:avLst/>
          </a:prstGeom>
          <a:gradFill>
            <a:gsLst>
              <a:gs pos="0">
                <a:srgbClr val="7FB75F"/>
              </a:gs>
              <a:gs pos="50000">
                <a:srgbClr val="6EB141"/>
              </a:gs>
              <a:gs pos="100000">
                <a:srgbClr val="5FA134"/>
              </a:gs>
            </a:gsLst>
            <a:lin ang="5400012" scaled="0"/>
          </a:gradFill>
          <a:ln>
            <a:noFill/>
          </a:ln>
          <a:effectLst>
            <a:outerShdw blurRad="57150" rotWithShape="0" algn="ctr" dir="5400000" dist="19050">
              <a:srgbClr val="000000">
                <a:alpha val="6235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Resultado de imagem para &quot;atividade física&quot; icon" id="176" name="Google Shape;176;g1010848f92c_0_0"/>
          <p:cNvPicPr preferRelativeResize="0"/>
          <p:nvPr/>
        </p:nvPicPr>
        <p:blipFill rotWithShape="1">
          <a:blip r:embed="rId3">
            <a:alphaModFix/>
          </a:blip>
          <a:srcRect b="79804" l="28770" r="54179" t="2131"/>
          <a:stretch/>
        </p:blipFill>
        <p:spPr>
          <a:xfrm>
            <a:off x="10535432" y="276514"/>
            <a:ext cx="658092" cy="669023"/>
          </a:xfrm>
          <a:prstGeom prst="rect">
            <a:avLst/>
          </a:prstGeom>
          <a:noFill/>
          <a:ln>
            <a:noFill/>
          </a:ln>
        </p:spPr>
      </p:pic>
      <p:pic>
        <p:nvPicPr>
          <p:cNvPr id="177" name="Google Shape;177;g1010848f92c_0_0"/>
          <p:cNvPicPr preferRelativeResize="0"/>
          <p:nvPr/>
        </p:nvPicPr>
        <p:blipFill rotWithShape="1">
          <a:blip r:embed="rId4">
            <a:alphaModFix/>
          </a:blip>
          <a:srcRect b="60503" l="43382" r="43764" t="14905"/>
          <a:stretch/>
        </p:blipFill>
        <p:spPr>
          <a:xfrm>
            <a:off x="9437243" y="298938"/>
            <a:ext cx="621158" cy="668216"/>
          </a:xfrm>
          <a:prstGeom prst="rect">
            <a:avLst/>
          </a:prstGeom>
          <a:noFill/>
          <a:ln>
            <a:noFill/>
          </a:ln>
        </p:spPr>
      </p:pic>
      <p:sp>
        <p:nvSpPr>
          <p:cNvPr id="178" name="Google Shape;178;g1010848f92c_0_0"/>
          <p:cNvSpPr/>
          <p:nvPr/>
        </p:nvSpPr>
        <p:spPr>
          <a:xfrm>
            <a:off x="652125" y="1470175"/>
            <a:ext cx="10683600" cy="990000"/>
          </a:xfrm>
          <a:prstGeom prst="rect">
            <a:avLst/>
          </a:prstGeom>
          <a:solidFill>
            <a:srgbClr val="FFFFFF"/>
          </a:solidFill>
          <a:ln cap="flat" cmpd="sng" w="19050">
            <a:solidFill>
              <a:srgbClr val="A6B72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2000"/>
              <a:buFont typeface="Corbel"/>
              <a:buNone/>
            </a:pPr>
            <a:r>
              <a:t/>
            </a:r>
            <a:endParaRPr b="1" sz="1600">
              <a:solidFill>
                <a:srgbClr val="1F3864"/>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2000"/>
              <a:buFont typeface="Corbel"/>
              <a:buNone/>
            </a:pPr>
            <a:r>
              <a:rPr b="1" lang="pt-BR" sz="2000">
                <a:solidFill>
                  <a:srgbClr val="1F3864"/>
                </a:solidFill>
                <a:latin typeface="Times New Roman"/>
                <a:ea typeface="Times New Roman"/>
                <a:cs typeface="Times New Roman"/>
                <a:sym typeface="Times New Roman"/>
              </a:rPr>
              <a:t>Disponibilize materiais de apoio para diagnóstico nutricional</a:t>
            </a:r>
            <a:endParaRPr b="1" sz="2000">
              <a:solidFill>
                <a:srgbClr val="1F3864"/>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2000"/>
              <a:buFont typeface="Corbel"/>
              <a:buNone/>
            </a:pPr>
            <a:r>
              <a:t/>
            </a:r>
            <a:endParaRPr b="1" sz="1600">
              <a:solidFill>
                <a:srgbClr val="1F3864"/>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2000"/>
              <a:buFont typeface="Corbel"/>
              <a:buNone/>
            </a:pPr>
            <a:r>
              <a:t/>
            </a:r>
            <a:endParaRPr b="1" sz="1600">
              <a:solidFill>
                <a:srgbClr val="1F3864"/>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2000"/>
              <a:buFont typeface="Corbel"/>
              <a:buNone/>
            </a:pPr>
            <a:r>
              <a:t/>
            </a:r>
            <a:endParaRPr b="1" sz="1200">
              <a:solidFill>
                <a:schemeClr val="dk1"/>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2000"/>
              <a:buFont typeface="Corbel"/>
              <a:buNone/>
            </a:pPr>
            <a:r>
              <a:t/>
            </a:r>
            <a:endParaRPr b="1" sz="1200">
              <a:solidFill>
                <a:schemeClr val="dk1"/>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2000"/>
              <a:buFont typeface="Corbel"/>
              <a:buNone/>
            </a:pPr>
            <a:r>
              <a:t/>
            </a:r>
            <a:endParaRPr b="1" sz="1200">
              <a:solidFill>
                <a:schemeClr val="dk1"/>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2000"/>
              <a:buFont typeface="Corbel"/>
              <a:buNone/>
            </a:pPr>
            <a:r>
              <a:t/>
            </a:r>
            <a:endParaRPr sz="2000">
              <a:latin typeface="Corbel"/>
              <a:ea typeface="Corbel"/>
              <a:cs typeface="Corbel"/>
              <a:sym typeface="Corbel"/>
            </a:endParaRPr>
          </a:p>
        </p:txBody>
      </p:sp>
      <p:sp>
        <p:nvSpPr>
          <p:cNvPr id="179" name="Google Shape;179;g1010848f92c_0_0"/>
          <p:cNvSpPr txBox="1"/>
          <p:nvPr/>
        </p:nvSpPr>
        <p:spPr>
          <a:xfrm>
            <a:off x="1158250" y="221250"/>
            <a:ext cx="9875400" cy="13563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A6B727"/>
              </a:buClr>
              <a:buSzPts val="4400"/>
              <a:buFont typeface="Corbel"/>
              <a:buNone/>
            </a:pPr>
            <a:r>
              <a:rPr lang="pt-BR" sz="4400">
                <a:solidFill>
                  <a:srgbClr val="A6B727"/>
                </a:solidFill>
                <a:latin typeface="Corbel"/>
                <a:ea typeface="Corbel"/>
                <a:cs typeface="Corbel"/>
                <a:sym typeface="Corbel"/>
              </a:rPr>
              <a:t>Como estruturar a VAN</a:t>
            </a:r>
            <a:endParaRPr b="0" i="0" sz="1400" u="none" cap="none" strike="noStrike">
              <a:solidFill>
                <a:srgbClr val="000000"/>
              </a:solidFill>
              <a:latin typeface="Arial"/>
              <a:ea typeface="Arial"/>
              <a:cs typeface="Arial"/>
              <a:sym typeface="Arial"/>
            </a:endParaRPr>
          </a:p>
        </p:txBody>
      </p:sp>
      <p:sp>
        <p:nvSpPr>
          <p:cNvPr id="180" name="Google Shape;180;g1010848f92c_0_0"/>
          <p:cNvSpPr/>
          <p:nvPr/>
        </p:nvSpPr>
        <p:spPr>
          <a:xfrm>
            <a:off x="942537" y="6284629"/>
            <a:ext cx="10102800" cy="3846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900"/>
              <a:buFont typeface="Arial"/>
              <a:buNone/>
            </a:pPr>
            <a:r>
              <a:rPr b="1" i="0" lang="pt-BR" sz="1900" u="none" cap="none" strike="noStrike">
                <a:solidFill>
                  <a:schemeClr val="lt1"/>
                </a:solidFill>
                <a:latin typeface="Libre Franklin Thin"/>
                <a:ea typeface="Libre Franklin Thin"/>
                <a:cs typeface="Libre Franklin Thin"/>
                <a:sym typeface="Libre Franklin Thin"/>
              </a:rPr>
              <a:t>Vigilância Alimentar e Nutricional na Linha de Cuidado para Sobrepeso e Obesidade</a:t>
            </a:r>
            <a:endParaRPr b="0" i="0" sz="1400" u="none" cap="none" strike="noStrike">
              <a:solidFill>
                <a:srgbClr val="000000"/>
              </a:solidFill>
              <a:latin typeface="Arial"/>
              <a:ea typeface="Arial"/>
              <a:cs typeface="Arial"/>
              <a:sym typeface="Arial"/>
            </a:endParaRPr>
          </a:p>
        </p:txBody>
      </p:sp>
      <p:graphicFrame>
        <p:nvGraphicFramePr>
          <p:cNvPr id="181" name="Google Shape;181;g1010848f92c_0_0"/>
          <p:cNvGraphicFramePr/>
          <p:nvPr/>
        </p:nvGraphicFramePr>
        <p:xfrm>
          <a:off x="652175" y="2529000"/>
          <a:ext cx="3000000" cy="3000000"/>
        </p:xfrm>
        <a:graphic>
          <a:graphicData uri="http://schemas.openxmlformats.org/drawingml/2006/table">
            <a:tbl>
              <a:tblPr>
                <a:noFill/>
                <a:tableStyleId>{48E1E310-F750-4165-9913-7C4A4398B684}</a:tableStyleId>
              </a:tblPr>
              <a:tblGrid>
                <a:gridCol w="10683500"/>
              </a:tblGrid>
              <a:tr h="569775">
                <a:tc>
                  <a:txBody>
                    <a:bodyPr/>
                    <a:lstStyle/>
                    <a:p>
                      <a:pPr indent="0" lvl="0" marL="0" rtl="0" algn="ctr">
                        <a:lnSpc>
                          <a:spcPct val="150000"/>
                        </a:lnSpc>
                        <a:spcBef>
                          <a:spcPts val="1200"/>
                        </a:spcBef>
                        <a:spcAft>
                          <a:spcPts val="0"/>
                        </a:spcAft>
                        <a:buNone/>
                      </a:pPr>
                      <a:r>
                        <a:rPr b="1" lang="pt-BR" sz="1500">
                          <a:latin typeface="Times New Roman"/>
                          <a:ea typeface="Times New Roman"/>
                          <a:cs typeface="Times New Roman"/>
                          <a:sym typeface="Times New Roman"/>
                        </a:rPr>
                        <a:t>MATERIAIS DE APOIO PARA O DIAGNÓSTICO NUTRICIONAL</a:t>
                      </a:r>
                      <a:endParaRPr b="1" sz="1500">
                        <a:latin typeface="Times New Roman"/>
                        <a:ea typeface="Times New Roman"/>
                        <a:cs typeface="Times New Roman"/>
                        <a:sym typeface="Times New Roman"/>
                      </a:endParaRPr>
                    </a:p>
                  </a:txBody>
                  <a:tcPr marT="63500" marB="63500" marR="63500" marL="63500">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rgbClr val="E7E6E6"/>
                    </a:solidFill>
                  </a:tcPr>
                </a:tc>
              </a:tr>
              <a:tr h="2313975">
                <a:tc>
                  <a:txBody>
                    <a:bodyPr/>
                    <a:lstStyle/>
                    <a:p>
                      <a:pPr indent="-228600" lvl="0" marL="457200" rtl="0" algn="just">
                        <a:lnSpc>
                          <a:spcPct val="150000"/>
                        </a:lnSpc>
                        <a:spcBef>
                          <a:spcPts val="0"/>
                        </a:spcBef>
                        <a:spcAft>
                          <a:spcPts val="0"/>
                        </a:spcAft>
                        <a:buNone/>
                      </a:pPr>
                      <a:r>
                        <a:rPr lang="pt-BR" sz="1500">
                          <a:latin typeface="Times New Roman"/>
                          <a:ea typeface="Times New Roman"/>
                          <a:cs typeface="Times New Roman"/>
                          <a:sym typeface="Times New Roman"/>
                        </a:rPr>
                        <a:t>●</a:t>
                      </a:r>
                      <a:r>
                        <a:rPr lang="pt-BR" sz="1000">
                          <a:latin typeface="Times New Roman"/>
                          <a:ea typeface="Times New Roman"/>
                          <a:cs typeface="Times New Roman"/>
                          <a:sym typeface="Times New Roman"/>
                        </a:rPr>
                        <a:t>      </a:t>
                      </a:r>
                      <a:r>
                        <a:rPr lang="pt-BR" sz="1000">
                          <a:latin typeface="Corbel"/>
                          <a:ea typeface="Corbel"/>
                          <a:cs typeface="Corbel"/>
                          <a:sym typeface="Corbel"/>
                        </a:rPr>
                        <a:t> </a:t>
                      </a:r>
                      <a:r>
                        <a:rPr lang="pt-BR" sz="1500">
                          <a:latin typeface="Corbel"/>
                          <a:ea typeface="Corbel"/>
                          <a:cs typeface="Corbel"/>
                          <a:sym typeface="Corbel"/>
                        </a:rPr>
                        <a:t>Computador com acesso à internet</a:t>
                      </a:r>
                      <a:endParaRPr sz="1500">
                        <a:latin typeface="Corbel"/>
                        <a:ea typeface="Corbel"/>
                        <a:cs typeface="Corbel"/>
                        <a:sym typeface="Corbel"/>
                      </a:endParaRPr>
                    </a:p>
                    <a:p>
                      <a:pPr indent="-228600" lvl="0" marL="457200" rtl="0" algn="just">
                        <a:lnSpc>
                          <a:spcPct val="150000"/>
                        </a:lnSpc>
                        <a:spcBef>
                          <a:spcPts val="0"/>
                        </a:spcBef>
                        <a:spcAft>
                          <a:spcPts val="0"/>
                        </a:spcAft>
                        <a:buNone/>
                      </a:pPr>
                      <a:r>
                        <a:rPr lang="pt-BR" sz="1500">
                          <a:latin typeface="Corbel"/>
                          <a:ea typeface="Corbel"/>
                          <a:cs typeface="Corbel"/>
                          <a:sym typeface="Corbel"/>
                        </a:rPr>
                        <a:t>●</a:t>
                      </a:r>
                      <a:r>
                        <a:rPr lang="pt-BR" sz="1000">
                          <a:latin typeface="Corbel"/>
                          <a:ea typeface="Corbel"/>
                          <a:cs typeface="Corbel"/>
                          <a:sym typeface="Corbel"/>
                        </a:rPr>
                        <a:t>       </a:t>
                      </a:r>
                      <a:r>
                        <a:rPr lang="pt-BR" sz="1500">
                          <a:latin typeface="Corbel"/>
                          <a:ea typeface="Corbel"/>
                          <a:cs typeface="Corbel"/>
                          <a:sym typeface="Corbel"/>
                        </a:rPr>
                        <a:t>Planilhas para registro dos dados (especialmente no caso de UBS não informatizadas)</a:t>
                      </a:r>
                      <a:endParaRPr sz="1500">
                        <a:latin typeface="Corbel"/>
                        <a:ea typeface="Corbel"/>
                        <a:cs typeface="Corbel"/>
                        <a:sym typeface="Corbel"/>
                      </a:endParaRPr>
                    </a:p>
                    <a:p>
                      <a:pPr indent="-228600" lvl="0" marL="457200" rtl="0" algn="just">
                        <a:lnSpc>
                          <a:spcPct val="150000"/>
                        </a:lnSpc>
                        <a:spcBef>
                          <a:spcPts val="0"/>
                        </a:spcBef>
                        <a:spcAft>
                          <a:spcPts val="0"/>
                        </a:spcAft>
                        <a:buNone/>
                      </a:pPr>
                      <a:r>
                        <a:rPr lang="pt-BR" sz="1500">
                          <a:latin typeface="Corbel"/>
                          <a:ea typeface="Corbel"/>
                          <a:cs typeface="Corbel"/>
                          <a:sym typeface="Corbel"/>
                        </a:rPr>
                        <a:t>●</a:t>
                      </a:r>
                      <a:r>
                        <a:rPr lang="pt-BR" sz="1000">
                          <a:latin typeface="Corbel"/>
                          <a:ea typeface="Corbel"/>
                          <a:cs typeface="Corbel"/>
                          <a:sym typeface="Corbel"/>
                        </a:rPr>
                        <a:t>       </a:t>
                      </a:r>
                      <a:r>
                        <a:rPr lang="pt-BR" sz="1500">
                          <a:latin typeface="Corbel"/>
                          <a:ea typeface="Corbel"/>
                          <a:cs typeface="Corbel"/>
                          <a:sym typeface="Corbel"/>
                        </a:rPr>
                        <a:t>Guia prático da VAN e Guia de bolso da VAN</a:t>
                      </a:r>
                      <a:endParaRPr sz="1500">
                        <a:latin typeface="Corbel"/>
                        <a:ea typeface="Corbel"/>
                        <a:cs typeface="Corbel"/>
                        <a:sym typeface="Corbel"/>
                      </a:endParaRPr>
                    </a:p>
                    <a:p>
                      <a:pPr indent="-228600" lvl="0" marL="457200" rtl="0" algn="just">
                        <a:lnSpc>
                          <a:spcPct val="150000"/>
                        </a:lnSpc>
                        <a:spcBef>
                          <a:spcPts val="0"/>
                        </a:spcBef>
                        <a:spcAft>
                          <a:spcPts val="0"/>
                        </a:spcAft>
                        <a:buNone/>
                      </a:pPr>
                      <a:r>
                        <a:rPr lang="pt-BR" sz="1500">
                          <a:latin typeface="Corbel"/>
                          <a:ea typeface="Corbel"/>
                          <a:cs typeface="Corbel"/>
                          <a:sym typeface="Corbel"/>
                        </a:rPr>
                        <a:t>●</a:t>
                      </a:r>
                      <a:r>
                        <a:rPr lang="pt-BR" sz="1000">
                          <a:latin typeface="Corbel"/>
                          <a:ea typeface="Corbel"/>
                          <a:cs typeface="Corbel"/>
                          <a:sym typeface="Corbel"/>
                        </a:rPr>
                        <a:t>       </a:t>
                      </a:r>
                      <a:r>
                        <a:rPr lang="pt-BR" sz="1500">
                          <a:latin typeface="Corbel"/>
                          <a:ea typeface="Corbel"/>
                          <a:cs typeface="Corbel"/>
                          <a:sym typeface="Corbel"/>
                        </a:rPr>
                        <a:t>Equipamentos e Materiais de auxílio para avaliação antropométrica e diagnóstico nutricional</a:t>
                      </a:r>
                      <a:endParaRPr sz="1500">
                        <a:latin typeface="Corbel"/>
                        <a:ea typeface="Corbel"/>
                        <a:cs typeface="Corbel"/>
                        <a:sym typeface="Corbel"/>
                      </a:endParaRPr>
                    </a:p>
                    <a:p>
                      <a:pPr indent="-228600" lvl="0" marL="457200" rtl="0" algn="just">
                        <a:lnSpc>
                          <a:spcPct val="150000"/>
                        </a:lnSpc>
                        <a:spcBef>
                          <a:spcPts val="0"/>
                        </a:spcBef>
                        <a:spcAft>
                          <a:spcPts val="0"/>
                        </a:spcAft>
                        <a:buNone/>
                      </a:pPr>
                      <a:r>
                        <a:rPr lang="pt-BR" sz="1500">
                          <a:latin typeface="Corbel"/>
                          <a:ea typeface="Corbel"/>
                          <a:cs typeface="Corbel"/>
                          <a:sym typeface="Corbel"/>
                        </a:rPr>
                        <a:t>●</a:t>
                      </a:r>
                      <a:r>
                        <a:rPr lang="pt-BR" sz="1000">
                          <a:latin typeface="Corbel"/>
                          <a:ea typeface="Corbel"/>
                          <a:cs typeface="Corbel"/>
                          <a:sym typeface="Corbel"/>
                        </a:rPr>
                        <a:t>   </a:t>
                      </a:r>
                      <a:r>
                        <a:rPr lang="pt-BR" sz="1500">
                          <a:latin typeface="Corbel"/>
                          <a:ea typeface="Corbel"/>
                          <a:cs typeface="Corbel"/>
                          <a:sym typeface="Corbel"/>
                        </a:rPr>
                        <a:t>Gráficos ou tabelas para avaliação do estado nutricional da gestante, de crescimento infantil e do estado nutricional do adolescente</a:t>
                      </a:r>
                      <a:endParaRPr sz="1500">
                        <a:latin typeface="Corbel"/>
                        <a:ea typeface="Corbel"/>
                        <a:cs typeface="Corbel"/>
                        <a:sym typeface="Corbel"/>
                      </a:endParaRPr>
                    </a:p>
                    <a:p>
                      <a:pPr indent="-228600" lvl="0" marL="457200" rtl="0" algn="just">
                        <a:lnSpc>
                          <a:spcPct val="150000"/>
                        </a:lnSpc>
                        <a:spcBef>
                          <a:spcPts val="0"/>
                        </a:spcBef>
                        <a:spcAft>
                          <a:spcPts val="0"/>
                        </a:spcAft>
                        <a:buNone/>
                      </a:pPr>
                      <a:r>
                        <a:rPr lang="pt-BR" sz="1500">
                          <a:latin typeface="Corbel"/>
                          <a:ea typeface="Corbel"/>
                          <a:cs typeface="Corbel"/>
                          <a:sym typeface="Corbel"/>
                        </a:rPr>
                        <a:t>●</a:t>
                      </a:r>
                      <a:r>
                        <a:rPr lang="pt-BR" sz="1000">
                          <a:latin typeface="Corbel"/>
                          <a:ea typeface="Corbel"/>
                          <a:cs typeface="Corbel"/>
                          <a:sym typeface="Corbel"/>
                        </a:rPr>
                        <a:t>       </a:t>
                      </a:r>
                      <a:r>
                        <a:rPr lang="pt-BR" sz="1500">
                          <a:latin typeface="Corbel"/>
                          <a:ea typeface="Corbel"/>
                          <a:cs typeface="Corbel"/>
                          <a:sym typeface="Corbel"/>
                        </a:rPr>
                        <a:t>Planilhas de Tanner para identificação do desenvolvimento puberal do adolescente</a:t>
                      </a:r>
                      <a:endParaRPr sz="1500">
                        <a:latin typeface="Corbel"/>
                        <a:ea typeface="Corbel"/>
                        <a:cs typeface="Corbel"/>
                        <a:sym typeface="Corbel"/>
                      </a:endParaRPr>
                    </a:p>
                  </a:txBody>
                  <a:tcPr marT="63500" marB="63500" marR="63500" marL="63500">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bl>
          </a:graphicData>
        </a:graphic>
      </p:graphicFrame>
      <p:sp>
        <p:nvSpPr>
          <p:cNvPr id="182" name="Google Shape;182;g1010848f92c_0_0"/>
          <p:cNvSpPr txBox="1"/>
          <p:nvPr/>
        </p:nvSpPr>
        <p:spPr>
          <a:xfrm>
            <a:off x="1059150" y="5747450"/>
            <a:ext cx="3000000" cy="338700"/>
          </a:xfrm>
          <a:prstGeom prst="rect">
            <a:avLst/>
          </a:prstGeom>
          <a:noFill/>
          <a:ln>
            <a:noFill/>
          </a:ln>
        </p:spPr>
        <p:txBody>
          <a:bodyPr anchorCtr="0" anchor="t" bIns="91425" lIns="91425" spcFirstLastPara="1" rIns="91425" wrap="square" tIns="91425">
            <a:spAutoFit/>
          </a:bodyPr>
          <a:lstStyle/>
          <a:p>
            <a:pPr indent="0" lvl="0" marL="0" rtl="0" algn="just">
              <a:lnSpc>
                <a:spcPct val="150000"/>
              </a:lnSpc>
              <a:spcBef>
                <a:spcPts val="1200"/>
              </a:spcBef>
              <a:spcAft>
                <a:spcPts val="1200"/>
              </a:spcAft>
              <a:buNone/>
            </a:pPr>
            <a:r>
              <a:rPr lang="pt-BR" sz="1000">
                <a:solidFill>
                  <a:schemeClr val="dk1"/>
                </a:solidFill>
                <a:latin typeface="Times New Roman"/>
                <a:ea typeface="Times New Roman"/>
                <a:cs typeface="Times New Roman"/>
                <a:sym typeface="Times New Roman"/>
              </a:rPr>
              <a:t>Fonte: BRASIL, 2015.</a:t>
            </a:r>
            <a:endParaRPr sz="1000">
              <a:solidFill>
                <a:schemeClr val="dk1"/>
              </a:solidFill>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descr="Resultado de imagem para &quot;atividade física&quot; icon" id="188" name="Google Shape;188;g101252879d0_1_23"/>
          <p:cNvPicPr preferRelativeResize="0"/>
          <p:nvPr/>
        </p:nvPicPr>
        <p:blipFill rotWithShape="1">
          <a:blip r:embed="rId3">
            <a:alphaModFix/>
          </a:blip>
          <a:srcRect b="53905" l="28167" r="53950" t="28029"/>
          <a:stretch/>
        </p:blipFill>
        <p:spPr>
          <a:xfrm>
            <a:off x="9971990" y="294099"/>
            <a:ext cx="690196" cy="669023"/>
          </a:xfrm>
          <a:prstGeom prst="rect">
            <a:avLst/>
          </a:prstGeom>
          <a:noFill/>
          <a:ln>
            <a:noFill/>
          </a:ln>
        </p:spPr>
      </p:pic>
      <p:pic>
        <p:nvPicPr>
          <p:cNvPr descr="Resultado de imagem para &quot;atividade física&quot; icon" id="189" name="Google Shape;189;g101252879d0_1_23"/>
          <p:cNvPicPr preferRelativeResize="0"/>
          <p:nvPr/>
        </p:nvPicPr>
        <p:blipFill rotWithShape="1">
          <a:blip r:embed="rId3">
            <a:alphaModFix/>
          </a:blip>
          <a:srcRect b="53476" l="2217" r="79207" t="28889"/>
          <a:stretch/>
        </p:blipFill>
        <p:spPr>
          <a:xfrm>
            <a:off x="11093048" y="298736"/>
            <a:ext cx="716948" cy="653093"/>
          </a:xfrm>
          <a:prstGeom prst="rect">
            <a:avLst/>
          </a:prstGeom>
          <a:noFill/>
          <a:ln>
            <a:noFill/>
          </a:ln>
        </p:spPr>
      </p:pic>
      <p:sp>
        <p:nvSpPr>
          <p:cNvPr id="190" name="Google Shape;190;g101252879d0_1_23"/>
          <p:cNvSpPr/>
          <p:nvPr/>
        </p:nvSpPr>
        <p:spPr>
          <a:xfrm>
            <a:off x="334296" y="6086158"/>
            <a:ext cx="11523300" cy="781800"/>
          </a:xfrm>
          <a:prstGeom prst="rect">
            <a:avLst/>
          </a:prstGeom>
          <a:gradFill>
            <a:gsLst>
              <a:gs pos="0">
                <a:srgbClr val="7FB75F"/>
              </a:gs>
              <a:gs pos="50000">
                <a:srgbClr val="6EB141"/>
              </a:gs>
              <a:gs pos="100000">
                <a:srgbClr val="5FA134"/>
              </a:gs>
            </a:gsLst>
            <a:lin ang="5400012" scaled="0"/>
          </a:gradFill>
          <a:ln>
            <a:noFill/>
          </a:ln>
          <a:effectLst>
            <a:outerShdw blurRad="57150" rotWithShape="0" algn="ctr" dir="5400000" dist="19050">
              <a:srgbClr val="000000">
                <a:alpha val="6235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Resultado de imagem para &quot;atividade física&quot; icon" id="191" name="Google Shape;191;g101252879d0_1_23"/>
          <p:cNvPicPr preferRelativeResize="0"/>
          <p:nvPr/>
        </p:nvPicPr>
        <p:blipFill rotWithShape="1">
          <a:blip r:embed="rId3">
            <a:alphaModFix/>
          </a:blip>
          <a:srcRect b="79804" l="28770" r="54179" t="2131"/>
          <a:stretch/>
        </p:blipFill>
        <p:spPr>
          <a:xfrm>
            <a:off x="10535432" y="276514"/>
            <a:ext cx="658092" cy="669023"/>
          </a:xfrm>
          <a:prstGeom prst="rect">
            <a:avLst/>
          </a:prstGeom>
          <a:noFill/>
          <a:ln>
            <a:noFill/>
          </a:ln>
        </p:spPr>
      </p:pic>
      <p:pic>
        <p:nvPicPr>
          <p:cNvPr id="192" name="Google Shape;192;g101252879d0_1_23"/>
          <p:cNvPicPr preferRelativeResize="0"/>
          <p:nvPr/>
        </p:nvPicPr>
        <p:blipFill rotWithShape="1">
          <a:blip r:embed="rId4">
            <a:alphaModFix/>
          </a:blip>
          <a:srcRect b="60503" l="43382" r="43764" t="14905"/>
          <a:stretch/>
        </p:blipFill>
        <p:spPr>
          <a:xfrm>
            <a:off x="9437243" y="298938"/>
            <a:ext cx="621158" cy="668216"/>
          </a:xfrm>
          <a:prstGeom prst="rect">
            <a:avLst/>
          </a:prstGeom>
          <a:noFill/>
          <a:ln>
            <a:noFill/>
          </a:ln>
        </p:spPr>
      </p:pic>
      <p:sp>
        <p:nvSpPr>
          <p:cNvPr id="193" name="Google Shape;193;g101252879d0_1_23"/>
          <p:cNvSpPr/>
          <p:nvPr/>
        </p:nvSpPr>
        <p:spPr>
          <a:xfrm>
            <a:off x="1059100" y="1927812"/>
            <a:ext cx="10073700" cy="2165400"/>
          </a:xfrm>
          <a:prstGeom prst="rect">
            <a:avLst/>
          </a:prstGeom>
          <a:solidFill>
            <a:srgbClr val="FFFFFF"/>
          </a:solidFill>
          <a:ln cap="flat" cmpd="sng" w="19050">
            <a:solidFill>
              <a:srgbClr val="A6B72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2000"/>
              <a:buFont typeface="Corbel"/>
              <a:buNone/>
            </a:pPr>
            <a:r>
              <a:rPr i="1" lang="pt-BR" sz="2300">
                <a:solidFill>
                  <a:schemeClr val="dk1"/>
                </a:solidFill>
                <a:latin typeface="Times New Roman"/>
                <a:ea typeface="Times New Roman"/>
                <a:cs typeface="Times New Roman"/>
                <a:sym typeface="Times New Roman"/>
              </a:rPr>
              <a:t>Não possuir computador com internet não impede o registro dos dados nos sistemas. Se o seu estabelecimento não dispõe de computador com internet, oriente a equipe para fazer o registro do peso, da altura e dos marcadores de consumo em planilhas manuais, e entre em contato com a coordenação responsável pelo SISVAN em sua regional de saúde ou Secretaria Municipal de Saúde, para pactuar a digitação dos dados. </a:t>
            </a:r>
            <a:endParaRPr b="1" i="1" sz="2300">
              <a:solidFill>
                <a:schemeClr val="dk1"/>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2000"/>
              <a:buFont typeface="Corbel"/>
              <a:buNone/>
            </a:pPr>
            <a:r>
              <a:t/>
            </a:r>
            <a:endParaRPr b="1" sz="1200">
              <a:solidFill>
                <a:schemeClr val="dk1"/>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2000"/>
              <a:buFont typeface="Corbel"/>
              <a:buNone/>
            </a:pPr>
            <a:r>
              <a:t/>
            </a:r>
            <a:endParaRPr b="1" sz="1200">
              <a:solidFill>
                <a:schemeClr val="dk1"/>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2000"/>
              <a:buFont typeface="Corbel"/>
              <a:buNone/>
            </a:pPr>
            <a:r>
              <a:t/>
            </a:r>
            <a:endParaRPr sz="2000">
              <a:latin typeface="Corbel"/>
              <a:ea typeface="Corbel"/>
              <a:cs typeface="Corbel"/>
              <a:sym typeface="Corbel"/>
            </a:endParaRPr>
          </a:p>
        </p:txBody>
      </p:sp>
      <p:sp>
        <p:nvSpPr>
          <p:cNvPr id="194" name="Google Shape;194;g101252879d0_1_23"/>
          <p:cNvSpPr txBox="1"/>
          <p:nvPr/>
        </p:nvSpPr>
        <p:spPr>
          <a:xfrm>
            <a:off x="1056225" y="186025"/>
            <a:ext cx="9875400" cy="13563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A6B727"/>
              </a:buClr>
              <a:buSzPts val="4400"/>
              <a:buFont typeface="Corbel"/>
              <a:buNone/>
            </a:pPr>
            <a:r>
              <a:rPr lang="pt-BR" sz="4400">
                <a:solidFill>
                  <a:srgbClr val="A6B727"/>
                </a:solidFill>
                <a:latin typeface="Corbel"/>
                <a:ea typeface="Corbel"/>
                <a:cs typeface="Corbel"/>
                <a:sym typeface="Corbel"/>
              </a:rPr>
              <a:t>Como estruturar a VAN</a:t>
            </a:r>
            <a:endParaRPr b="0" i="0" sz="1400" u="none" cap="none" strike="noStrike">
              <a:solidFill>
                <a:srgbClr val="000000"/>
              </a:solidFill>
              <a:latin typeface="Arial"/>
              <a:ea typeface="Arial"/>
              <a:cs typeface="Arial"/>
              <a:sym typeface="Arial"/>
            </a:endParaRPr>
          </a:p>
        </p:txBody>
      </p:sp>
      <p:sp>
        <p:nvSpPr>
          <p:cNvPr id="195" name="Google Shape;195;g101252879d0_1_23"/>
          <p:cNvSpPr/>
          <p:nvPr/>
        </p:nvSpPr>
        <p:spPr>
          <a:xfrm>
            <a:off x="942537" y="6284629"/>
            <a:ext cx="10102800" cy="3846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900"/>
              <a:buFont typeface="Arial"/>
              <a:buNone/>
            </a:pPr>
            <a:r>
              <a:rPr b="1" i="0" lang="pt-BR" sz="1900" u="none" cap="none" strike="noStrike">
                <a:solidFill>
                  <a:schemeClr val="lt1"/>
                </a:solidFill>
                <a:latin typeface="Libre Franklin Thin"/>
                <a:ea typeface="Libre Franklin Thin"/>
                <a:cs typeface="Libre Franklin Thin"/>
                <a:sym typeface="Libre Franklin Thin"/>
              </a:rPr>
              <a:t>Vigilância Alimentar e Nutricional na Linha de Cuidado para Sobrepeso e Obesidade</a:t>
            </a:r>
            <a:endParaRPr b="0" i="0" sz="1400" u="none" cap="none" strike="noStrike">
              <a:solidFill>
                <a:srgbClr val="000000"/>
              </a:solidFill>
              <a:latin typeface="Arial"/>
              <a:ea typeface="Arial"/>
              <a:cs typeface="Arial"/>
              <a:sym typeface="Arial"/>
            </a:endParaRPr>
          </a:p>
        </p:txBody>
      </p:sp>
      <p:sp>
        <p:nvSpPr>
          <p:cNvPr id="196" name="Google Shape;196;g101252879d0_1_23"/>
          <p:cNvSpPr txBox="1"/>
          <p:nvPr/>
        </p:nvSpPr>
        <p:spPr>
          <a:xfrm>
            <a:off x="1059100" y="4093200"/>
            <a:ext cx="3000000" cy="338700"/>
          </a:xfrm>
          <a:prstGeom prst="rect">
            <a:avLst/>
          </a:prstGeom>
          <a:noFill/>
          <a:ln>
            <a:noFill/>
          </a:ln>
        </p:spPr>
        <p:txBody>
          <a:bodyPr anchorCtr="0" anchor="t" bIns="91425" lIns="91425" spcFirstLastPara="1" rIns="91425" wrap="square" tIns="91425">
            <a:spAutoFit/>
          </a:bodyPr>
          <a:lstStyle/>
          <a:p>
            <a:pPr indent="0" lvl="0" marL="0" rtl="0" algn="just">
              <a:lnSpc>
                <a:spcPct val="150000"/>
              </a:lnSpc>
              <a:spcBef>
                <a:spcPts val="1200"/>
              </a:spcBef>
              <a:spcAft>
                <a:spcPts val="1200"/>
              </a:spcAft>
              <a:buNone/>
            </a:pPr>
            <a:r>
              <a:rPr lang="pt-BR" sz="1000">
                <a:solidFill>
                  <a:schemeClr val="dk1"/>
                </a:solidFill>
                <a:latin typeface="Times New Roman"/>
                <a:ea typeface="Times New Roman"/>
                <a:cs typeface="Times New Roman"/>
                <a:sym typeface="Times New Roman"/>
              </a:rPr>
              <a:t>Fonte: BRASIL, 2022.</a:t>
            </a:r>
            <a:endParaRPr sz="1000">
              <a:solidFill>
                <a:schemeClr val="dk1"/>
              </a:solidFill>
              <a:latin typeface="Times New Roman"/>
              <a:ea typeface="Times New Roman"/>
              <a:cs typeface="Times New Roman"/>
              <a:sym typeface="Times New Roman"/>
            </a:endParaRPr>
          </a:p>
        </p:txBody>
      </p:sp>
      <p:sp>
        <p:nvSpPr>
          <p:cNvPr id="197" name="Google Shape;197;g101252879d0_1_23"/>
          <p:cNvSpPr txBox="1"/>
          <p:nvPr/>
        </p:nvSpPr>
        <p:spPr>
          <a:xfrm>
            <a:off x="0" y="0"/>
            <a:ext cx="3000000" cy="369300"/>
          </a:xfrm>
          <a:prstGeom prst="rect">
            <a:avLst/>
          </a:prstGeom>
          <a:noFill/>
          <a:ln>
            <a:noFill/>
          </a:ln>
        </p:spPr>
        <p:txBody>
          <a:bodyPr anchorCtr="0" anchor="t" bIns="91425" lIns="91425" spcFirstLastPara="1" rIns="91425" wrap="square" tIns="91425">
            <a:spAutoFit/>
          </a:bodyPr>
          <a:lstStyle/>
          <a:p>
            <a:pPr indent="457200" lvl="0" marL="0" rtl="0" algn="just">
              <a:lnSpc>
                <a:spcPct val="150000"/>
              </a:lnSpc>
              <a:spcBef>
                <a:spcPts val="1200"/>
              </a:spcBef>
              <a:spcAft>
                <a:spcPts val="1200"/>
              </a:spcAft>
              <a:buNone/>
            </a:pPr>
            <a:r>
              <a:t/>
            </a:r>
            <a:endParaRPr sz="1200">
              <a:solidFill>
                <a:schemeClr val="dk1"/>
              </a:solidFill>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pic>
        <p:nvPicPr>
          <p:cNvPr descr="Resultado de imagem para &quot;atividade física&quot; icon" id="203" name="Google Shape;203;g1010848f92c_0_14"/>
          <p:cNvPicPr preferRelativeResize="0"/>
          <p:nvPr/>
        </p:nvPicPr>
        <p:blipFill rotWithShape="1">
          <a:blip r:embed="rId3">
            <a:alphaModFix/>
          </a:blip>
          <a:srcRect b="53905" l="28167" r="53950" t="28029"/>
          <a:stretch/>
        </p:blipFill>
        <p:spPr>
          <a:xfrm>
            <a:off x="9971990" y="294099"/>
            <a:ext cx="690196" cy="669023"/>
          </a:xfrm>
          <a:prstGeom prst="rect">
            <a:avLst/>
          </a:prstGeom>
          <a:noFill/>
          <a:ln>
            <a:noFill/>
          </a:ln>
        </p:spPr>
      </p:pic>
      <p:pic>
        <p:nvPicPr>
          <p:cNvPr descr="Resultado de imagem para &quot;atividade física&quot; icon" id="204" name="Google Shape;204;g1010848f92c_0_14"/>
          <p:cNvPicPr preferRelativeResize="0"/>
          <p:nvPr/>
        </p:nvPicPr>
        <p:blipFill rotWithShape="1">
          <a:blip r:embed="rId3">
            <a:alphaModFix/>
          </a:blip>
          <a:srcRect b="53476" l="2217" r="79207" t="28889"/>
          <a:stretch/>
        </p:blipFill>
        <p:spPr>
          <a:xfrm>
            <a:off x="11093048" y="298736"/>
            <a:ext cx="716948" cy="653093"/>
          </a:xfrm>
          <a:prstGeom prst="rect">
            <a:avLst/>
          </a:prstGeom>
          <a:noFill/>
          <a:ln>
            <a:noFill/>
          </a:ln>
        </p:spPr>
      </p:pic>
      <p:sp>
        <p:nvSpPr>
          <p:cNvPr id="205" name="Google Shape;205;g1010848f92c_0_14"/>
          <p:cNvSpPr/>
          <p:nvPr/>
        </p:nvSpPr>
        <p:spPr>
          <a:xfrm>
            <a:off x="334296" y="6086158"/>
            <a:ext cx="11523300" cy="781800"/>
          </a:xfrm>
          <a:prstGeom prst="rect">
            <a:avLst/>
          </a:prstGeom>
          <a:gradFill>
            <a:gsLst>
              <a:gs pos="0">
                <a:srgbClr val="7FB75F"/>
              </a:gs>
              <a:gs pos="50000">
                <a:srgbClr val="6EB141"/>
              </a:gs>
              <a:gs pos="100000">
                <a:srgbClr val="5FA134"/>
              </a:gs>
            </a:gsLst>
            <a:lin ang="5400012" scaled="0"/>
          </a:gradFill>
          <a:ln>
            <a:noFill/>
          </a:ln>
          <a:effectLst>
            <a:outerShdw blurRad="57150" rotWithShape="0" algn="ctr" dir="5400000" dist="19050">
              <a:srgbClr val="000000">
                <a:alpha val="6235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Resultado de imagem para &quot;atividade física&quot; icon" id="206" name="Google Shape;206;g1010848f92c_0_14"/>
          <p:cNvPicPr preferRelativeResize="0"/>
          <p:nvPr/>
        </p:nvPicPr>
        <p:blipFill rotWithShape="1">
          <a:blip r:embed="rId3">
            <a:alphaModFix/>
          </a:blip>
          <a:srcRect b="79804" l="28770" r="54179" t="2131"/>
          <a:stretch/>
        </p:blipFill>
        <p:spPr>
          <a:xfrm>
            <a:off x="10535432" y="276514"/>
            <a:ext cx="658092" cy="669023"/>
          </a:xfrm>
          <a:prstGeom prst="rect">
            <a:avLst/>
          </a:prstGeom>
          <a:noFill/>
          <a:ln>
            <a:noFill/>
          </a:ln>
        </p:spPr>
      </p:pic>
      <p:pic>
        <p:nvPicPr>
          <p:cNvPr id="207" name="Google Shape;207;g1010848f92c_0_14"/>
          <p:cNvPicPr preferRelativeResize="0"/>
          <p:nvPr/>
        </p:nvPicPr>
        <p:blipFill rotWithShape="1">
          <a:blip r:embed="rId4">
            <a:alphaModFix/>
          </a:blip>
          <a:srcRect b="60503" l="43382" r="43764" t="14905"/>
          <a:stretch/>
        </p:blipFill>
        <p:spPr>
          <a:xfrm>
            <a:off x="9437243" y="298938"/>
            <a:ext cx="621158" cy="668216"/>
          </a:xfrm>
          <a:prstGeom prst="rect">
            <a:avLst/>
          </a:prstGeom>
          <a:noFill/>
          <a:ln>
            <a:noFill/>
          </a:ln>
        </p:spPr>
      </p:pic>
      <p:sp>
        <p:nvSpPr>
          <p:cNvPr id="208" name="Google Shape;208;g1010848f92c_0_14"/>
          <p:cNvSpPr/>
          <p:nvPr/>
        </p:nvSpPr>
        <p:spPr>
          <a:xfrm>
            <a:off x="1059150" y="1668475"/>
            <a:ext cx="10073700" cy="990000"/>
          </a:xfrm>
          <a:prstGeom prst="rect">
            <a:avLst/>
          </a:prstGeom>
          <a:solidFill>
            <a:srgbClr val="FFFFFF"/>
          </a:solidFill>
          <a:ln cap="flat" cmpd="sng" w="19050">
            <a:solidFill>
              <a:srgbClr val="A6B72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2000"/>
              <a:buFont typeface="Corbel"/>
              <a:buNone/>
            </a:pPr>
            <a:r>
              <a:t/>
            </a:r>
            <a:endParaRPr b="1" sz="1600">
              <a:solidFill>
                <a:srgbClr val="1F3864"/>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2000"/>
              <a:buFont typeface="Corbel"/>
              <a:buNone/>
            </a:pPr>
            <a:r>
              <a:rPr b="1" lang="pt-BR" sz="2000">
                <a:solidFill>
                  <a:srgbClr val="1F3864"/>
                </a:solidFill>
                <a:latin typeface="Times New Roman"/>
                <a:ea typeface="Times New Roman"/>
                <a:cs typeface="Times New Roman"/>
                <a:sym typeface="Times New Roman"/>
              </a:rPr>
              <a:t>Recursos humanos</a:t>
            </a:r>
            <a:endParaRPr b="1" sz="2000">
              <a:solidFill>
                <a:srgbClr val="1F3864"/>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2000"/>
              <a:buFont typeface="Corbel"/>
              <a:buNone/>
            </a:pPr>
            <a:r>
              <a:t/>
            </a:r>
            <a:endParaRPr b="1" sz="1600">
              <a:solidFill>
                <a:srgbClr val="1F3864"/>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2000"/>
              <a:buFont typeface="Corbel"/>
              <a:buNone/>
            </a:pPr>
            <a:r>
              <a:t/>
            </a:r>
            <a:endParaRPr b="1" sz="1600">
              <a:solidFill>
                <a:srgbClr val="1F3864"/>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2000"/>
              <a:buFont typeface="Corbel"/>
              <a:buNone/>
            </a:pPr>
            <a:r>
              <a:t/>
            </a:r>
            <a:endParaRPr b="1" sz="1200">
              <a:solidFill>
                <a:schemeClr val="dk1"/>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2000"/>
              <a:buFont typeface="Corbel"/>
              <a:buNone/>
            </a:pPr>
            <a:r>
              <a:t/>
            </a:r>
            <a:endParaRPr b="1" sz="1200">
              <a:solidFill>
                <a:schemeClr val="dk1"/>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2000"/>
              <a:buFont typeface="Corbel"/>
              <a:buNone/>
            </a:pPr>
            <a:r>
              <a:t/>
            </a:r>
            <a:endParaRPr b="1" sz="1200">
              <a:solidFill>
                <a:schemeClr val="dk1"/>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2000"/>
              <a:buFont typeface="Corbel"/>
              <a:buNone/>
            </a:pPr>
            <a:r>
              <a:t/>
            </a:r>
            <a:endParaRPr sz="2000">
              <a:latin typeface="Corbel"/>
              <a:ea typeface="Corbel"/>
              <a:cs typeface="Corbel"/>
              <a:sym typeface="Corbel"/>
            </a:endParaRPr>
          </a:p>
        </p:txBody>
      </p:sp>
      <p:sp>
        <p:nvSpPr>
          <p:cNvPr id="209" name="Google Shape;209;g1010848f92c_0_14"/>
          <p:cNvSpPr txBox="1"/>
          <p:nvPr/>
        </p:nvSpPr>
        <p:spPr>
          <a:xfrm>
            <a:off x="1158250" y="396300"/>
            <a:ext cx="9875400" cy="13563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A6B727"/>
              </a:buClr>
              <a:buSzPts val="4400"/>
              <a:buFont typeface="Corbel"/>
              <a:buNone/>
            </a:pPr>
            <a:r>
              <a:rPr lang="pt-BR" sz="4400">
                <a:solidFill>
                  <a:srgbClr val="A6B727"/>
                </a:solidFill>
                <a:latin typeface="Corbel"/>
                <a:ea typeface="Corbel"/>
                <a:cs typeface="Corbel"/>
                <a:sym typeface="Corbel"/>
              </a:rPr>
              <a:t>Como estruturar a VAN</a:t>
            </a:r>
            <a:endParaRPr b="0" i="0" sz="1400" u="none" cap="none" strike="noStrike">
              <a:solidFill>
                <a:srgbClr val="000000"/>
              </a:solidFill>
              <a:latin typeface="Arial"/>
              <a:ea typeface="Arial"/>
              <a:cs typeface="Arial"/>
              <a:sym typeface="Arial"/>
            </a:endParaRPr>
          </a:p>
        </p:txBody>
      </p:sp>
      <p:sp>
        <p:nvSpPr>
          <p:cNvPr id="210" name="Google Shape;210;g1010848f92c_0_14"/>
          <p:cNvSpPr/>
          <p:nvPr/>
        </p:nvSpPr>
        <p:spPr>
          <a:xfrm>
            <a:off x="942537" y="6284629"/>
            <a:ext cx="10102800" cy="3846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900"/>
              <a:buFont typeface="Arial"/>
              <a:buNone/>
            </a:pPr>
            <a:r>
              <a:rPr b="1" i="0" lang="pt-BR" sz="1900" u="none" cap="none" strike="noStrike">
                <a:solidFill>
                  <a:schemeClr val="lt1"/>
                </a:solidFill>
                <a:latin typeface="Libre Franklin Thin"/>
                <a:ea typeface="Libre Franklin Thin"/>
                <a:cs typeface="Libre Franklin Thin"/>
                <a:sym typeface="Libre Franklin Thin"/>
              </a:rPr>
              <a:t>Vigilância Alimentar e Nutricional na Linha de Cuidado para Sobrepeso e Obesidade</a:t>
            </a:r>
            <a:endParaRPr b="0" i="0" sz="1400" u="none" cap="none" strike="noStrike">
              <a:solidFill>
                <a:srgbClr val="000000"/>
              </a:solidFill>
              <a:latin typeface="Arial"/>
              <a:ea typeface="Arial"/>
              <a:cs typeface="Arial"/>
              <a:sym typeface="Arial"/>
            </a:endParaRPr>
          </a:p>
        </p:txBody>
      </p:sp>
      <p:graphicFrame>
        <p:nvGraphicFramePr>
          <p:cNvPr id="211" name="Google Shape;211;g1010848f92c_0_14"/>
          <p:cNvGraphicFramePr/>
          <p:nvPr/>
        </p:nvGraphicFramePr>
        <p:xfrm>
          <a:off x="1059150" y="2658463"/>
          <a:ext cx="3000000" cy="3000000"/>
        </p:xfrm>
        <a:graphic>
          <a:graphicData uri="http://schemas.openxmlformats.org/drawingml/2006/table">
            <a:tbl>
              <a:tblPr>
                <a:noFill/>
                <a:tableStyleId>{48E1E310-F750-4165-9913-7C4A4398B684}</a:tableStyleId>
              </a:tblPr>
              <a:tblGrid>
                <a:gridCol w="10073700"/>
              </a:tblGrid>
              <a:tr h="521050">
                <a:tc>
                  <a:txBody>
                    <a:bodyPr/>
                    <a:lstStyle/>
                    <a:p>
                      <a:pPr indent="0" lvl="0" marL="0" rtl="0" algn="ctr">
                        <a:lnSpc>
                          <a:spcPct val="150000"/>
                        </a:lnSpc>
                        <a:spcBef>
                          <a:spcPts val="1200"/>
                        </a:spcBef>
                        <a:spcAft>
                          <a:spcPts val="0"/>
                        </a:spcAft>
                        <a:buNone/>
                      </a:pPr>
                      <a:r>
                        <a:rPr b="1" lang="pt-BR" sz="1500">
                          <a:latin typeface="Times New Roman"/>
                          <a:ea typeface="Times New Roman"/>
                          <a:cs typeface="Times New Roman"/>
                          <a:sym typeface="Times New Roman"/>
                        </a:rPr>
                        <a:t>Capacitação</a:t>
                      </a:r>
                      <a:endParaRPr b="1" sz="1500">
                        <a:latin typeface="Times New Roman"/>
                        <a:ea typeface="Times New Roman"/>
                        <a:cs typeface="Times New Roman"/>
                        <a:sym typeface="Times New Roman"/>
                      </a:endParaRPr>
                    </a:p>
                  </a:txBody>
                  <a:tcPr marT="63500" marB="63500" marR="63500" marL="63500">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rgbClr val="E7E6E6"/>
                    </a:solidFill>
                  </a:tcPr>
                </a:tc>
              </a:tr>
              <a:tr h="2339475">
                <a:tc>
                  <a:txBody>
                    <a:bodyPr/>
                    <a:lstStyle/>
                    <a:p>
                      <a:pPr indent="0" lvl="0" marL="0" rtl="0" algn="just">
                        <a:lnSpc>
                          <a:spcPct val="150000"/>
                        </a:lnSpc>
                        <a:spcBef>
                          <a:spcPts val="1200"/>
                        </a:spcBef>
                        <a:spcAft>
                          <a:spcPts val="0"/>
                        </a:spcAft>
                        <a:buClr>
                          <a:schemeClr val="dk1"/>
                        </a:buClr>
                        <a:buSzPts val="1100"/>
                        <a:buFont typeface="Arial"/>
                        <a:buNone/>
                      </a:pPr>
                      <a:r>
                        <a:rPr lang="pt-BR">
                          <a:solidFill>
                            <a:schemeClr val="dk1"/>
                          </a:solidFill>
                          <a:latin typeface="Times New Roman"/>
                          <a:ea typeface="Times New Roman"/>
                          <a:cs typeface="Times New Roman"/>
                          <a:sym typeface="Times New Roman"/>
                        </a:rPr>
                        <a:t>Identifique entre as equipes da APS quais profissionais possuem conhecimento técnico e experiência em antropometria, bem como os que estejam familiarizados com os instrumentos de avaliação de marcadores de consumo alimentar, para que eles contribuam durante a capacitação dos demais. Na ausência de sujeitos com essas habilidades, cabe aos gestores buscar profissionais capacitados (que atuam em outros serviços da Rede de Atenção em Saúde - RAS ou em instituições formadoras) para desenvolver os momentos de formação para as equipes de APS. Também é possível contactar a Coordenação/Área Técnica Municipal e/ou Estadual de Alimentação e Nutrição ou ainda fazer parcerias com Instituições de Ensino Superior (IES) da sua região. Universidades ou faculdades com cursos de nutrição ou enfermagem podem fornecer capacitações para profissionais do seu município ou regional de saúde, e apoiar as ações. </a:t>
                      </a:r>
                      <a:endParaRPr>
                        <a:solidFill>
                          <a:schemeClr val="dk1"/>
                        </a:solidFill>
                        <a:latin typeface="Times New Roman"/>
                        <a:ea typeface="Times New Roman"/>
                        <a:cs typeface="Times New Roman"/>
                        <a:sym typeface="Times New Roman"/>
                      </a:endParaRPr>
                    </a:p>
                    <a:p>
                      <a:pPr indent="-228600" lvl="0" marL="457200" rtl="0" algn="just">
                        <a:lnSpc>
                          <a:spcPct val="150000"/>
                        </a:lnSpc>
                        <a:spcBef>
                          <a:spcPts val="0"/>
                        </a:spcBef>
                        <a:spcAft>
                          <a:spcPts val="0"/>
                        </a:spcAft>
                        <a:buNone/>
                      </a:pPr>
                      <a:r>
                        <a:t/>
                      </a:r>
                      <a:endParaRPr sz="1100">
                        <a:latin typeface="Times New Roman"/>
                        <a:ea typeface="Times New Roman"/>
                        <a:cs typeface="Times New Roman"/>
                        <a:sym typeface="Times New Roman"/>
                      </a:endParaRPr>
                    </a:p>
                  </a:txBody>
                  <a:tcPr marT="63500" marB="63500" marR="63500" marL="63500">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bl>
          </a:graphicData>
        </a:graphic>
      </p:graphicFrame>
      <p:sp>
        <p:nvSpPr>
          <p:cNvPr id="212" name="Google Shape;212;g1010848f92c_0_14"/>
          <p:cNvSpPr txBox="1"/>
          <p:nvPr/>
        </p:nvSpPr>
        <p:spPr>
          <a:xfrm>
            <a:off x="1059100" y="5747450"/>
            <a:ext cx="3000000" cy="338700"/>
          </a:xfrm>
          <a:prstGeom prst="rect">
            <a:avLst/>
          </a:prstGeom>
          <a:noFill/>
          <a:ln>
            <a:noFill/>
          </a:ln>
        </p:spPr>
        <p:txBody>
          <a:bodyPr anchorCtr="0" anchor="t" bIns="91425" lIns="91425" spcFirstLastPara="1" rIns="91425" wrap="square" tIns="91425">
            <a:spAutoFit/>
          </a:bodyPr>
          <a:lstStyle/>
          <a:p>
            <a:pPr indent="0" lvl="0" marL="0" rtl="0" algn="just">
              <a:lnSpc>
                <a:spcPct val="150000"/>
              </a:lnSpc>
              <a:spcBef>
                <a:spcPts val="1200"/>
              </a:spcBef>
              <a:spcAft>
                <a:spcPts val="1200"/>
              </a:spcAft>
              <a:buNone/>
            </a:pPr>
            <a:r>
              <a:rPr lang="pt-BR" sz="1000">
                <a:solidFill>
                  <a:schemeClr val="dk1"/>
                </a:solidFill>
                <a:latin typeface="Times New Roman"/>
                <a:ea typeface="Times New Roman"/>
                <a:cs typeface="Times New Roman"/>
                <a:sym typeface="Times New Roman"/>
              </a:rPr>
              <a:t>Fonte:</a:t>
            </a:r>
            <a:r>
              <a:rPr lang="pt-BR" sz="1000">
                <a:solidFill>
                  <a:schemeClr val="dk1"/>
                </a:solidFill>
                <a:latin typeface="Times New Roman"/>
                <a:ea typeface="Times New Roman"/>
                <a:cs typeface="Times New Roman"/>
                <a:sym typeface="Times New Roman"/>
              </a:rPr>
              <a:t> B</a:t>
            </a:r>
            <a:r>
              <a:rPr lang="pt-BR" sz="1000">
                <a:solidFill>
                  <a:schemeClr val="dk1"/>
                </a:solidFill>
                <a:latin typeface="Times New Roman"/>
                <a:ea typeface="Times New Roman"/>
                <a:cs typeface="Times New Roman"/>
                <a:sym typeface="Times New Roman"/>
              </a:rPr>
              <a:t>RASIL, 2022.</a:t>
            </a:r>
            <a:endParaRPr sz="1000">
              <a:solidFill>
                <a:schemeClr val="dk1"/>
              </a:solidFill>
              <a:latin typeface="Times New Roman"/>
              <a:ea typeface="Times New Roman"/>
              <a:cs typeface="Times New Roman"/>
              <a:sym typeface="Times New Roman"/>
            </a:endParaRPr>
          </a:p>
        </p:txBody>
      </p:sp>
    </p:spTree>
  </p:cSld>
  <p:clrMapOvr>
    <a:masterClrMapping/>
  </p:clrMapOvr>
</p:sld>
</file>

<file path=ppt/theme/theme1.xml><?xml version="1.0" encoding="utf-8"?>
<a:theme xmlns:a="http://schemas.openxmlformats.org/drawingml/2006/main" xmlns:r="http://schemas.openxmlformats.org/officeDocument/2006/relationships" name="Tema do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o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Iris Emanueli</dc:creator>
</cp:coreProperties>
</file>