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12192000"/>
  <p:notesSz cx="6858000" cy="9144000"/>
  <p:embeddedFontLst>
    <p:embeddedFont>
      <p:font typeface="Corbel"/>
      <p:regular r:id="rId24"/>
      <p:bold r:id="rId25"/>
      <p:italic r:id="rId26"/>
      <p:boldItalic r:id="rId27"/>
    </p:embeddedFont>
    <p:embeddedFont>
      <p:font typeface="Libre Franklin Thin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2" roundtripDataSignature="AMtx7mjMzD0wCYwtd286IpGYLEn8VG+9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Corbel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orbel-italic.fntdata"/><Relationship Id="rId25" Type="http://schemas.openxmlformats.org/officeDocument/2006/relationships/font" Target="fonts/Corbel-bold.fntdata"/><Relationship Id="rId28" Type="http://schemas.openxmlformats.org/officeDocument/2006/relationships/font" Target="fonts/LibreFranklinThin-regular.fntdata"/><Relationship Id="rId27" Type="http://schemas.openxmlformats.org/officeDocument/2006/relationships/font" Target="fonts/Corbel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ibreFranklinThin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ibreFranklinThin-boldItalic.fntdata"/><Relationship Id="rId30" Type="http://schemas.openxmlformats.org/officeDocument/2006/relationships/font" Target="fonts/LibreFranklinThin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ns.icict.fiocruz.br/wp-content/uploads/2021/02/liv101764.pdf" TargetMode="External"/><Relationship Id="rId3" Type="http://schemas.openxmlformats.org/officeDocument/2006/relationships/hyperlink" Target="https://biblioteca.ibge.gov.br/visualizacao/livros/liv101670.pdf" TargetMode="External"/><Relationship Id="rId4" Type="http://schemas.openxmlformats.org/officeDocument/2006/relationships/hyperlink" Target="https://biblioteca.ibge.gov.br/visualizacao/livros/liv101742.pdf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ns.icict.fiocruz.br/wp-content/uploads/2021/02/liv101764.pdf" TargetMode="External"/><Relationship Id="rId3" Type="http://schemas.openxmlformats.org/officeDocument/2006/relationships/hyperlink" Target="https://biblioteca.ibge.gov.br/visualizacao/livros/liv101670.pdf" TargetMode="External"/><Relationship Id="rId4" Type="http://schemas.openxmlformats.org/officeDocument/2006/relationships/hyperlink" Target="https://biblioteca.ibge.gov.br/visualizacao/livros/liv101742.pdf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" name="Google Shape;6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/>
              <a:t>Explicar essas duas grandes pesquisas pois terá a apresentação de resultados delas e comparação: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- A Pesquisa de Orçamentos Familiares – POF visa mensurar as estruturas de consumo, dos gastos e dos rendimentos das famílias e possibilita traçar um perfil das condições de vida da população brasileira a partir da análise de seus orçamentos domésticos. Além das informações referentes à estrutura orçamentária, várias características associadas às despesas e rendimentos dos domicílios e famílias são investigadas, viabilizando o desenvolvimento de estudos sobre a composição dos gastos das famílias segundo as classes de rendimentos, as disparidades regionais e nas áreas urbanas e rurais, a extensão do endividamento familiar, bem como gerar bases de dados e estudos sobre o perfil nutricional da população, entre outros.</a:t>
            </a:r>
            <a:br>
              <a:rPr lang="pt-BR"/>
            </a:br>
            <a:br>
              <a:rPr lang="pt-BR"/>
            </a:br>
            <a:r>
              <a:rPr lang="pt-BR"/>
              <a:t>- Como parte de um projeto do Ministério da Saúde com foco nas condições de saúde da população brasileira e na avaliação do desempenho do sistema nacional de saúde, a Pesquisa Nacional de Saúde (PNS) teve o objetivo principal de produzir dados em âmbito nacional sobre a situação de saúde e os estilos de vida da população brasileira, bem como sobre a atenção à saúde, no que diz respeito ao acesso e uso dos serviços, às ações preventivas, à continuidade dos cuidados e ao financiamento da assistência.</a:t>
            </a:r>
            <a:br>
              <a:rPr lang="pt-BR"/>
            </a:br>
            <a:br>
              <a:rPr lang="pt-BR"/>
            </a:br>
            <a:endParaRPr/>
          </a:p>
        </p:txBody>
      </p:sp>
      <p:sp>
        <p:nvSpPr>
          <p:cNvPr id="232" name="Google Shape;232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5dd78a5b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A PNS (Pesquisa Nacional de Saúde) realizada em conjunto com o IBGE</a:t>
            </a:r>
            <a:endParaRPr/>
          </a:p>
        </p:txBody>
      </p:sp>
      <p:sp>
        <p:nvSpPr>
          <p:cNvPr id="248" name="Google Shape;248;ge5dd78a5bd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e5dd78a5b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o gráfico traz dados na PNS, onde o Sudeste e Centro-Oeste aparecem com maior ênfase no consumo de frutas e verduras, a POF traz que o Sudeste e Sul são as regiões que mais se destacam.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É possível perceber que a região Sudeste, que concentra maior renda no país.</a:t>
            </a:r>
            <a:endParaRPr/>
          </a:p>
        </p:txBody>
      </p:sp>
      <p:sp>
        <p:nvSpPr>
          <p:cNvPr id="276" name="Google Shape;276;ge5dd78a5bd_0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f81288f5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A ideia é ressaltar o padrão de indíviduo que consome mais frutas e hortaliças: além de estar na região sudeste, é mulher, branca, com maior escolaridade e com maior idade.</a:t>
            </a:r>
            <a:endParaRPr/>
          </a:p>
        </p:txBody>
      </p:sp>
      <p:sp>
        <p:nvSpPr>
          <p:cNvPr id="294" name="Google Shape;294;gdf81288f59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df81288f59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Enfatizar como é perceptível que o mesmo padrão anterior de frutas e hortaliças se repete: mulher, 60 ou mais, branca e com ensino superior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A OMS recomenda o consumo de 3 a 5 porções de frutas e verduras em 1 dia</a:t>
            </a:r>
            <a:endParaRPr/>
          </a:p>
        </p:txBody>
      </p:sp>
      <p:sp>
        <p:nvSpPr>
          <p:cNvPr id="317" name="Google Shape;317;gdf81288f59_0_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df81288f59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Enfatizar que conforme o nível socio-economico aumenta, há uma diminuição expressiva do consumo do feijão ( de 70 para 40%).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Contudo de forma geral o brasileiro consome bastante feijão, lembrando que faz parte da cultura alimentar do Brasil o Arroz e feijão.</a:t>
            </a:r>
            <a:endParaRPr/>
          </a:p>
        </p:txBody>
      </p:sp>
      <p:sp>
        <p:nvSpPr>
          <p:cNvPr id="339" name="Google Shape;339;gdf81288f59_0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df81288f59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Destacar que o consumo de ultraprocessados é maior na área urbana e na região Sul do pais.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A POF destaca que cerca de 19,7% das calorias consumidas pelos entrevistados era provinda de alimentos ultraprocessados.</a:t>
            </a:r>
            <a:endParaRPr/>
          </a:p>
        </p:txBody>
      </p:sp>
      <p:sp>
        <p:nvSpPr>
          <p:cNvPr id="359" name="Google Shape;359;gdf81288f59_0_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link PNS: </a:t>
            </a:r>
            <a:r>
              <a:rPr lang="pt-BR" u="sng">
                <a:solidFill>
                  <a:schemeClr val="hlink"/>
                </a:solidFill>
                <a:hlinkClick r:id="rId2"/>
              </a:rPr>
              <a:t>https://www.pns.icict.fiocruz.br/wp-content/uploads/2021/02/liv101764.pdf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link POF: </a:t>
            </a:r>
            <a:r>
              <a:rPr lang="pt-BR" u="sng">
                <a:solidFill>
                  <a:schemeClr val="hlink"/>
                </a:solidFill>
                <a:hlinkClick r:id="rId3"/>
              </a:rPr>
              <a:t>https://biblioteca.ibge.gov.br/visualizacao/livros/liv101670.pdf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https://biblioteca.ibge.gov.br/visualizacao/livros/liv101742.pdf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9" name="Google Shape;37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df81288f59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link PNS: </a:t>
            </a:r>
            <a:r>
              <a:rPr lang="pt-BR" u="sng">
                <a:solidFill>
                  <a:schemeClr val="hlink"/>
                </a:solidFill>
                <a:hlinkClick r:id="rId2"/>
              </a:rPr>
              <a:t>https://www.pns.icict.fiocruz.br/wp-content/uploads/2021/02/liv101764.pdf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link POF: </a:t>
            </a:r>
            <a:r>
              <a:rPr lang="pt-BR" u="sng">
                <a:solidFill>
                  <a:schemeClr val="hlink"/>
                </a:solidFill>
                <a:hlinkClick r:id="rId3"/>
              </a:rPr>
              <a:t>https://biblioteca.ibge.gov.br/visualizacao/livros/liv101670.pdf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https://biblioteca.ibge.gov.br/visualizacao/livros/liv101742.pdf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6" name="Google Shape;396;gdf81288f59_0_1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59f6c0e2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6" name="Google Shape;76;ge59f6c0e23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e59f6c0e23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" name="Google Shape;88;ge59f6c0e23_0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e59f6c0e23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Explicação do que é um marcador de consumo alimentar. </a:t>
            </a:r>
            <a:br>
              <a:rPr lang="pt-BR"/>
            </a:br>
            <a:r>
              <a:rPr lang="pt-BR"/>
              <a:t>No âmbito coletivo, a avaliação dos marcadores possibilita o reconhecimento de alimentos ou comportamentos que se relacionam à alimentação saudável ou não saudável.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A observação de marcadores de consumo alimentar indica o que deve ser enfatizado pela equipe de saúde para a adoção de práticas alimentares mais saudáveis pela população</a:t>
            </a:r>
            <a:endParaRPr/>
          </a:p>
        </p:txBody>
      </p:sp>
      <p:sp>
        <p:nvSpPr>
          <p:cNvPr id="100" name="Google Shape;100;ge59f6c0e23_0_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/>
              <a:t>Esses são exemplos de marcadores de consumo alimentar saudáveis e não saudáveis, mas é sempre importante lembrar que a alimentação saudável envolve comer de tudo, uma alimentação composta de alimentos in natura na sua grande parte, assim como o Guia Alimentar propõe.</a:t>
            </a:r>
            <a:endParaRPr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/>
              <a:t>Esses são exemplos de marcadores de consumo alimentar saudáveis e não saudáveis, mas é sempre importante lembrar que a alimentação saudável envolve comer de tudo, uma alimentação composta de alimentos in natura na sua grande parte, assim como o Guia Alimentar propõe.</a:t>
            </a:r>
            <a:endParaRPr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/>
              <a:t>Explicar essas duas grandes pesquisas pois terá a apresentação de resultados delas e comparação: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- A Pesquisa de Orçamentos Familiares – POF visa mensurar as estruturas de consumo, dos gastos e dos rendimentos das famílias e possibilita traçar um perfil das condições de vida da população brasileira a partir da análise de seus orçamentos domésticos. Além das informações referentes à estrutura orçamentária, várias características associadas às despesas e rendimentos dos domicílios e famílias são investigadas, viabilizando o desenvolvimento de estudos sobre a composição dos gastos das famílias segundo as classes de rendimentos, as disparidades regionais e nas áreas urbanas e rurais, a extensão do endividamento familiar, bem como gerar bases de dados e estudos sobre o perfil nutricional da população, entre outros.</a:t>
            </a:r>
            <a:br>
              <a:rPr lang="pt-BR"/>
            </a:br>
            <a:br>
              <a:rPr lang="pt-BR"/>
            </a:br>
            <a:r>
              <a:rPr lang="pt-BR"/>
              <a:t>- Como parte de um projeto do Ministério da Saúde com foco nas condições de saúde da população brasileira e na avaliação do desempenho do sistema nacional de saúde, a Pesquisa Nacional de Saúde (PNS) teve o objetivo principal de produzir dados em âmbito nacional sobre a situação de saúde e os estilos de vida da população brasileira, bem como sobre a atenção à saúde, no que diz respeito ao acesso e uso dos serviços, às ações preventivas, à continuidade dos cuidados e ao financiamento da assistência.</a:t>
            </a:r>
            <a:br>
              <a:rPr lang="pt-BR"/>
            </a:br>
            <a:br>
              <a:rPr lang="pt-BR"/>
            </a:br>
            <a:endParaRPr/>
          </a:p>
        </p:txBody>
      </p:sp>
      <p:sp>
        <p:nvSpPr>
          <p:cNvPr id="200" name="Google Shape;20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/>
              <a:t>Explicar essas duas grandes pesquisas pois terá a apresentação de resultados delas e comparação: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- A Pesquisa de Orçamentos Familiares – POF visa mensurar as estruturas de consumo, dos gastos e dos rendimentos das famílias e possibilita traçar um perfil das condições de vida da população brasileira a partir da análise de seus orçamentos domésticos. Além das informações referentes à estrutura orçamentária, várias características associadas às despesas e rendimentos dos domicílios e famílias são investigadas, viabilizando o desenvolvimento de estudos sobre a composição dos gastos das famílias segundo as classes de rendimentos, as disparidades regionais e nas áreas urbanas e rurais, a extensão do endividamento familiar, bem como gerar bases de dados e estudos sobre o perfil nutricional da população, entre outros.</a:t>
            </a:r>
            <a:br>
              <a:rPr lang="pt-BR"/>
            </a:br>
            <a:br>
              <a:rPr lang="pt-BR"/>
            </a:br>
            <a:r>
              <a:rPr lang="pt-BR"/>
              <a:t>- Como parte de um projeto do Ministério da Saúde com foco nas condições de saúde da população brasileira e na avaliação do desempenho do sistema nacional de saúde, a Pesquisa Nacional de Saúde (PNS) teve o objetivo principal de produzir dados em âmbito nacional sobre a situação de saúde e os estilos de vida da população brasileira, bem como sobre a atenção à saúde, no que diz respeito ao acesso e uso dos serviços, às ações preventivas, à continuidade dos cuidados e ao financiamento da assistência.</a:t>
            </a:r>
            <a:br>
              <a:rPr lang="pt-BR"/>
            </a:br>
            <a:br>
              <a:rPr lang="pt-BR"/>
            </a:br>
            <a:endParaRPr/>
          </a:p>
        </p:txBody>
      </p:sp>
      <p:sp>
        <p:nvSpPr>
          <p:cNvPr id="216" name="Google Shape;21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" name="Google Shape;24;p1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" name="Google Shape;26;p1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8" name="Google Shape;38;p1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9" name="Google Shape;39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1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6" name="Google Shape;4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png"/><Relationship Id="rId4" Type="http://schemas.openxmlformats.org/officeDocument/2006/relationships/image" Target="../media/image51.png"/><Relationship Id="rId5" Type="http://schemas.openxmlformats.org/officeDocument/2006/relationships/image" Target="../media/image46.png"/><Relationship Id="rId6" Type="http://schemas.openxmlformats.org/officeDocument/2006/relationships/image" Target="../media/image52.png"/><Relationship Id="rId7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9.png"/><Relationship Id="rId4" Type="http://schemas.openxmlformats.org/officeDocument/2006/relationships/image" Target="../media/image50.png"/><Relationship Id="rId11" Type="http://schemas.openxmlformats.org/officeDocument/2006/relationships/image" Target="../media/image54.png"/><Relationship Id="rId10" Type="http://schemas.openxmlformats.org/officeDocument/2006/relationships/image" Target="../media/image67.png"/><Relationship Id="rId9" Type="http://schemas.openxmlformats.org/officeDocument/2006/relationships/image" Target="../media/image53.png"/><Relationship Id="rId5" Type="http://schemas.openxmlformats.org/officeDocument/2006/relationships/image" Target="../media/image60.png"/><Relationship Id="rId6" Type="http://schemas.openxmlformats.org/officeDocument/2006/relationships/image" Target="../media/image30.png"/><Relationship Id="rId7" Type="http://schemas.openxmlformats.org/officeDocument/2006/relationships/image" Target="../media/image55.png"/><Relationship Id="rId8" Type="http://schemas.openxmlformats.org/officeDocument/2006/relationships/image" Target="../media/image6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1.png"/><Relationship Id="rId4" Type="http://schemas.openxmlformats.org/officeDocument/2006/relationships/image" Target="../media/image56.png"/><Relationship Id="rId10" Type="http://schemas.openxmlformats.org/officeDocument/2006/relationships/image" Target="../media/image65.png"/><Relationship Id="rId9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57.png"/><Relationship Id="rId7" Type="http://schemas.openxmlformats.org/officeDocument/2006/relationships/image" Target="../media/image30.png"/><Relationship Id="rId8" Type="http://schemas.openxmlformats.org/officeDocument/2006/relationships/image" Target="../media/image5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9.png"/><Relationship Id="rId4" Type="http://schemas.openxmlformats.org/officeDocument/2006/relationships/image" Target="../media/image66.png"/><Relationship Id="rId10" Type="http://schemas.openxmlformats.org/officeDocument/2006/relationships/image" Target="../media/image71.png"/><Relationship Id="rId9" Type="http://schemas.openxmlformats.org/officeDocument/2006/relationships/image" Target="../media/image70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30.png"/><Relationship Id="rId8" Type="http://schemas.openxmlformats.org/officeDocument/2006/relationships/image" Target="../media/image7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8.png"/><Relationship Id="rId4" Type="http://schemas.openxmlformats.org/officeDocument/2006/relationships/image" Target="../media/image75.png"/><Relationship Id="rId10" Type="http://schemas.openxmlformats.org/officeDocument/2006/relationships/image" Target="../media/image84.png"/><Relationship Id="rId9" Type="http://schemas.openxmlformats.org/officeDocument/2006/relationships/image" Target="../media/image79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30.png"/><Relationship Id="rId8" Type="http://schemas.openxmlformats.org/officeDocument/2006/relationships/image" Target="../media/image8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3.png"/><Relationship Id="rId4" Type="http://schemas.openxmlformats.org/officeDocument/2006/relationships/image" Target="../media/image81.png"/><Relationship Id="rId10" Type="http://schemas.openxmlformats.org/officeDocument/2006/relationships/image" Target="../media/image87.png"/><Relationship Id="rId9" Type="http://schemas.openxmlformats.org/officeDocument/2006/relationships/image" Target="../media/image88.png"/><Relationship Id="rId5" Type="http://schemas.openxmlformats.org/officeDocument/2006/relationships/image" Target="../media/image82.png"/><Relationship Id="rId6" Type="http://schemas.openxmlformats.org/officeDocument/2006/relationships/image" Target="../media/image30.png"/><Relationship Id="rId7" Type="http://schemas.openxmlformats.org/officeDocument/2006/relationships/image" Target="../media/image90.png"/><Relationship Id="rId8" Type="http://schemas.openxmlformats.org/officeDocument/2006/relationships/image" Target="../media/image8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6.png"/><Relationship Id="rId4" Type="http://schemas.openxmlformats.org/officeDocument/2006/relationships/image" Target="../media/image92.png"/><Relationship Id="rId10" Type="http://schemas.openxmlformats.org/officeDocument/2006/relationships/image" Target="../media/image95.png"/><Relationship Id="rId9" Type="http://schemas.openxmlformats.org/officeDocument/2006/relationships/image" Target="../media/image94.png"/><Relationship Id="rId5" Type="http://schemas.openxmlformats.org/officeDocument/2006/relationships/image" Target="../media/image89.png"/><Relationship Id="rId6" Type="http://schemas.openxmlformats.org/officeDocument/2006/relationships/image" Target="../media/image30.png"/><Relationship Id="rId7" Type="http://schemas.openxmlformats.org/officeDocument/2006/relationships/image" Target="../media/image91.png"/><Relationship Id="rId8" Type="http://schemas.openxmlformats.org/officeDocument/2006/relationships/image" Target="../media/image9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0" Type="http://schemas.openxmlformats.org/officeDocument/2006/relationships/image" Target="../media/image102.png"/><Relationship Id="rId9" Type="http://schemas.openxmlformats.org/officeDocument/2006/relationships/image" Target="../media/image101.png"/><Relationship Id="rId5" Type="http://schemas.openxmlformats.org/officeDocument/2006/relationships/image" Target="../media/image100.png"/><Relationship Id="rId6" Type="http://schemas.openxmlformats.org/officeDocument/2006/relationships/image" Target="../media/image98.png"/><Relationship Id="rId7" Type="http://schemas.openxmlformats.org/officeDocument/2006/relationships/image" Target="../media/image30.png"/><Relationship Id="rId8" Type="http://schemas.openxmlformats.org/officeDocument/2006/relationships/image" Target="../media/image9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3.png"/><Relationship Id="rId4" Type="http://schemas.openxmlformats.org/officeDocument/2006/relationships/image" Target="../media/image107.png"/><Relationship Id="rId9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30.png"/><Relationship Id="rId7" Type="http://schemas.openxmlformats.org/officeDocument/2006/relationships/image" Target="../media/image108.png"/><Relationship Id="rId8" Type="http://schemas.openxmlformats.org/officeDocument/2006/relationships/image" Target="../media/image10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youtube.com/watch?v=thUMk4coJfo" TargetMode="External"/><Relationship Id="rId4" Type="http://schemas.openxmlformats.org/officeDocument/2006/relationships/image" Target="../media/image8.jpg"/><Relationship Id="rId5" Type="http://schemas.openxmlformats.org/officeDocument/2006/relationships/image" Target="../media/image6.jpg"/><Relationship Id="rId6" Type="http://schemas.openxmlformats.org/officeDocument/2006/relationships/image" Target="../media/image9.jpg"/><Relationship Id="rId7" Type="http://schemas.openxmlformats.org/officeDocument/2006/relationships/image" Target="../media/image4.jpg"/><Relationship Id="rId8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youtube.com/watch?v=36F0fwY3VCk" TargetMode="External"/><Relationship Id="rId4" Type="http://schemas.openxmlformats.org/officeDocument/2006/relationships/image" Target="../media/image12.jpg"/><Relationship Id="rId5" Type="http://schemas.openxmlformats.org/officeDocument/2006/relationships/image" Target="../media/image5.jpg"/><Relationship Id="rId6" Type="http://schemas.openxmlformats.org/officeDocument/2006/relationships/image" Target="../media/image7.jpg"/><Relationship Id="rId7" Type="http://schemas.openxmlformats.org/officeDocument/2006/relationships/image" Target="../media/image11.jpg"/><Relationship Id="rId8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16.jpg"/><Relationship Id="rId5" Type="http://schemas.openxmlformats.org/officeDocument/2006/relationships/image" Target="../media/image18.jpg"/><Relationship Id="rId6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9" Type="http://schemas.openxmlformats.org/officeDocument/2006/relationships/image" Target="../media/image28.png"/><Relationship Id="rId5" Type="http://schemas.openxmlformats.org/officeDocument/2006/relationships/image" Target="../media/image21.jpg"/><Relationship Id="rId6" Type="http://schemas.openxmlformats.org/officeDocument/2006/relationships/image" Target="../media/image24.jpg"/><Relationship Id="rId7" Type="http://schemas.openxmlformats.org/officeDocument/2006/relationships/image" Target="../media/image22.jpg"/><Relationship Id="rId8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jpg"/><Relationship Id="rId4" Type="http://schemas.openxmlformats.org/officeDocument/2006/relationships/image" Target="../media/image27.jpg"/><Relationship Id="rId10" Type="http://schemas.openxmlformats.org/officeDocument/2006/relationships/image" Target="../media/image31.jpg"/><Relationship Id="rId9" Type="http://schemas.openxmlformats.org/officeDocument/2006/relationships/image" Target="../media/image33.png"/><Relationship Id="rId5" Type="http://schemas.openxmlformats.org/officeDocument/2006/relationships/image" Target="../media/image29.jpg"/><Relationship Id="rId6" Type="http://schemas.openxmlformats.org/officeDocument/2006/relationships/image" Target="../media/image30.png"/><Relationship Id="rId7" Type="http://schemas.openxmlformats.org/officeDocument/2006/relationships/image" Target="../media/image39.png"/><Relationship Id="rId8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Relationship Id="rId4" Type="http://schemas.openxmlformats.org/officeDocument/2006/relationships/image" Target="../media/image35.jpg"/><Relationship Id="rId5" Type="http://schemas.openxmlformats.org/officeDocument/2006/relationships/image" Target="../media/image37.jpg"/><Relationship Id="rId6" Type="http://schemas.openxmlformats.org/officeDocument/2006/relationships/image" Target="../media/image34.jpg"/><Relationship Id="rId7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Relationship Id="rId5" Type="http://schemas.openxmlformats.org/officeDocument/2006/relationships/image" Target="../media/image42.png"/><Relationship Id="rId6" Type="http://schemas.openxmlformats.org/officeDocument/2006/relationships/image" Target="../media/image30.png"/><Relationship Id="rId7" Type="http://schemas.openxmlformats.org/officeDocument/2006/relationships/image" Target="../media/image41.png"/><Relationship Id="rId8" Type="http://schemas.openxmlformats.org/officeDocument/2006/relationships/image" Target="../media/image4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7.png"/><Relationship Id="rId4" Type="http://schemas.openxmlformats.org/officeDocument/2006/relationships/image" Target="../media/image45.png"/><Relationship Id="rId5" Type="http://schemas.openxmlformats.org/officeDocument/2006/relationships/image" Target="../media/image49.png"/><Relationship Id="rId6" Type="http://schemas.openxmlformats.org/officeDocument/2006/relationships/image" Target="../media/image30.png"/><Relationship Id="rId7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078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" name="Google Shape;67;p1"/>
          <p:cNvCxnSpPr/>
          <p:nvPr/>
        </p:nvCxnSpPr>
        <p:spPr>
          <a:xfrm>
            <a:off x="2186522" y="4085801"/>
            <a:ext cx="7561200" cy="0"/>
          </a:xfrm>
          <a:prstGeom prst="straightConnector1">
            <a:avLst/>
          </a:prstGeom>
          <a:noFill/>
          <a:ln cap="flat" cmpd="sng" w="9525">
            <a:solidFill>
              <a:srgbClr val="C6BE2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8" name="Google Shape;68;p1"/>
          <p:cNvSpPr txBox="1"/>
          <p:nvPr/>
        </p:nvSpPr>
        <p:spPr>
          <a:xfrm>
            <a:off x="1106424" y="1173575"/>
            <a:ext cx="9966900" cy="292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5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CONSUMO ALIMENTAR DA POPULAÇÃO BRASILEIRA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"/>
          <p:cNvSpPr txBox="1"/>
          <p:nvPr/>
        </p:nvSpPr>
        <p:spPr>
          <a:xfrm>
            <a:off x="1711502" y="4210724"/>
            <a:ext cx="8769000" cy="13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1600"/>
              <a:buFont typeface="Corbe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Universidade de São Paulo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6B727"/>
              </a:buClr>
              <a:buSzPts val="1600"/>
              <a:buFont typeface="Corbe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Faculdade de Saúde Pública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70" name="Google Shape;70;p1"/>
          <p:cNvPicPr preferRelativeResize="0"/>
          <p:nvPr/>
        </p:nvPicPr>
        <p:blipFill rotWithShape="1">
          <a:blip r:embed="rId3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71" name="Google Shape;71;p1"/>
          <p:cNvPicPr preferRelativeResize="0"/>
          <p:nvPr/>
        </p:nvPicPr>
        <p:blipFill rotWithShape="1">
          <a:blip r:embed="rId4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72" name="Google Shape;72;p1"/>
          <p:cNvPicPr preferRelativeResize="0"/>
          <p:nvPr/>
        </p:nvPicPr>
        <p:blipFill rotWithShape="1">
          <a:blip r:embed="rId5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"/>
          <p:cNvPicPr preferRelativeResize="0"/>
          <p:nvPr/>
        </p:nvPicPr>
        <p:blipFill rotWithShape="1">
          <a:blip r:embed="rId6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7"/>
          <p:cNvPicPr preferRelativeResize="0"/>
          <p:nvPr/>
        </p:nvPicPr>
        <p:blipFill rotWithShape="1">
          <a:blip r:embed="rId3">
            <a:alphaModFix/>
          </a:blip>
          <a:srcRect b="20438" l="34341" r="13367" t="23065"/>
          <a:stretch/>
        </p:blipFill>
        <p:spPr>
          <a:xfrm>
            <a:off x="5482361" y="1570788"/>
            <a:ext cx="6375343" cy="387253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7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078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7"/>
          <p:cNvSpPr txBox="1"/>
          <p:nvPr/>
        </p:nvSpPr>
        <p:spPr>
          <a:xfrm>
            <a:off x="443699" y="446275"/>
            <a:ext cx="8960037" cy="10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5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Alimentação fora do domicílio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237" name="Google Shape;237;p7"/>
          <p:cNvPicPr preferRelativeResize="0"/>
          <p:nvPr/>
        </p:nvPicPr>
        <p:blipFill rotWithShape="1">
          <a:blip r:embed="rId4">
            <a:alphaModFix/>
          </a:blip>
          <a:srcRect b="53906" l="28167" r="53951" t="28029"/>
          <a:stretch/>
        </p:blipFill>
        <p:spPr>
          <a:xfrm>
            <a:off x="9989574" y="25892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38" name="Google Shape;238;p7"/>
          <p:cNvPicPr preferRelativeResize="0"/>
          <p:nvPr/>
        </p:nvPicPr>
        <p:blipFill rotWithShape="1">
          <a:blip r:embed="rId5">
            <a:alphaModFix/>
          </a:blip>
          <a:srcRect b="79857" l="80704" r="2149" t="2079"/>
          <a:stretch/>
        </p:blipFill>
        <p:spPr>
          <a:xfrm>
            <a:off x="10562331" y="258929"/>
            <a:ext cx="661827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39" name="Google Shape;239;p7"/>
          <p:cNvPicPr preferRelativeResize="0"/>
          <p:nvPr/>
        </p:nvPicPr>
        <p:blipFill rotWithShape="1">
          <a:blip r:embed="rId6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7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7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7"/>
          <p:cNvSpPr txBox="1"/>
          <p:nvPr/>
        </p:nvSpPr>
        <p:spPr>
          <a:xfrm>
            <a:off x="538784" y="2008163"/>
            <a:ext cx="4844716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Despesa com alimentação fora do domicílio é crescente no Brasil</a:t>
            </a:r>
            <a:endParaRPr b="0" i="0" sz="18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171450" lvl="0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Maior na zona urbana (33,9%) do que na rural (24,0%).</a:t>
            </a:r>
            <a:endParaRPr/>
          </a:p>
          <a:p>
            <a:pPr indent="-171450" lvl="0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 Região Sudeste apresenta os maiores percentuais, junto com a Centro-Oeste (acima da média nacional).</a:t>
            </a:r>
            <a:endParaRPr/>
          </a:p>
        </p:txBody>
      </p:sp>
      <p:sp>
        <p:nvSpPr>
          <p:cNvPr id="243" name="Google Shape;243;p7"/>
          <p:cNvSpPr/>
          <p:nvPr/>
        </p:nvSpPr>
        <p:spPr>
          <a:xfrm rot="-7597187">
            <a:off x="8550679" y="4324642"/>
            <a:ext cx="238703" cy="32410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7"/>
          <p:cNvSpPr txBox="1"/>
          <p:nvPr/>
        </p:nvSpPr>
        <p:spPr>
          <a:xfrm>
            <a:off x="10637621" y="5735587"/>
            <a:ext cx="1627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IBGE, 2019.</a:t>
            </a:r>
            <a:endParaRPr b="0" i="0" sz="12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245" name="Google Shape;245;p7"/>
          <p:cNvCxnSpPr/>
          <p:nvPr/>
        </p:nvCxnSpPr>
        <p:spPr>
          <a:xfrm flipH="1" rot="10800000">
            <a:off x="6320589" y="2967789"/>
            <a:ext cx="625643" cy="539266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&quot;atividade física&quot; icon" id="250" name="Google Shape;250;ge5dd78a5bd_0_2"/>
          <p:cNvPicPr preferRelativeResize="0"/>
          <p:nvPr/>
        </p:nvPicPr>
        <p:blipFill rotWithShape="1">
          <a:blip r:embed="rId3">
            <a:alphaModFix/>
          </a:blip>
          <a:srcRect b="53905" l="28167" r="53950" t="28029"/>
          <a:stretch/>
        </p:blipFill>
        <p:spPr>
          <a:xfrm>
            <a:off x="9989574" y="258929"/>
            <a:ext cx="690196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51" name="Google Shape;251;ge5dd78a5bd_0_2"/>
          <p:cNvPicPr preferRelativeResize="0"/>
          <p:nvPr/>
        </p:nvPicPr>
        <p:blipFill rotWithShape="1">
          <a:blip r:embed="rId4">
            <a:alphaModFix/>
          </a:blip>
          <a:srcRect b="79855" l="80704" r="2148" t="2078"/>
          <a:stretch/>
        </p:blipFill>
        <p:spPr>
          <a:xfrm>
            <a:off x="10562331" y="258929"/>
            <a:ext cx="661828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52" name="Google Shape;252;ge5dd78a5bd_0_2"/>
          <p:cNvPicPr preferRelativeResize="0"/>
          <p:nvPr/>
        </p:nvPicPr>
        <p:blipFill rotWithShape="1">
          <a:blip r:embed="rId5">
            <a:alphaModFix/>
          </a:blip>
          <a:srcRect b="53476" l="2217" r="79207" t="28888"/>
          <a:stretch/>
        </p:blipFill>
        <p:spPr>
          <a:xfrm>
            <a:off x="11093048" y="298736"/>
            <a:ext cx="716948" cy="65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e5dd78a5bd_0_2"/>
          <p:cNvPicPr preferRelativeResize="0"/>
          <p:nvPr/>
        </p:nvPicPr>
        <p:blipFill rotWithShape="1">
          <a:blip r:embed="rId6">
            <a:alphaModFix/>
          </a:blip>
          <a:srcRect b="60502" l="43382" r="43764" t="14905"/>
          <a:stretch/>
        </p:blipFill>
        <p:spPr>
          <a:xfrm>
            <a:off x="9437243" y="298938"/>
            <a:ext cx="621158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e5dd78a5bd_0_2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e5dd78a5bd_0_2"/>
          <p:cNvSpPr txBox="1"/>
          <p:nvPr/>
        </p:nvSpPr>
        <p:spPr>
          <a:xfrm>
            <a:off x="392374" y="402175"/>
            <a:ext cx="9052811" cy="10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5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Alimentação dos adultos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e5dd78a5bd_0_2"/>
          <p:cNvSpPr txBox="1"/>
          <p:nvPr/>
        </p:nvSpPr>
        <p:spPr>
          <a:xfrm>
            <a:off x="1642870" y="1522436"/>
            <a:ext cx="9281804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Frequência de consumo alimentar de itens selecionados na alimentação de adultos - Brasil - 2008-2009/2017-2018</a:t>
            </a:r>
            <a:endParaRPr b="1" i="0" sz="2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57" name="Google Shape;257;ge5dd78a5bd_0_2"/>
          <p:cNvPicPr preferRelativeResize="0"/>
          <p:nvPr/>
        </p:nvPicPr>
        <p:blipFill rotWithShape="1">
          <a:blip r:embed="rId7">
            <a:alphaModFix/>
          </a:blip>
          <a:srcRect b="29829" l="32443" r="13410" t="34960"/>
          <a:stretch/>
        </p:blipFill>
        <p:spPr>
          <a:xfrm>
            <a:off x="1667928" y="2621325"/>
            <a:ext cx="9011847" cy="329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e5dd78a5bd_0_2"/>
          <p:cNvPicPr preferRelativeResize="0"/>
          <p:nvPr/>
        </p:nvPicPr>
        <p:blipFill rotWithShape="1">
          <a:blip r:embed="rId8">
            <a:alphaModFix/>
          </a:blip>
          <a:srcRect b="13924" l="47167" r="27484" t="80463"/>
          <a:stretch/>
        </p:blipFill>
        <p:spPr>
          <a:xfrm>
            <a:off x="8072875" y="2236725"/>
            <a:ext cx="3090227" cy="38459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e5dd78a5bd_0_2"/>
          <p:cNvSpPr txBox="1"/>
          <p:nvPr/>
        </p:nvSpPr>
        <p:spPr>
          <a:xfrm>
            <a:off x="1667925" y="5809250"/>
            <a:ext cx="1627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POF, 2019</a:t>
            </a:r>
            <a:endParaRPr b="0" i="0" sz="12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Resultado de imagem para &quot;atividade física&quot; icon" id="260" name="Google Shape;260;ge5dd78a5bd_0_2"/>
          <p:cNvPicPr preferRelativeResize="0"/>
          <p:nvPr/>
        </p:nvPicPr>
        <p:blipFill rotWithShape="1">
          <a:blip r:embed="rId9">
            <a:alphaModFix/>
          </a:blip>
          <a:srcRect b="53906" l="28167" r="53951" t="28029"/>
          <a:stretch/>
        </p:blipFill>
        <p:spPr>
          <a:xfrm>
            <a:off x="9989574" y="25892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61" name="Google Shape;261;ge5dd78a5bd_0_2"/>
          <p:cNvPicPr preferRelativeResize="0"/>
          <p:nvPr/>
        </p:nvPicPr>
        <p:blipFill rotWithShape="1">
          <a:blip r:embed="rId10">
            <a:alphaModFix/>
          </a:blip>
          <a:srcRect b="79857" l="80704" r="2149" t="2079"/>
          <a:stretch/>
        </p:blipFill>
        <p:spPr>
          <a:xfrm>
            <a:off x="10562331" y="258929"/>
            <a:ext cx="661827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62" name="Google Shape;262;ge5dd78a5bd_0_2"/>
          <p:cNvPicPr preferRelativeResize="0"/>
          <p:nvPr/>
        </p:nvPicPr>
        <p:blipFill rotWithShape="1">
          <a:blip r:embed="rId11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e5dd78a5bd_0_2"/>
          <p:cNvPicPr preferRelativeResize="0"/>
          <p:nvPr/>
        </p:nvPicPr>
        <p:blipFill rotWithShape="1">
          <a:blip r:embed="rId6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e5dd78a5bd_0_2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e5dd78a5bd_0_2"/>
          <p:cNvSpPr/>
          <p:nvPr/>
        </p:nvSpPr>
        <p:spPr>
          <a:xfrm>
            <a:off x="2481825" y="3074616"/>
            <a:ext cx="238703" cy="32410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e5dd78a5bd_0_2"/>
          <p:cNvSpPr/>
          <p:nvPr/>
        </p:nvSpPr>
        <p:spPr>
          <a:xfrm rot="10800000">
            <a:off x="5564676" y="4120574"/>
            <a:ext cx="238703" cy="32410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e5dd78a5bd_0_2"/>
          <p:cNvSpPr/>
          <p:nvPr/>
        </p:nvSpPr>
        <p:spPr>
          <a:xfrm rot="-177372">
            <a:off x="6343546" y="3884657"/>
            <a:ext cx="238703" cy="32410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e5dd78a5bd_0_2"/>
          <p:cNvSpPr/>
          <p:nvPr/>
        </p:nvSpPr>
        <p:spPr>
          <a:xfrm rot="-154689">
            <a:off x="9339586" y="4184306"/>
            <a:ext cx="238703" cy="32410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e5dd78a5bd_0_2"/>
          <p:cNvSpPr/>
          <p:nvPr/>
        </p:nvSpPr>
        <p:spPr>
          <a:xfrm>
            <a:off x="3243464" y="3412363"/>
            <a:ext cx="238703" cy="32410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e5dd78a5bd_0_2"/>
          <p:cNvSpPr/>
          <p:nvPr/>
        </p:nvSpPr>
        <p:spPr>
          <a:xfrm>
            <a:off x="7083261" y="4028848"/>
            <a:ext cx="238703" cy="32410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e5dd78a5bd_0_2"/>
          <p:cNvSpPr/>
          <p:nvPr/>
        </p:nvSpPr>
        <p:spPr>
          <a:xfrm>
            <a:off x="4046089" y="3854997"/>
            <a:ext cx="238703" cy="32410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e5dd78a5bd_0_2"/>
          <p:cNvSpPr/>
          <p:nvPr/>
        </p:nvSpPr>
        <p:spPr>
          <a:xfrm rot="10800000">
            <a:off x="10126125" y="4303464"/>
            <a:ext cx="238703" cy="32410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e5dd78a5bd_0_2"/>
          <p:cNvSpPr/>
          <p:nvPr/>
        </p:nvSpPr>
        <p:spPr>
          <a:xfrm rot="10800000">
            <a:off x="4805381" y="3854713"/>
            <a:ext cx="238703" cy="32410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ge5dd78a5bd_0_29"/>
          <p:cNvPicPr preferRelativeResize="0"/>
          <p:nvPr/>
        </p:nvPicPr>
        <p:blipFill rotWithShape="1">
          <a:blip r:embed="rId3">
            <a:alphaModFix/>
          </a:blip>
          <a:srcRect b="5341" l="29646" r="9728" t="24538"/>
          <a:stretch/>
        </p:blipFill>
        <p:spPr>
          <a:xfrm>
            <a:off x="4751227" y="1547776"/>
            <a:ext cx="7296396" cy="416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79" name="Google Shape;279;ge5dd78a5bd_0_29"/>
          <p:cNvPicPr preferRelativeResize="0"/>
          <p:nvPr/>
        </p:nvPicPr>
        <p:blipFill rotWithShape="1">
          <a:blip r:embed="rId4">
            <a:alphaModFix/>
          </a:blip>
          <a:srcRect b="53905" l="28167" r="53950" t="28029"/>
          <a:stretch/>
        </p:blipFill>
        <p:spPr>
          <a:xfrm>
            <a:off x="9989574" y="258929"/>
            <a:ext cx="690196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80" name="Google Shape;280;ge5dd78a5bd_0_29"/>
          <p:cNvPicPr preferRelativeResize="0"/>
          <p:nvPr/>
        </p:nvPicPr>
        <p:blipFill rotWithShape="1">
          <a:blip r:embed="rId5">
            <a:alphaModFix/>
          </a:blip>
          <a:srcRect b="79855" l="80704" r="2148" t="2078"/>
          <a:stretch/>
        </p:blipFill>
        <p:spPr>
          <a:xfrm>
            <a:off x="10562331" y="258929"/>
            <a:ext cx="661828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81" name="Google Shape;281;ge5dd78a5bd_0_29"/>
          <p:cNvPicPr preferRelativeResize="0"/>
          <p:nvPr/>
        </p:nvPicPr>
        <p:blipFill rotWithShape="1">
          <a:blip r:embed="rId6">
            <a:alphaModFix/>
          </a:blip>
          <a:srcRect b="53476" l="2217" r="79207" t="28888"/>
          <a:stretch/>
        </p:blipFill>
        <p:spPr>
          <a:xfrm>
            <a:off x="11093048" y="298736"/>
            <a:ext cx="716948" cy="65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e5dd78a5bd_0_29"/>
          <p:cNvPicPr preferRelativeResize="0"/>
          <p:nvPr/>
        </p:nvPicPr>
        <p:blipFill rotWithShape="1">
          <a:blip r:embed="rId7">
            <a:alphaModFix/>
          </a:blip>
          <a:srcRect b="60502" l="43382" r="43764" t="14905"/>
          <a:stretch/>
        </p:blipFill>
        <p:spPr>
          <a:xfrm>
            <a:off x="9437243" y="298938"/>
            <a:ext cx="621158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e5dd78a5bd_0_29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e5dd78a5bd_0_29"/>
          <p:cNvSpPr txBox="1"/>
          <p:nvPr/>
        </p:nvSpPr>
        <p:spPr>
          <a:xfrm>
            <a:off x="563275" y="620298"/>
            <a:ext cx="8252599" cy="10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48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Consumo recomendado de </a:t>
            </a:r>
            <a:r>
              <a:rPr b="1" i="0" lang="pt-BR" sz="48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Frutas e hortaliças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285" name="Google Shape;285;ge5dd78a5bd_0_29"/>
          <p:cNvPicPr preferRelativeResize="0"/>
          <p:nvPr/>
        </p:nvPicPr>
        <p:blipFill rotWithShape="1">
          <a:blip r:embed="rId8">
            <a:alphaModFix/>
          </a:blip>
          <a:srcRect b="53906" l="28167" r="53951" t="28029"/>
          <a:stretch/>
        </p:blipFill>
        <p:spPr>
          <a:xfrm>
            <a:off x="9989574" y="25892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86" name="Google Shape;286;ge5dd78a5bd_0_29"/>
          <p:cNvPicPr preferRelativeResize="0"/>
          <p:nvPr/>
        </p:nvPicPr>
        <p:blipFill rotWithShape="1">
          <a:blip r:embed="rId9">
            <a:alphaModFix/>
          </a:blip>
          <a:srcRect b="79857" l="80704" r="2149" t="2079"/>
          <a:stretch/>
        </p:blipFill>
        <p:spPr>
          <a:xfrm>
            <a:off x="10562331" y="258929"/>
            <a:ext cx="661827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87" name="Google Shape;287;ge5dd78a5bd_0_29"/>
          <p:cNvPicPr preferRelativeResize="0"/>
          <p:nvPr/>
        </p:nvPicPr>
        <p:blipFill rotWithShape="1">
          <a:blip r:embed="rId10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e5dd78a5bd_0_29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e5dd78a5bd_0_29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e5dd78a5bd_0_29"/>
          <p:cNvSpPr txBox="1"/>
          <p:nvPr/>
        </p:nvSpPr>
        <p:spPr>
          <a:xfrm>
            <a:off x="563275" y="2111277"/>
            <a:ext cx="3964988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Consumo recomendado (PNS 2019):</a:t>
            </a:r>
            <a:endParaRPr/>
          </a:p>
          <a:p>
            <a:pPr indent="0" lvl="0" marL="89852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	</a:t>
            </a:r>
            <a:r>
              <a:rPr b="1" i="0" lang="pt-BR" sz="1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ingestão de hortaliças ou frutas (inclusive suco) pelo menos 25 vezes por semana.</a:t>
            </a:r>
            <a:endParaRPr/>
          </a:p>
          <a:p>
            <a:pPr indent="-1714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Região Sudeste apresenta o maior consumo de frutas e hortaliças do país.</a:t>
            </a:r>
            <a:endParaRPr/>
          </a:p>
          <a:p>
            <a:pPr indent="-1714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pt-BR" sz="1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Ainda muito aquém do recomendado.</a:t>
            </a:r>
            <a:endParaRPr/>
          </a:p>
        </p:txBody>
      </p:sp>
      <p:sp>
        <p:nvSpPr>
          <p:cNvPr id="291" name="Google Shape;291;ge5dd78a5bd_0_29"/>
          <p:cNvSpPr/>
          <p:nvPr/>
        </p:nvSpPr>
        <p:spPr>
          <a:xfrm rot="2626815">
            <a:off x="9401886" y="2614629"/>
            <a:ext cx="311490" cy="38054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gdf81288f59_0_15"/>
          <p:cNvPicPr preferRelativeResize="0"/>
          <p:nvPr/>
        </p:nvPicPr>
        <p:blipFill rotWithShape="1">
          <a:blip r:embed="rId3">
            <a:alphaModFix/>
          </a:blip>
          <a:srcRect b="5791" l="30197" r="9298" t="17889"/>
          <a:stretch/>
        </p:blipFill>
        <p:spPr>
          <a:xfrm>
            <a:off x="4523874" y="1233637"/>
            <a:ext cx="7333727" cy="48917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97" name="Google Shape;297;gdf81288f59_0_15"/>
          <p:cNvPicPr preferRelativeResize="0"/>
          <p:nvPr/>
        </p:nvPicPr>
        <p:blipFill rotWithShape="1">
          <a:blip r:embed="rId4">
            <a:alphaModFix/>
          </a:blip>
          <a:srcRect b="53905" l="28167" r="53950" t="28029"/>
          <a:stretch/>
        </p:blipFill>
        <p:spPr>
          <a:xfrm>
            <a:off x="9989574" y="258929"/>
            <a:ext cx="690196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98" name="Google Shape;298;gdf81288f59_0_15"/>
          <p:cNvPicPr preferRelativeResize="0"/>
          <p:nvPr/>
        </p:nvPicPr>
        <p:blipFill rotWithShape="1">
          <a:blip r:embed="rId5">
            <a:alphaModFix/>
          </a:blip>
          <a:srcRect b="79855" l="80704" r="2148" t="2078"/>
          <a:stretch/>
        </p:blipFill>
        <p:spPr>
          <a:xfrm>
            <a:off x="10562331" y="258929"/>
            <a:ext cx="661828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99" name="Google Shape;299;gdf81288f59_0_15"/>
          <p:cNvPicPr preferRelativeResize="0"/>
          <p:nvPr/>
        </p:nvPicPr>
        <p:blipFill rotWithShape="1">
          <a:blip r:embed="rId6">
            <a:alphaModFix/>
          </a:blip>
          <a:srcRect b="53476" l="2217" r="79207" t="28888"/>
          <a:stretch/>
        </p:blipFill>
        <p:spPr>
          <a:xfrm>
            <a:off x="11093048" y="298736"/>
            <a:ext cx="716948" cy="65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df81288f59_0_15"/>
          <p:cNvPicPr preferRelativeResize="0"/>
          <p:nvPr/>
        </p:nvPicPr>
        <p:blipFill rotWithShape="1">
          <a:blip r:embed="rId7">
            <a:alphaModFix/>
          </a:blip>
          <a:srcRect b="60502" l="43382" r="43764" t="14905"/>
          <a:stretch/>
        </p:blipFill>
        <p:spPr>
          <a:xfrm>
            <a:off x="9437243" y="298938"/>
            <a:ext cx="621158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df81288f59_0_15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df81288f59_0_15"/>
          <p:cNvSpPr txBox="1"/>
          <p:nvPr/>
        </p:nvSpPr>
        <p:spPr>
          <a:xfrm>
            <a:off x="392375" y="402175"/>
            <a:ext cx="7692846" cy="10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Consumo recomendado de </a:t>
            </a:r>
            <a:r>
              <a:rPr b="1" i="0" lang="pt-BR" sz="4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Frutas e hortaliças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df81288f59_0_15"/>
          <p:cNvSpPr txBox="1"/>
          <p:nvPr/>
        </p:nvSpPr>
        <p:spPr>
          <a:xfrm>
            <a:off x="198300" y="2445100"/>
            <a:ext cx="44784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1" i="0" sz="27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1" i="0" sz="27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1" i="0" sz="27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4" name="Google Shape;304;gdf81288f59_0_15"/>
          <p:cNvSpPr/>
          <p:nvPr/>
        </p:nvSpPr>
        <p:spPr>
          <a:xfrm rot="2700000">
            <a:off x="7519486" y="2456117"/>
            <a:ext cx="378147" cy="31674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FB75F"/>
          </a:solidFill>
          <a:ln cap="flat" cmpd="sng" w="9525">
            <a:solidFill>
              <a:srgbClr val="7FB7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df81288f59_0_15"/>
          <p:cNvSpPr txBox="1"/>
          <p:nvPr/>
        </p:nvSpPr>
        <p:spPr>
          <a:xfrm>
            <a:off x="610600" y="1859292"/>
            <a:ext cx="3626329" cy="3477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Quem consome mais frutas e hortaliças no Brasil?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Mulheres;</a:t>
            </a:r>
            <a:endParaRPr/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60 anos ou mais;</a:t>
            </a:r>
            <a:endParaRPr/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Cor/raça Branca;</a:t>
            </a:r>
            <a:endParaRPr/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Superior completo.</a:t>
            </a:r>
            <a:endParaRPr b="0" i="0" sz="20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6" name="Google Shape;306;gdf81288f59_0_15"/>
          <p:cNvSpPr txBox="1"/>
          <p:nvPr/>
        </p:nvSpPr>
        <p:spPr>
          <a:xfrm>
            <a:off x="5460024" y="5770044"/>
            <a:ext cx="1627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PNS, 2020</a:t>
            </a:r>
            <a:endParaRPr b="0" i="0" sz="12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Resultado de imagem para &quot;atividade física&quot; icon" id="307" name="Google Shape;307;gdf81288f59_0_15"/>
          <p:cNvPicPr preferRelativeResize="0"/>
          <p:nvPr/>
        </p:nvPicPr>
        <p:blipFill rotWithShape="1">
          <a:blip r:embed="rId8">
            <a:alphaModFix/>
          </a:blip>
          <a:srcRect b="53906" l="28167" r="53951" t="28029"/>
          <a:stretch/>
        </p:blipFill>
        <p:spPr>
          <a:xfrm>
            <a:off x="9989574" y="25892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08" name="Google Shape;308;gdf81288f59_0_15"/>
          <p:cNvPicPr preferRelativeResize="0"/>
          <p:nvPr/>
        </p:nvPicPr>
        <p:blipFill rotWithShape="1">
          <a:blip r:embed="rId9">
            <a:alphaModFix/>
          </a:blip>
          <a:srcRect b="79857" l="80704" r="2149" t="2079"/>
          <a:stretch/>
        </p:blipFill>
        <p:spPr>
          <a:xfrm>
            <a:off x="10562331" y="258929"/>
            <a:ext cx="661827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09" name="Google Shape;309;gdf81288f59_0_15"/>
          <p:cNvPicPr preferRelativeResize="0"/>
          <p:nvPr/>
        </p:nvPicPr>
        <p:blipFill rotWithShape="1">
          <a:blip r:embed="rId10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df81288f59_0_15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df81288f59_0_15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df81288f59_0_15"/>
          <p:cNvSpPr/>
          <p:nvPr/>
        </p:nvSpPr>
        <p:spPr>
          <a:xfrm rot="2700000">
            <a:off x="5700735" y="2456119"/>
            <a:ext cx="378147" cy="31674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FB75F"/>
          </a:solidFill>
          <a:ln cap="flat" cmpd="sng" w="9525">
            <a:solidFill>
              <a:srgbClr val="7FB7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df81288f59_0_15"/>
          <p:cNvSpPr/>
          <p:nvPr/>
        </p:nvSpPr>
        <p:spPr>
          <a:xfrm rot="2700000">
            <a:off x="8303586" y="2556680"/>
            <a:ext cx="378147" cy="31674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FB75F"/>
          </a:solidFill>
          <a:ln cap="flat" cmpd="sng" w="9525">
            <a:solidFill>
              <a:srgbClr val="7FB7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df81288f59_0_15"/>
          <p:cNvSpPr/>
          <p:nvPr/>
        </p:nvSpPr>
        <p:spPr>
          <a:xfrm rot="2700000">
            <a:off x="10949853" y="2057666"/>
            <a:ext cx="378147" cy="31674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FB75F"/>
          </a:solidFill>
          <a:ln cap="flat" cmpd="sng" w="9525">
            <a:solidFill>
              <a:srgbClr val="7FB7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gdf81288f59_0_82"/>
          <p:cNvPicPr preferRelativeResize="0"/>
          <p:nvPr/>
        </p:nvPicPr>
        <p:blipFill rotWithShape="1">
          <a:blip r:embed="rId3">
            <a:alphaModFix/>
          </a:blip>
          <a:srcRect b="12372" l="30695" r="10848" t="18042"/>
          <a:stretch/>
        </p:blipFill>
        <p:spPr>
          <a:xfrm>
            <a:off x="4470402" y="1312148"/>
            <a:ext cx="7721598" cy="473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20" name="Google Shape;320;gdf81288f59_0_82"/>
          <p:cNvPicPr preferRelativeResize="0"/>
          <p:nvPr/>
        </p:nvPicPr>
        <p:blipFill rotWithShape="1">
          <a:blip r:embed="rId4">
            <a:alphaModFix/>
          </a:blip>
          <a:srcRect b="53905" l="28167" r="53950" t="28029"/>
          <a:stretch/>
        </p:blipFill>
        <p:spPr>
          <a:xfrm>
            <a:off x="9989574" y="258929"/>
            <a:ext cx="690196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21" name="Google Shape;321;gdf81288f59_0_82"/>
          <p:cNvPicPr preferRelativeResize="0"/>
          <p:nvPr/>
        </p:nvPicPr>
        <p:blipFill rotWithShape="1">
          <a:blip r:embed="rId5">
            <a:alphaModFix/>
          </a:blip>
          <a:srcRect b="79855" l="80704" r="2148" t="2078"/>
          <a:stretch/>
        </p:blipFill>
        <p:spPr>
          <a:xfrm>
            <a:off x="10562331" y="258929"/>
            <a:ext cx="661828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22" name="Google Shape;322;gdf81288f59_0_82"/>
          <p:cNvPicPr preferRelativeResize="0"/>
          <p:nvPr/>
        </p:nvPicPr>
        <p:blipFill rotWithShape="1">
          <a:blip r:embed="rId6">
            <a:alphaModFix/>
          </a:blip>
          <a:srcRect b="53476" l="2217" r="79207" t="28888"/>
          <a:stretch/>
        </p:blipFill>
        <p:spPr>
          <a:xfrm>
            <a:off x="11093048" y="298736"/>
            <a:ext cx="716948" cy="65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df81288f59_0_82"/>
          <p:cNvPicPr preferRelativeResize="0"/>
          <p:nvPr/>
        </p:nvPicPr>
        <p:blipFill rotWithShape="1">
          <a:blip r:embed="rId7">
            <a:alphaModFix/>
          </a:blip>
          <a:srcRect b="60502" l="43382" r="43764" t="14905"/>
          <a:stretch/>
        </p:blipFill>
        <p:spPr>
          <a:xfrm>
            <a:off x="9437243" y="298938"/>
            <a:ext cx="621158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df81288f59_0_82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df81288f59_0_82"/>
          <p:cNvSpPr txBox="1"/>
          <p:nvPr/>
        </p:nvSpPr>
        <p:spPr>
          <a:xfrm>
            <a:off x="392375" y="402175"/>
            <a:ext cx="8540938" cy="10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Alimentos in natura/minimamente processados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df81288f59_0_82"/>
          <p:cNvSpPr txBox="1"/>
          <p:nvPr/>
        </p:nvSpPr>
        <p:spPr>
          <a:xfrm>
            <a:off x="424280" y="1684967"/>
            <a:ext cx="3946325" cy="4170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pt-BR" sz="1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No dia anterior, consumo de cinco ou mais grupos dos seguintes alimentos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: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alface, couve, brócolis ou espinafre;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abóbora, cenoura, batata doce ou quiabo/caruru;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mamão, manga, melão amarelo ou pequi;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tomate, pepino, abobrinha, berinjela, chuchu ou beterraba;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laranja, banana, maçã ou abacaxi;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feijão, ervilha, lentilha ou grão de bico;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amendoim, castanha de caju ou castanha do Brasil/Pará.</a:t>
            </a:r>
            <a:endParaRPr b="1" i="0" sz="1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27" name="Google Shape;327;gdf81288f59_0_82"/>
          <p:cNvSpPr txBox="1"/>
          <p:nvPr/>
        </p:nvSpPr>
        <p:spPr>
          <a:xfrm>
            <a:off x="11043696" y="5840522"/>
            <a:ext cx="1627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PNS, 2020</a:t>
            </a:r>
            <a:endParaRPr b="0" i="0" sz="12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Resultado de imagem para &quot;atividade física&quot; icon" id="328" name="Google Shape;328;gdf81288f59_0_82"/>
          <p:cNvPicPr preferRelativeResize="0"/>
          <p:nvPr/>
        </p:nvPicPr>
        <p:blipFill rotWithShape="1">
          <a:blip r:embed="rId8">
            <a:alphaModFix/>
          </a:blip>
          <a:srcRect b="53906" l="28167" r="53951" t="28029"/>
          <a:stretch/>
        </p:blipFill>
        <p:spPr>
          <a:xfrm>
            <a:off x="9989574" y="25892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29" name="Google Shape;329;gdf81288f59_0_82"/>
          <p:cNvPicPr preferRelativeResize="0"/>
          <p:nvPr/>
        </p:nvPicPr>
        <p:blipFill rotWithShape="1">
          <a:blip r:embed="rId9">
            <a:alphaModFix/>
          </a:blip>
          <a:srcRect b="79857" l="80704" r="2149" t="2079"/>
          <a:stretch/>
        </p:blipFill>
        <p:spPr>
          <a:xfrm>
            <a:off x="10562331" y="258929"/>
            <a:ext cx="661827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30" name="Google Shape;330;gdf81288f59_0_82"/>
          <p:cNvPicPr preferRelativeResize="0"/>
          <p:nvPr/>
        </p:nvPicPr>
        <p:blipFill rotWithShape="1">
          <a:blip r:embed="rId10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df81288f59_0_82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df81288f59_0_82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df81288f59_0_82"/>
          <p:cNvSpPr/>
          <p:nvPr/>
        </p:nvSpPr>
        <p:spPr>
          <a:xfrm rot="2700000">
            <a:off x="6152555" y="2695562"/>
            <a:ext cx="378147" cy="31674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FB75F"/>
          </a:solidFill>
          <a:ln cap="flat" cmpd="sng" w="9525">
            <a:solidFill>
              <a:srgbClr val="7FB7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df81288f59_0_82"/>
          <p:cNvSpPr/>
          <p:nvPr/>
        </p:nvSpPr>
        <p:spPr>
          <a:xfrm rot="2700000">
            <a:off x="7632902" y="2456118"/>
            <a:ext cx="378147" cy="31674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FB75F"/>
          </a:solidFill>
          <a:ln cap="flat" cmpd="sng" w="9525">
            <a:solidFill>
              <a:srgbClr val="7FB7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df81288f59_0_82"/>
          <p:cNvSpPr/>
          <p:nvPr/>
        </p:nvSpPr>
        <p:spPr>
          <a:xfrm rot="2700000">
            <a:off x="8358081" y="2695562"/>
            <a:ext cx="378147" cy="31674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FB75F"/>
          </a:solidFill>
          <a:ln cap="flat" cmpd="sng" w="9525">
            <a:solidFill>
              <a:srgbClr val="7FB7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df81288f59_0_82"/>
          <p:cNvSpPr/>
          <p:nvPr/>
        </p:nvSpPr>
        <p:spPr>
          <a:xfrm rot="2700000">
            <a:off x="10245014" y="2188525"/>
            <a:ext cx="378147" cy="31674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FB75F"/>
          </a:solidFill>
          <a:ln cap="flat" cmpd="sng" w="9525">
            <a:solidFill>
              <a:srgbClr val="7FB7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&quot;atividade física&quot; icon" id="341" name="Google Shape;341;gdf81288f59_0_48"/>
          <p:cNvPicPr preferRelativeResize="0"/>
          <p:nvPr/>
        </p:nvPicPr>
        <p:blipFill rotWithShape="1">
          <a:blip r:embed="rId3">
            <a:alphaModFix/>
          </a:blip>
          <a:srcRect b="53905" l="28167" r="53950" t="28029"/>
          <a:stretch/>
        </p:blipFill>
        <p:spPr>
          <a:xfrm>
            <a:off x="9989574" y="258929"/>
            <a:ext cx="690196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42" name="Google Shape;342;gdf81288f59_0_48"/>
          <p:cNvPicPr preferRelativeResize="0"/>
          <p:nvPr/>
        </p:nvPicPr>
        <p:blipFill rotWithShape="1">
          <a:blip r:embed="rId4">
            <a:alphaModFix/>
          </a:blip>
          <a:srcRect b="79855" l="80704" r="2148" t="2078"/>
          <a:stretch/>
        </p:blipFill>
        <p:spPr>
          <a:xfrm>
            <a:off x="10562331" y="258929"/>
            <a:ext cx="661828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43" name="Google Shape;343;gdf81288f59_0_48"/>
          <p:cNvPicPr preferRelativeResize="0"/>
          <p:nvPr/>
        </p:nvPicPr>
        <p:blipFill rotWithShape="1">
          <a:blip r:embed="rId5">
            <a:alphaModFix/>
          </a:blip>
          <a:srcRect b="53476" l="2217" r="79207" t="28888"/>
          <a:stretch/>
        </p:blipFill>
        <p:spPr>
          <a:xfrm>
            <a:off x="11093048" y="298736"/>
            <a:ext cx="716948" cy="65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df81288f59_0_48"/>
          <p:cNvPicPr preferRelativeResize="0"/>
          <p:nvPr/>
        </p:nvPicPr>
        <p:blipFill rotWithShape="1">
          <a:blip r:embed="rId6">
            <a:alphaModFix/>
          </a:blip>
          <a:srcRect b="60502" l="43382" r="43764" t="14905"/>
          <a:stretch/>
        </p:blipFill>
        <p:spPr>
          <a:xfrm>
            <a:off x="9437243" y="298938"/>
            <a:ext cx="621158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df81288f59_0_48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gdf81288f59_0_48"/>
          <p:cNvSpPr txBox="1"/>
          <p:nvPr/>
        </p:nvSpPr>
        <p:spPr>
          <a:xfrm>
            <a:off x="868131" y="515505"/>
            <a:ext cx="6008425" cy="10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5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Consumo regular de </a:t>
            </a:r>
            <a:r>
              <a:rPr b="1" i="0" lang="pt-BR" sz="48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Feijão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df81288f59_0_48"/>
          <p:cNvSpPr txBox="1"/>
          <p:nvPr/>
        </p:nvSpPr>
        <p:spPr>
          <a:xfrm>
            <a:off x="404631" y="1907097"/>
            <a:ext cx="2945239" cy="4708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68,3% dos brasileiros consumiam feijão cinco dias ou mais por semana, em 2019.</a:t>
            </a:r>
            <a:endParaRPr/>
          </a:p>
          <a:p>
            <a:pPr indent="-17145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Consumo maior entre homens, pretos e pardos. </a:t>
            </a:r>
            <a:endParaRPr/>
          </a:p>
          <a:p>
            <a:pPr indent="-17145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Quanto maior a escolaridade e renda, menor é o consumo regular de feijão.</a:t>
            </a:r>
            <a:endParaRPr b="0" i="0" sz="20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48" name="Google Shape;348;gdf81288f59_0_48"/>
          <p:cNvPicPr preferRelativeResize="0"/>
          <p:nvPr/>
        </p:nvPicPr>
        <p:blipFill rotWithShape="1">
          <a:blip r:embed="rId7">
            <a:alphaModFix/>
          </a:blip>
          <a:srcRect b="5918" l="31804" r="10588" t="53565"/>
          <a:stretch/>
        </p:blipFill>
        <p:spPr>
          <a:xfrm>
            <a:off x="3349870" y="1817075"/>
            <a:ext cx="8668148" cy="387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df81288f59_0_48"/>
          <p:cNvSpPr txBox="1"/>
          <p:nvPr/>
        </p:nvSpPr>
        <p:spPr>
          <a:xfrm>
            <a:off x="3189450" y="5752325"/>
            <a:ext cx="1627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PNS, 2020</a:t>
            </a:r>
            <a:endParaRPr b="0" i="0" sz="12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Resultado de imagem para &quot;atividade física&quot; icon" id="350" name="Google Shape;350;gdf81288f59_0_48"/>
          <p:cNvPicPr preferRelativeResize="0"/>
          <p:nvPr/>
        </p:nvPicPr>
        <p:blipFill rotWithShape="1">
          <a:blip r:embed="rId8">
            <a:alphaModFix/>
          </a:blip>
          <a:srcRect b="53906" l="28167" r="53951" t="28029"/>
          <a:stretch/>
        </p:blipFill>
        <p:spPr>
          <a:xfrm>
            <a:off x="9989574" y="25892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51" name="Google Shape;351;gdf81288f59_0_48"/>
          <p:cNvPicPr preferRelativeResize="0"/>
          <p:nvPr/>
        </p:nvPicPr>
        <p:blipFill rotWithShape="1">
          <a:blip r:embed="rId9">
            <a:alphaModFix/>
          </a:blip>
          <a:srcRect b="79857" l="80704" r="2149" t="2079"/>
          <a:stretch/>
        </p:blipFill>
        <p:spPr>
          <a:xfrm>
            <a:off x="10562331" y="258929"/>
            <a:ext cx="661827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52" name="Google Shape;352;gdf81288f59_0_48"/>
          <p:cNvPicPr preferRelativeResize="0"/>
          <p:nvPr/>
        </p:nvPicPr>
        <p:blipFill rotWithShape="1">
          <a:blip r:embed="rId10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df81288f59_0_48"/>
          <p:cNvPicPr preferRelativeResize="0"/>
          <p:nvPr/>
        </p:nvPicPr>
        <p:blipFill rotWithShape="1">
          <a:blip r:embed="rId6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df81288f59_0_48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df81288f59_0_48"/>
          <p:cNvSpPr/>
          <p:nvPr/>
        </p:nvSpPr>
        <p:spPr>
          <a:xfrm>
            <a:off x="10444622" y="3250058"/>
            <a:ext cx="238703" cy="32410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df81288f59_0_48"/>
          <p:cNvSpPr/>
          <p:nvPr/>
        </p:nvSpPr>
        <p:spPr>
          <a:xfrm rot="10800000">
            <a:off x="6698952" y="2579366"/>
            <a:ext cx="238703" cy="32410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&quot;atividade física&quot; icon" id="361" name="Google Shape;361;gdf81288f59_0_100"/>
          <p:cNvPicPr preferRelativeResize="0"/>
          <p:nvPr/>
        </p:nvPicPr>
        <p:blipFill rotWithShape="1">
          <a:blip r:embed="rId3">
            <a:alphaModFix/>
          </a:blip>
          <a:srcRect b="53905" l="28167" r="53950" t="28029"/>
          <a:stretch/>
        </p:blipFill>
        <p:spPr>
          <a:xfrm>
            <a:off x="9989574" y="258929"/>
            <a:ext cx="690196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62" name="Google Shape;362;gdf81288f59_0_100"/>
          <p:cNvPicPr preferRelativeResize="0"/>
          <p:nvPr/>
        </p:nvPicPr>
        <p:blipFill rotWithShape="1">
          <a:blip r:embed="rId4">
            <a:alphaModFix/>
          </a:blip>
          <a:srcRect b="79855" l="80704" r="2148" t="2078"/>
          <a:stretch/>
        </p:blipFill>
        <p:spPr>
          <a:xfrm>
            <a:off x="10562331" y="258929"/>
            <a:ext cx="661828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63" name="Google Shape;363;gdf81288f59_0_100"/>
          <p:cNvPicPr preferRelativeResize="0"/>
          <p:nvPr/>
        </p:nvPicPr>
        <p:blipFill rotWithShape="1">
          <a:blip r:embed="rId5">
            <a:alphaModFix/>
          </a:blip>
          <a:srcRect b="53476" l="2217" r="79207" t="28888"/>
          <a:stretch/>
        </p:blipFill>
        <p:spPr>
          <a:xfrm>
            <a:off x="11093048" y="298736"/>
            <a:ext cx="716948" cy="65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df81288f59_0_100"/>
          <p:cNvPicPr preferRelativeResize="0"/>
          <p:nvPr/>
        </p:nvPicPr>
        <p:blipFill rotWithShape="1">
          <a:blip r:embed="rId6">
            <a:alphaModFix/>
          </a:blip>
          <a:srcRect b="60502" l="43382" r="43764" t="14905"/>
          <a:stretch/>
        </p:blipFill>
        <p:spPr>
          <a:xfrm>
            <a:off x="9437243" y="298938"/>
            <a:ext cx="621158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df81288f59_0_100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gdf81288f59_0_100"/>
          <p:cNvSpPr txBox="1"/>
          <p:nvPr/>
        </p:nvSpPr>
        <p:spPr>
          <a:xfrm>
            <a:off x="392375" y="402175"/>
            <a:ext cx="52557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5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Ultraprocessados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gdf81288f59_0_100"/>
          <p:cNvPicPr preferRelativeResize="0"/>
          <p:nvPr/>
        </p:nvPicPr>
        <p:blipFill rotWithShape="1">
          <a:blip r:embed="rId7">
            <a:alphaModFix/>
          </a:blip>
          <a:srcRect b="7940" l="30654" r="9247" t="23430"/>
          <a:stretch/>
        </p:blipFill>
        <p:spPr>
          <a:xfrm>
            <a:off x="5101302" y="1443975"/>
            <a:ext cx="6510397" cy="41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df81288f59_0_100"/>
          <p:cNvSpPr txBox="1"/>
          <p:nvPr/>
        </p:nvSpPr>
        <p:spPr>
          <a:xfrm>
            <a:off x="4943250" y="5346963"/>
            <a:ext cx="1627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PNS, 2020</a:t>
            </a:r>
            <a:endParaRPr b="0" i="0" sz="12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Resultado de imagem para &quot;atividade física&quot; icon" id="369" name="Google Shape;369;gdf81288f59_0_100"/>
          <p:cNvPicPr preferRelativeResize="0"/>
          <p:nvPr/>
        </p:nvPicPr>
        <p:blipFill rotWithShape="1">
          <a:blip r:embed="rId8">
            <a:alphaModFix/>
          </a:blip>
          <a:srcRect b="53906" l="28167" r="53951" t="28029"/>
          <a:stretch/>
        </p:blipFill>
        <p:spPr>
          <a:xfrm>
            <a:off x="9989574" y="25892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70" name="Google Shape;370;gdf81288f59_0_100"/>
          <p:cNvPicPr preferRelativeResize="0"/>
          <p:nvPr/>
        </p:nvPicPr>
        <p:blipFill rotWithShape="1">
          <a:blip r:embed="rId9">
            <a:alphaModFix/>
          </a:blip>
          <a:srcRect b="79857" l="80704" r="2149" t="2079"/>
          <a:stretch/>
        </p:blipFill>
        <p:spPr>
          <a:xfrm>
            <a:off x="10562331" y="258929"/>
            <a:ext cx="661827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71" name="Google Shape;371;gdf81288f59_0_100"/>
          <p:cNvPicPr preferRelativeResize="0"/>
          <p:nvPr/>
        </p:nvPicPr>
        <p:blipFill rotWithShape="1">
          <a:blip r:embed="rId10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df81288f59_0_100"/>
          <p:cNvPicPr preferRelativeResize="0"/>
          <p:nvPr/>
        </p:nvPicPr>
        <p:blipFill rotWithShape="1">
          <a:blip r:embed="rId6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df81288f59_0_100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df81288f59_0_100"/>
          <p:cNvSpPr txBox="1"/>
          <p:nvPr/>
        </p:nvSpPr>
        <p:spPr>
          <a:xfrm>
            <a:off x="534662" y="1820751"/>
            <a:ext cx="4085464" cy="3985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pt-BR" sz="1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No dia anterior, consumo de cinco ou mais dos grupos de alimentos ultraprocessados</a:t>
            </a:r>
            <a:r>
              <a:rPr b="0" i="0" lang="pt-BR" sz="1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: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bebida achocolatada ou iogurte com sabor;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salgadinho de pacote ou biscoito/bolacha salgado;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biscoito doce ou recheado ou bolo de pacote;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salsicha, linguiça, mortadela ou presunto;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0" i="0" lang="pt-BR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entre outros.</a:t>
            </a:r>
            <a:endParaRPr/>
          </a:p>
        </p:txBody>
      </p:sp>
      <p:sp>
        <p:nvSpPr>
          <p:cNvPr id="375" name="Google Shape;375;gdf81288f59_0_100"/>
          <p:cNvSpPr/>
          <p:nvPr/>
        </p:nvSpPr>
        <p:spPr>
          <a:xfrm rot="-2748385">
            <a:off x="9429081" y="2959866"/>
            <a:ext cx="238703" cy="32410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df81288f59_0_100"/>
          <p:cNvSpPr/>
          <p:nvPr/>
        </p:nvSpPr>
        <p:spPr>
          <a:xfrm rot="-2966594">
            <a:off x="6177318" y="3126386"/>
            <a:ext cx="238703" cy="32410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296" y="2212072"/>
            <a:ext cx="2982320" cy="29823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82" name="Google Shape;382;p8"/>
          <p:cNvPicPr preferRelativeResize="0"/>
          <p:nvPr/>
        </p:nvPicPr>
        <p:blipFill rotWithShape="1">
          <a:blip r:embed="rId4">
            <a:alphaModFix/>
          </a:blip>
          <a:srcRect b="53905" l="28167" r="53950" t="28029"/>
          <a:stretch/>
        </p:blipFill>
        <p:spPr>
          <a:xfrm>
            <a:off x="9989574" y="258929"/>
            <a:ext cx="690196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83" name="Google Shape;383;p8"/>
          <p:cNvPicPr preferRelativeResize="0"/>
          <p:nvPr/>
        </p:nvPicPr>
        <p:blipFill rotWithShape="1">
          <a:blip r:embed="rId5">
            <a:alphaModFix/>
          </a:blip>
          <a:srcRect b="79855" l="80704" r="2148" t="2078"/>
          <a:stretch/>
        </p:blipFill>
        <p:spPr>
          <a:xfrm>
            <a:off x="10562331" y="258929"/>
            <a:ext cx="661828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84" name="Google Shape;384;p8"/>
          <p:cNvPicPr preferRelativeResize="0"/>
          <p:nvPr/>
        </p:nvPicPr>
        <p:blipFill rotWithShape="1">
          <a:blip r:embed="rId6">
            <a:alphaModFix/>
          </a:blip>
          <a:srcRect b="53476" l="2217" r="79207" t="28888"/>
          <a:stretch/>
        </p:blipFill>
        <p:spPr>
          <a:xfrm>
            <a:off x="11093048" y="298736"/>
            <a:ext cx="716948" cy="65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8"/>
          <p:cNvPicPr preferRelativeResize="0"/>
          <p:nvPr/>
        </p:nvPicPr>
        <p:blipFill rotWithShape="1">
          <a:blip r:embed="rId7">
            <a:alphaModFix/>
          </a:blip>
          <a:srcRect b="60502" l="43382" r="43764" t="14905"/>
          <a:stretch/>
        </p:blipFill>
        <p:spPr>
          <a:xfrm>
            <a:off x="9437243" y="298938"/>
            <a:ext cx="621158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8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8"/>
          <p:cNvSpPr txBox="1"/>
          <p:nvPr/>
        </p:nvSpPr>
        <p:spPr>
          <a:xfrm>
            <a:off x="392374" y="402175"/>
            <a:ext cx="8423499" cy="10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5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Retomando:</a:t>
            </a:r>
            <a:endParaRPr b="0" i="0" sz="5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8"/>
          <p:cNvSpPr txBox="1"/>
          <p:nvPr/>
        </p:nvSpPr>
        <p:spPr>
          <a:xfrm>
            <a:off x="2919663" y="1541122"/>
            <a:ext cx="8726904" cy="4324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914400" marR="0" rtl="0" algn="just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b="1" i="0" lang="pt-BR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Alimentação baseada na dieta tradicional brasileira à base de arroz e feijão com alimentos de teor reduzido de nutrientes e de alto teor calórico. </a:t>
            </a:r>
            <a:endParaRPr/>
          </a:p>
          <a:p>
            <a:pPr indent="-457200" lvl="0" marL="914400" marR="0" rtl="0" algn="just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Noto Sans Symbols"/>
              <a:buChar char="✔"/>
            </a:pPr>
            <a:r>
              <a:rPr b="1" i="0" lang="pt-BR" sz="20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Observa-se redução do consumo de arroz e feijão.</a:t>
            </a:r>
            <a:endParaRPr/>
          </a:p>
          <a:p>
            <a:pPr indent="-457200" lvl="0" marL="914400" marR="0" rtl="0" algn="just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b="1" i="0" lang="pt-BR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 consumo de frutas, verduras e legumes continua muito aquém do recomendado. Redução mais importante entre os mais pobres.</a:t>
            </a:r>
            <a:endParaRPr/>
          </a:p>
          <a:p>
            <a:pPr indent="-457200" lvl="0" marL="914400" marR="0" rtl="0" algn="just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Noto Sans Symbols"/>
              <a:buChar char="✔"/>
            </a:pPr>
            <a:r>
              <a:rPr b="1" i="0" lang="pt-BR" sz="20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Lanches/Sanduíches aumentaram em todas as regiões do País e em todas as classes de renda.</a:t>
            </a:r>
            <a:endParaRPr b="1" i="0" sz="2000" u="none" cap="none" strike="noStrike">
              <a:solidFill>
                <a:srgbClr val="7F7F7F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457200" lvl="0" marL="914400" marR="0" rtl="0" algn="just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b="1" i="0" lang="pt-BR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Consumo de ultraprocessados é maior entre homens e adultos jovens de 18 e 24 anos. No Sudeste está acima da média nacional. </a:t>
            </a:r>
            <a:endParaRPr b="1" i="0" sz="16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Resultado de imagem para &quot;atividade física&quot; icon" id="389" name="Google Shape;389;p8"/>
          <p:cNvPicPr preferRelativeResize="0"/>
          <p:nvPr/>
        </p:nvPicPr>
        <p:blipFill rotWithShape="1">
          <a:blip r:embed="rId8">
            <a:alphaModFix/>
          </a:blip>
          <a:srcRect b="53906" l="28167" r="53951" t="28029"/>
          <a:stretch/>
        </p:blipFill>
        <p:spPr>
          <a:xfrm>
            <a:off x="9989574" y="25892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90" name="Google Shape;390;p8"/>
          <p:cNvPicPr preferRelativeResize="0"/>
          <p:nvPr/>
        </p:nvPicPr>
        <p:blipFill rotWithShape="1">
          <a:blip r:embed="rId9">
            <a:alphaModFix/>
          </a:blip>
          <a:srcRect b="79857" l="80704" r="2149" t="2079"/>
          <a:stretch/>
        </p:blipFill>
        <p:spPr>
          <a:xfrm>
            <a:off x="10562331" y="258929"/>
            <a:ext cx="661827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91" name="Google Shape;391;p8"/>
          <p:cNvPicPr preferRelativeResize="0"/>
          <p:nvPr/>
        </p:nvPicPr>
        <p:blipFill rotWithShape="1">
          <a:blip r:embed="rId10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8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8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&quot;atividade física&quot; icon" id="398" name="Google Shape;398;gdf81288f59_0_133"/>
          <p:cNvPicPr preferRelativeResize="0"/>
          <p:nvPr/>
        </p:nvPicPr>
        <p:blipFill rotWithShape="1">
          <a:blip r:embed="rId3">
            <a:alphaModFix/>
          </a:blip>
          <a:srcRect b="53905" l="28167" r="53950" t="28029"/>
          <a:stretch/>
        </p:blipFill>
        <p:spPr>
          <a:xfrm>
            <a:off x="9989574" y="258929"/>
            <a:ext cx="690196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99" name="Google Shape;399;gdf81288f59_0_133"/>
          <p:cNvPicPr preferRelativeResize="0"/>
          <p:nvPr/>
        </p:nvPicPr>
        <p:blipFill rotWithShape="1">
          <a:blip r:embed="rId4">
            <a:alphaModFix/>
          </a:blip>
          <a:srcRect b="79855" l="80704" r="2148" t="2078"/>
          <a:stretch/>
        </p:blipFill>
        <p:spPr>
          <a:xfrm>
            <a:off x="10562331" y="258929"/>
            <a:ext cx="661828" cy="669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400" name="Google Shape;400;gdf81288f59_0_133"/>
          <p:cNvPicPr preferRelativeResize="0"/>
          <p:nvPr/>
        </p:nvPicPr>
        <p:blipFill rotWithShape="1">
          <a:blip r:embed="rId5">
            <a:alphaModFix/>
          </a:blip>
          <a:srcRect b="53476" l="2217" r="79207" t="28888"/>
          <a:stretch/>
        </p:blipFill>
        <p:spPr>
          <a:xfrm>
            <a:off x="11093048" y="298736"/>
            <a:ext cx="716948" cy="65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df81288f59_0_133"/>
          <p:cNvPicPr preferRelativeResize="0"/>
          <p:nvPr/>
        </p:nvPicPr>
        <p:blipFill rotWithShape="1">
          <a:blip r:embed="rId6">
            <a:alphaModFix/>
          </a:blip>
          <a:srcRect b="60502" l="43382" r="43764" t="14905"/>
          <a:stretch/>
        </p:blipFill>
        <p:spPr>
          <a:xfrm>
            <a:off x="9437243" y="298938"/>
            <a:ext cx="621158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df81288f59_0_133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gdf81288f59_0_133"/>
          <p:cNvSpPr txBox="1"/>
          <p:nvPr/>
        </p:nvSpPr>
        <p:spPr>
          <a:xfrm>
            <a:off x="392375" y="402175"/>
            <a:ext cx="52557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5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Bibliografia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df81288f59_0_133"/>
          <p:cNvSpPr txBox="1"/>
          <p:nvPr/>
        </p:nvSpPr>
        <p:spPr>
          <a:xfrm>
            <a:off x="450689" y="1616535"/>
            <a:ext cx="11359305" cy="4077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1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Brasil. Ministério da Saúde. Secretaria de Atenção à Saúde. Departamento de Atenção Básica. Guia Alimentar para a população Brasileira. Brasília, 2014.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pt-BR" sz="1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Brasil. Ministério da Saúde. Secretaria de Atenção à Saúde. Departamento de Atenção Básica. Orientações para avaliação de Marcadores do Consumo Alimentar</a:t>
            </a:r>
            <a:r>
              <a:rPr b="0" i="0" lang="pt-BR" sz="1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 na Atenção Básica. Brasília, 2015.</a:t>
            </a:r>
            <a:endParaRPr b="0" i="0" sz="19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  <a:extLst>
                <a:ext uri="http://customooxmlschemas.google.com/">
                  <go:slidesCustomData xmlns:go="http://customooxmlschemas.google.com/" textRoundtripDataId="2"/>
                </a:ext>
              </a:extLst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1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Glanz K; Sallis JF; Saelens B; Frank LD. Healthy Nutrition Environments: Concepts and Measures. American Journal of Health Promotion. 2005; 19(5): 330-333.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1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Instituto Brasileiro de Geografia e Estatística - IBGE. Coordenação de Trabalho e Rendimento. Pesquisa nacional de saúde - 2019: percepção do estado de saúde, estilos de vida, doenças crônicas e saúde bucal: Brasil e grandes regiões. Rio de Janeiro: IBGE, 2020.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1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Instituto Brasileiro de Geografia e Estatística - IBGE. Coordenação de Trabalho e Rendimento. Pesquisa de orçamentos familiares 2017-2018 : análise do consumo alimentar pessoal no Brasil. Rio de Janeiro: IBGE, 2019.</a:t>
            </a:r>
            <a:endParaRPr b="0" i="0" sz="19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  <a:extLst>
                <a:ext uri="http://customooxmlschemas.google.com/">
                  <go:slidesCustomData xmlns:go="http://customooxmlschemas.google.com/" textRoundtripDataId="3"/>
                </a:ext>
              </a:extLst>
            </a:endParaRPr>
          </a:p>
        </p:txBody>
      </p:sp>
      <p:pic>
        <p:nvPicPr>
          <p:cNvPr descr="Resultado de imagem para &quot;atividade física&quot; icon" id="405" name="Google Shape;405;gdf81288f59_0_133"/>
          <p:cNvPicPr preferRelativeResize="0"/>
          <p:nvPr/>
        </p:nvPicPr>
        <p:blipFill rotWithShape="1">
          <a:blip r:embed="rId7">
            <a:alphaModFix/>
          </a:blip>
          <a:srcRect b="53906" l="28167" r="53951" t="28029"/>
          <a:stretch/>
        </p:blipFill>
        <p:spPr>
          <a:xfrm>
            <a:off x="9989574" y="25892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406" name="Google Shape;406;gdf81288f59_0_133"/>
          <p:cNvPicPr preferRelativeResize="0"/>
          <p:nvPr/>
        </p:nvPicPr>
        <p:blipFill rotWithShape="1">
          <a:blip r:embed="rId8">
            <a:alphaModFix/>
          </a:blip>
          <a:srcRect b="79857" l="80704" r="2149" t="2079"/>
          <a:stretch/>
        </p:blipFill>
        <p:spPr>
          <a:xfrm>
            <a:off x="10562331" y="258929"/>
            <a:ext cx="661827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407" name="Google Shape;407;gdf81288f59_0_133"/>
          <p:cNvPicPr preferRelativeResize="0"/>
          <p:nvPr/>
        </p:nvPicPr>
        <p:blipFill rotWithShape="1">
          <a:blip r:embed="rId9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df81288f59_0_133"/>
          <p:cNvPicPr preferRelativeResize="0"/>
          <p:nvPr/>
        </p:nvPicPr>
        <p:blipFill rotWithShape="1">
          <a:blip r:embed="rId6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df81288f59_0_133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e59f6c0e23_0_21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ge59f6c0e23_0_21"/>
          <p:cNvSpPr txBox="1"/>
          <p:nvPr/>
        </p:nvSpPr>
        <p:spPr>
          <a:xfrm>
            <a:off x="696650" y="809750"/>
            <a:ext cx="8309731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VÍDEO: </a:t>
            </a:r>
            <a:r>
              <a:rPr b="0" i="0" lang="pt-BR" sz="40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Princípios do Guia Alimentar para população brasileira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ge59f6c0e23_0_21" title="Princípios do Guia Alimenta para população brasileira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2750" y="1753475"/>
            <a:ext cx="5561026" cy="41707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81" name="Google Shape;81;ge59f6c0e23_0_21"/>
          <p:cNvPicPr preferRelativeResize="0"/>
          <p:nvPr/>
        </p:nvPicPr>
        <p:blipFill rotWithShape="1">
          <a:blip r:embed="rId5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82" name="Google Shape;82;ge59f6c0e23_0_21"/>
          <p:cNvPicPr preferRelativeResize="0"/>
          <p:nvPr/>
        </p:nvPicPr>
        <p:blipFill rotWithShape="1">
          <a:blip r:embed="rId6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83" name="Google Shape;83;ge59f6c0e23_0_21"/>
          <p:cNvPicPr preferRelativeResize="0"/>
          <p:nvPr/>
        </p:nvPicPr>
        <p:blipFill rotWithShape="1">
          <a:blip r:embed="rId7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e59f6c0e23_0_21"/>
          <p:cNvPicPr preferRelativeResize="0"/>
          <p:nvPr/>
        </p:nvPicPr>
        <p:blipFill rotWithShape="1">
          <a:blip r:embed="rId8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e59f6c0e23_0_21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e59f6c0e23_0_38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ge59f6c0e23_0_38"/>
          <p:cNvSpPr txBox="1"/>
          <p:nvPr/>
        </p:nvSpPr>
        <p:spPr>
          <a:xfrm>
            <a:off x="614812" y="383791"/>
            <a:ext cx="86070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VÍDEO: </a:t>
            </a:r>
            <a:r>
              <a:rPr b="0" i="0" lang="pt-BR" sz="40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Alimentos Ultraprocessados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érie de vídeos que tem o objetivo de estimular, apoiar e fortalecer o desenvolvimento de estratégias de disseminação do conteúdo do Guia Alimentar para População Brasileira. Este material busca incentivar a implementação das recomendações pelos profissionais de saúde, população e outros setores da sociedade." id="92" name="Google Shape;92;ge59f6c0e23_0_38" title="Alimentos ultraprocessado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00338" y="1489437"/>
            <a:ext cx="5697167" cy="427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93" name="Google Shape;93;ge59f6c0e23_0_38"/>
          <p:cNvPicPr preferRelativeResize="0"/>
          <p:nvPr/>
        </p:nvPicPr>
        <p:blipFill rotWithShape="1">
          <a:blip r:embed="rId5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94" name="Google Shape;94;ge59f6c0e23_0_38"/>
          <p:cNvPicPr preferRelativeResize="0"/>
          <p:nvPr/>
        </p:nvPicPr>
        <p:blipFill rotWithShape="1">
          <a:blip r:embed="rId6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95" name="Google Shape;95;ge59f6c0e23_0_38"/>
          <p:cNvPicPr preferRelativeResize="0"/>
          <p:nvPr/>
        </p:nvPicPr>
        <p:blipFill rotWithShape="1">
          <a:blip r:embed="rId7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e59f6c0e23_0_38"/>
          <p:cNvPicPr preferRelativeResize="0"/>
          <p:nvPr/>
        </p:nvPicPr>
        <p:blipFill rotWithShape="1">
          <a:blip r:embed="rId8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e59f6c0e23_0_38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59f6c0e23_0_69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ge59f6c0e23_0_69"/>
          <p:cNvSpPr txBox="1"/>
          <p:nvPr/>
        </p:nvSpPr>
        <p:spPr>
          <a:xfrm>
            <a:off x="531400" y="697825"/>
            <a:ext cx="93189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46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Marcadores do Consumo Alimentar</a:t>
            </a:r>
            <a:endParaRPr b="0" i="0" sz="4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e59f6c0e23_0_69"/>
          <p:cNvSpPr txBox="1"/>
          <p:nvPr/>
        </p:nvSpPr>
        <p:spPr>
          <a:xfrm>
            <a:off x="1129425" y="4362025"/>
            <a:ext cx="104637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1" lang="pt-BR" sz="27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“O consumo alimentar saudável é um dos determinantes do estado nutricional e relaciona-se à saúde em todas as fases do curso da vida.”</a:t>
            </a:r>
            <a:endParaRPr b="0" i="1" sz="27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1" i="1" sz="27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5" name="Google Shape;105;ge59f6c0e23_0_69"/>
          <p:cNvSpPr txBox="1"/>
          <p:nvPr/>
        </p:nvSpPr>
        <p:spPr>
          <a:xfrm>
            <a:off x="1509500" y="2251225"/>
            <a:ext cx="9427800" cy="13392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27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São </a:t>
            </a:r>
            <a:r>
              <a:rPr b="1" i="0" lang="pt-BR" sz="27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indicadores</a:t>
            </a:r>
            <a:r>
              <a:rPr b="0" i="0" lang="pt-BR" sz="27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que possibilitam o reconhecimento de </a:t>
            </a:r>
            <a:r>
              <a:rPr b="1" i="0" lang="pt-BR" sz="27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alimentos</a:t>
            </a:r>
            <a:r>
              <a:rPr b="0" i="0" lang="pt-BR" sz="27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ou </a:t>
            </a:r>
            <a:r>
              <a:rPr b="1" i="0" lang="pt-BR" sz="27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comportamentos</a:t>
            </a:r>
            <a:r>
              <a:rPr b="0" i="0" lang="pt-BR" sz="27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que se relacionam à alimentação “saudável” ou “não saudável”. </a:t>
            </a:r>
            <a:endParaRPr b="0" i="0" sz="27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6" name="Google Shape;106;ge59f6c0e23_0_69"/>
          <p:cNvSpPr txBox="1"/>
          <p:nvPr/>
        </p:nvSpPr>
        <p:spPr>
          <a:xfrm>
            <a:off x="10149975" y="5231142"/>
            <a:ext cx="28863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BRASIL, 2015.</a:t>
            </a:r>
            <a:endParaRPr b="0" i="0" sz="1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Resultado de imagem para &quot;atividade física&quot; icon" id="107" name="Google Shape;107;ge59f6c0e23_0_69"/>
          <p:cNvPicPr preferRelativeResize="0"/>
          <p:nvPr/>
        </p:nvPicPr>
        <p:blipFill rotWithShape="1">
          <a:blip r:embed="rId3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08" name="Google Shape;108;ge59f6c0e23_0_69"/>
          <p:cNvPicPr preferRelativeResize="0"/>
          <p:nvPr/>
        </p:nvPicPr>
        <p:blipFill rotWithShape="1">
          <a:blip r:embed="rId4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09" name="Google Shape;109;ge59f6c0e23_0_69"/>
          <p:cNvPicPr preferRelativeResize="0"/>
          <p:nvPr/>
        </p:nvPicPr>
        <p:blipFill rotWithShape="1">
          <a:blip r:embed="rId5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e59f6c0e23_0_69"/>
          <p:cNvPicPr preferRelativeResize="0"/>
          <p:nvPr/>
        </p:nvPicPr>
        <p:blipFill rotWithShape="1">
          <a:blip r:embed="rId6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e59f6c0e23_0_69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emana do Instagram com Pedro Sobral" id="116" name="Google Shape;11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9229339">
            <a:off x="2119958" y="1035867"/>
            <a:ext cx="1838560" cy="14671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mana do Instagram com Pedro Sobral" id="117" name="Google Shape;11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912332">
            <a:off x="8324959" y="929304"/>
            <a:ext cx="1872779" cy="14944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3"/>
          <p:cNvGrpSpPr/>
          <p:nvPr/>
        </p:nvGrpSpPr>
        <p:grpSpPr>
          <a:xfrm>
            <a:off x="2264314" y="1999173"/>
            <a:ext cx="7148378" cy="3857176"/>
            <a:chOff x="62492" y="31160"/>
            <a:chExt cx="7148378" cy="3857176"/>
          </a:xfrm>
        </p:grpSpPr>
        <p:sp>
          <p:nvSpPr>
            <p:cNvPr id="119" name="Google Shape;119;p3"/>
            <p:cNvSpPr/>
            <p:nvPr/>
          </p:nvSpPr>
          <p:spPr>
            <a:xfrm>
              <a:off x="705846" y="674349"/>
              <a:ext cx="6219089" cy="3213987"/>
            </a:xfrm>
            <a:prstGeom prst="rect">
              <a:avLst/>
            </a:prstGeom>
            <a:noFill/>
            <a:ln cap="flat" cmpd="sng" w="25400">
              <a:solidFill>
                <a:srgbClr val="D0CE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91704" y="1050229"/>
              <a:ext cx="2887944" cy="2749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3"/>
            <p:cNvSpPr txBox="1"/>
            <p:nvPr/>
          </p:nvSpPr>
          <p:spPr>
            <a:xfrm>
              <a:off x="891704" y="1050229"/>
              <a:ext cx="2887944" cy="2749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Corbel"/>
                <a:buNone/>
              </a:pPr>
              <a:r>
                <a:rPr b="0" i="0" lang="pt-BR" sz="2800" u="none" cap="none" strike="noStrik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- Frutas;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Corbe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Corbel"/>
                <a:buNone/>
              </a:pPr>
              <a:r>
                <a:rPr b="0" i="0" lang="pt-BR" sz="2800" u="none" cap="none" strike="noStrik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-Verduras;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Corbe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Corbel"/>
                <a:buNone/>
              </a:pPr>
              <a:r>
                <a:rPr b="0" i="0" lang="pt-BR" sz="2800" u="none" cap="none" strike="noStrik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- Feijão.</a:t>
              </a: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843984" y="1050229"/>
              <a:ext cx="2887944" cy="2749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3"/>
            <p:cNvSpPr txBox="1"/>
            <p:nvPr/>
          </p:nvSpPr>
          <p:spPr>
            <a:xfrm>
              <a:off x="3843984" y="1050229"/>
              <a:ext cx="2887944" cy="2749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Corbel"/>
                <a:buNone/>
              </a:pPr>
              <a:r>
                <a:rPr b="0" i="0" lang="pt-BR" sz="2600" u="none" cap="none" strike="noStrik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- Bebidas adoçadas;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Corbel"/>
                <a:buNone/>
              </a:pPr>
              <a:r>
                <a:t/>
              </a:r>
              <a:endParaRPr b="0" i="0" sz="2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Corbel"/>
                <a:buNone/>
              </a:pPr>
              <a:r>
                <a:rPr b="0" i="0" lang="pt-BR" sz="2600" u="none" cap="none" strike="noStrik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- Embutidos;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Corbel"/>
                <a:buNone/>
              </a:pPr>
              <a:r>
                <a:t/>
              </a:r>
              <a:endParaRPr b="0" i="0" sz="2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Corbel"/>
                <a:buNone/>
              </a:pPr>
              <a:r>
                <a:rPr b="0" i="0" lang="pt-BR" sz="2600" u="none" cap="none" strike="noStrik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-  Doces, guloseimas e biscoitos recheados.</a:t>
              </a:r>
              <a:endPara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62492" y="31160"/>
              <a:ext cx="1215224" cy="1215224"/>
            </a:xfrm>
            <a:prstGeom prst="plus">
              <a:avLst>
                <a:gd fmla="val 32810" name="adj"/>
              </a:avLst>
            </a:prstGeom>
            <a:solidFill>
              <a:schemeClr val="lt1"/>
            </a:solidFill>
            <a:ln cap="flat" cmpd="sng" w="25400">
              <a:solidFill>
                <a:srgbClr val="D0CE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6067130" y="468183"/>
              <a:ext cx="1143740" cy="39194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D0CE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6" name="Google Shape;126;p3"/>
            <p:cNvCxnSpPr/>
            <p:nvPr/>
          </p:nvCxnSpPr>
          <p:spPr>
            <a:xfrm>
              <a:off x="3668240" y="1048965"/>
              <a:ext cx="714" cy="2626062"/>
            </a:xfrm>
            <a:prstGeom prst="straightConnector1">
              <a:avLst/>
            </a:prstGeom>
            <a:noFill/>
            <a:ln cap="flat" cmpd="sng" w="25400">
              <a:solidFill>
                <a:srgbClr val="D0CECE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27" name="Google Shape;127;p3"/>
          <p:cNvSpPr txBox="1"/>
          <p:nvPr/>
        </p:nvSpPr>
        <p:spPr>
          <a:xfrm>
            <a:off x="3591962" y="1918813"/>
            <a:ext cx="288795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8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“Saudável”</a:t>
            </a:r>
            <a:endParaRPr/>
          </a:p>
        </p:txBody>
      </p:sp>
      <p:sp>
        <p:nvSpPr>
          <p:cNvPr id="128" name="Google Shape;128;p3"/>
          <p:cNvSpPr txBox="1"/>
          <p:nvPr/>
        </p:nvSpPr>
        <p:spPr>
          <a:xfrm>
            <a:off x="450900" y="475625"/>
            <a:ext cx="112902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40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Marcadores do Consumo Alimentar: </a:t>
            </a:r>
            <a:endParaRPr/>
          </a:p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40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Ex. de </a:t>
            </a:r>
            <a:r>
              <a:rPr b="1" i="0" lang="pt-BR" sz="40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ALIMENTOS 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129" name="Google Shape;129;p3"/>
          <p:cNvPicPr preferRelativeResize="0"/>
          <p:nvPr/>
        </p:nvPicPr>
        <p:blipFill rotWithShape="1">
          <a:blip r:embed="rId5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30" name="Google Shape;130;p3"/>
          <p:cNvPicPr preferRelativeResize="0"/>
          <p:nvPr/>
        </p:nvPicPr>
        <p:blipFill rotWithShape="1">
          <a:blip r:embed="rId6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31" name="Google Shape;131;p3"/>
          <p:cNvPicPr preferRelativeResize="0"/>
          <p:nvPr/>
        </p:nvPicPr>
        <p:blipFill rotWithShape="1">
          <a:blip r:embed="rId7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8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"/>
          <p:cNvSpPr txBox="1"/>
          <p:nvPr/>
        </p:nvSpPr>
        <p:spPr>
          <a:xfrm>
            <a:off x="5954431" y="1939382"/>
            <a:ext cx="32567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8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“Não Saudável”</a:t>
            </a:r>
            <a:endParaRPr/>
          </a:p>
        </p:txBody>
      </p:sp>
      <p:sp>
        <p:nvSpPr>
          <p:cNvPr id="134" name="Google Shape;134;p3"/>
          <p:cNvSpPr txBox="1"/>
          <p:nvPr/>
        </p:nvSpPr>
        <p:spPr>
          <a:xfrm>
            <a:off x="9645915" y="2147180"/>
            <a:ext cx="2396867" cy="461665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Ultraprocessados</a:t>
            </a:r>
            <a:endParaRPr b="0" i="0" sz="24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248959" y="2147180"/>
            <a:ext cx="1800409" cy="1200329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 Natura e preparações caseiras</a:t>
            </a:r>
            <a:endParaRPr/>
          </a:p>
        </p:txBody>
      </p:sp>
      <p:sp>
        <p:nvSpPr>
          <p:cNvPr id="136" name="Google Shape;136;p3"/>
          <p:cNvSpPr txBox="1"/>
          <p:nvPr/>
        </p:nvSpPr>
        <p:spPr>
          <a:xfrm>
            <a:off x="9156482" y="5577627"/>
            <a:ext cx="28863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BRASIL, 2014; 2015.</a:t>
            </a:r>
            <a:endParaRPr b="0" i="0" sz="1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3"/>
          <p:cNvPicPr preferRelativeResize="0"/>
          <p:nvPr/>
        </p:nvPicPr>
        <p:blipFill rotWithShape="1">
          <a:blip r:embed="rId9">
            <a:alphaModFix/>
          </a:blip>
          <a:srcRect b="11682" l="70522" r="12888" t="17381"/>
          <a:stretch/>
        </p:blipFill>
        <p:spPr>
          <a:xfrm>
            <a:off x="411478" y="3456150"/>
            <a:ext cx="709490" cy="170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/>
          <p:cNvPicPr preferRelativeResize="0"/>
          <p:nvPr/>
        </p:nvPicPr>
        <p:blipFill rotWithShape="1">
          <a:blip r:embed="rId10">
            <a:alphaModFix/>
          </a:blip>
          <a:srcRect b="8595" l="70524" r="12546" t="18141"/>
          <a:stretch/>
        </p:blipFill>
        <p:spPr>
          <a:xfrm>
            <a:off x="1193052" y="3445825"/>
            <a:ext cx="709490" cy="172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698109" y="2711096"/>
            <a:ext cx="2232283" cy="212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2500982" y="1837906"/>
            <a:ext cx="7155080" cy="4000402"/>
            <a:chOff x="0" y="139609"/>
            <a:chExt cx="7155080" cy="4000402"/>
          </a:xfrm>
        </p:grpSpPr>
        <p:sp>
          <p:nvSpPr>
            <p:cNvPr id="147" name="Google Shape;147;p4"/>
            <p:cNvSpPr/>
            <p:nvPr/>
          </p:nvSpPr>
          <p:spPr>
            <a:xfrm>
              <a:off x="643957" y="783401"/>
              <a:ext cx="6224920" cy="3217000"/>
            </a:xfrm>
            <a:prstGeom prst="rect">
              <a:avLst/>
            </a:prstGeom>
            <a:noFill/>
            <a:ln cap="flat" cmpd="sng" w="25400">
              <a:solidFill>
                <a:srgbClr val="D0CE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735580" y="1387906"/>
              <a:ext cx="2890652" cy="2752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4"/>
            <p:cNvSpPr txBox="1"/>
            <p:nvPr/>
          </p:nvSpPr>
          <p:spPr>
            <a:xfrm>
              <a:off x="735580" y="1387906"/>
              <a:ext cx="2890652" cy="2752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Corbel"/>
                <a:buNone/>
              </a:pPr>
              <a:r>
                <a:rPr b="0" i="0" lang="pt-BR" sz="2800" u="none" cap="none" strike="noStrik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Realizar, no mínimo, 3 refeições / dia (café da manhã, almoço e jantar)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Corbe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3869661" y="1387906"/>
              <a:ext cx="2932885" cy="2752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4"/>
            <p:cNvSpPr txBox="1"/>
            <p:nvPr/>
          </p:nvSpPr>
          <p:spPr>
            <a:xfrm>
              <a:off x="3869661" y="1387906"/>
              <a:ext cx="2932885" cy="2752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Corbel"/>
                <a:buNone/>
              </a:pPr>
              <a:r>
                <a:rPr b="0" i="0" lang="pt-BR" sz="2600" u="none" cap="none" strike="noStrik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Realizar as refeições assistindo televisão, usando o computador e/ou celular.</a:t>
              </a: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0" y="139609"/>
              <a:ext cx="1216363" cy="1216363"/>
            </a:xfrm>
            <a:prstGeom prst="plus">
              <a:avLst>
                <a:gd fmla="val 32810" name="adj"/>
              </a:avLst>
            </a:prstGeom>
            <a:solidFill>
              <a:schemeClr val="lt1"/>
            </a:solidFill>
            <a:ln cap="flat" cmpd="sng" w="25400">
              <a:solidFill>
                <a:srgbClr val="D0CE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6010268" y="577042"/>
              <a:ext cx="1144812" cy="392317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D0CEC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54" name="Google Shape;154;p4"/>
            <p:cNvCxnSpPr/>
            <p:nvPr/>
          </p:nvCxnSpPr>
          <p:spPr>
            <a:xfrm>
              <a:off x="3626228" y="1171354"/>
              <a:ext cx="715" cy="2628525"/>
            </a:xfrm>
            <a:prstGeom prst="straightConnector1">
              <a:avLst/>
            </a:prstGeom>
            <a:noFill/>
            <a:ln cap="flat" cmpd="sng" w="25400">
              <a:solidFill>
                <a:srgbClr val="D0CECE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55" name="Google Shape;155;p4"/>
          <p:cNvSpPr txBox="1"/>
          <p:nvPr/>
        </p:nvSpPr>
        <p:spPr>
          <a:xfrm>
            <a:off x="3965704" y="1878470"/>
            <a:ext cx="288795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8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Saudável</a:t>
            </a:r>
            <a:endParaRPr/>
          </a:p>
        </p:txBody>
      </p:sp>
      <p:sp>
        <p:nvSpPr>
          <p:cNvPr id="156" name="Google Shape;156;p4"/>
          <p:cNvSpPr txBox="1"/>
          <p:nvPr/>
        </p:nvSpPr>
        <p:spPr>
          <a:xfrm>
            <a:off x="450900" y="475625"/>
            <a:ext cx="112902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40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Marcadores do Consumo Alimentar: </a:t>
            </a:r>
            <a:endParaRPr/>
          </a:p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40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Ex. de </a:t>
            </a:r>
            <a:r>
              <a:rPr b="1" i="0" lang="pt-BR" sz="40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COMPORTAMENTOS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157" name="Google Shape;157;p4"/>
          <p:cNvPicPr preferRelativeResize="0"/>
          <p:nvPr/>
        </p:nvPicPr>
        <p:blipFill rotWithShape="1">
          <a:blip r:embed="rId3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58" name="Google Shape;158;p4"/>
          <p:cNvPicPr preferRelativeResize="0"/>
          <p:nvPr/>
        </p:nvPicPr>
        <p:blipFill rotWithShape="1">
          <a:blip r:embed="rId4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59" name="Google Shape;159;p4"/>
          <p:cNvPicPr preferRelativeResize="0"/>
          <p:nvPr/>
        </p:nvPicPr>
        <p:blipFill rotWithShape="1">
          <a:blip r:embed="rId5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/>
          <p:cNvPicPr preferRelativeResize="0"/>
          <p:nvPr/>
        </p:nvPicPr>
        <p:blipFill rotWithShape="1">
          <a:blip r:embed="rId6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4"/>
          <p:cNvSpPr txBox="1"/>
          <p:nvPr/>
        </p:nvSpPr>
        <p:spPr>
          <a:xfrm>
            <a:off x="6078522" y="1839554"/>
            <a:ext cx="32567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8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Não Saudável</a:t>
            </a:r>
            <a:endParaRPr/>
          </a:p>
        </p:txBody>
      </p:sp>
      <p:sp>
        <p:nvSpPr>
          <p:cNvPr id="162" name="Google Shape;162;p4"/>
          <p:cNvSpPr txBox="1"/>
          <p:nvPr/>
        </p:nvSpPr>
        <p:spPr>
          <a:xfrm>
            <a:off x="8206748" y="5657928"/>
            <a:ext cx="28863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BRASIL, 2015.</a:t>
            </a:r>
            <a:endParaRPr b="0" i="0" sz="1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4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4"/>
          <p:cNvPicPr preferRelativeResize="0"/>
          <p:nvPr/>
        </p:nvPicPr>
        <p:blipFill rotWithShape="1">
          <a:blip r:embed="rId7">
            <a:alphaModFix/>
          </a:blip>
          <a:srcRect b="42396" l="41312" r="41200" t="36505"/>
          <a:stretch/>
        </p:blipFill>
        <p:spPr>
          <a:xfrm>
            <a:off x="693828" y="2298498"/>
            <a:ext cx="1580438" cy="1072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/>
          <p:cNvPicPr preferRelativeResize="0"/>
          <p:nvPr/>
        </p:nvPicPr>
        <p:blipFill rotWithShape="1">
          <a:blip r:embed="rId8">
            <a:alphaModFix/>
          </a:blip>
          <a:srcRect b="8338" l="61599" r="21015" t="70145"/>
          <a:stretch/>
        </p:blipFill>
        <p:spPr>
          <a:xfrm>
            <a:off x="754929" y="3529682"/>
            <a:ext cx="1548457" cy="107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4"/>
          <p:cNvPicPr preferRelativeResize="0"/>
          <p:nvPr/>
        </p:nvPicPr>
        <p:blipFill rotWithShape="1">
          <a:blip r:embed="rId9">
            <a:alphaModFix/>
          </a:blip>
          <a:srcRect b="25408" l="62198" r="20415" t="53335"/>
          <a:stretch/>
        </p:blipFill>
        <p:spPr>
          <a:xfrm>
            <a:off x="725809" y="4762758"/>
            <a:ext cx="1548457" cy="1064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 Que Fazer Na Madrugada No Pc" id="168" name="Google Shape;168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792915" y="2859708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17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5"/>
          <p:cNvSpPr txBox="1"/>
          <p:nvPr/>
        </p:nvSpPr>
        <p:spPr>
          <a:xfrm>
            <a:off x="459198" y="151458"/>
            <a:ext cx="705748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5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Ambiente Alimentar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" name="Google Shape;176;p5"/>
          <p:cNvGrpSpPr/>
          <p:nvPr/>
        </p:nvGrpSpPr>
        <p:grpSpPr>
          <a:xfrm>
            <a:off x="431438" y="1580415"/>
            <a:ext cx="11982718" cy="4488410"/>
            <a:chOff x="349794" y="1613072"/>
            <a:chExt cx="11982718" cy="4488410"/>
          </a:xfrm>
        </p:grpSpPr>
        <p:pic>
          <p:nvPicPr>
            <p:cNvPr id="177" name="Google Shape;177;p5"/>
            <p:cNvPicPr preferRelativeResize="0"/>
            <p:nvPr/>
          </p:nvPicPr>
          <p:blipFill rotWithShape="1">
            <a:blip r:embed="rId3">
              <a:alphaModFix/>
            </a:blip>
            <a:srcRect b="18628" l="18686" r="19406" t="35503"/>
            <a:stretch/>
          </p:blipFill>
          <p:spPr>
            <a:xfrm>
              <a:off x="762431" y="1630471"/>
              <a:ext cx="10732932" cy="44710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" name="Google Shape;178;p5"/>
            <p:cNvSpPr/>
            <p:nvPr/>
          </p:nvSpPr>
          <p:spPr>
            <a:xfrm>
              <a:off x="349794" y="3622166"/>
              <a:ext cx="1985153" cy="1137378"/>
            </a:xfrm>
            <a:prstGeom prst="rect">
              <a:avLst/>
            </a:prstGeom>
            <a:solidFill>
              <a:srgbClr val="F2F2F2"/>
            </a:solidFill>
            <a:ln cap="flat" cmpd="sng" w="254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 txBox="1"/>
            <p:nvPr/>
          </p:nvSpPr>
          <p:spPr>
            <a:xfrm>
              <a:off x="8461153" y="5762968"/>
              <a:ext cx="3871359" cy="338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b="0" i="0" lang="pt-BR" sz="1600" u="none" cap="none" strike="noStrik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Glanz K, et al., 2005 (tradução nossa).</a:t>
              </a:r>
              <a:endParaRPr b="0" i="0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0" name="Google Shape;180;p5"/>
            <p:cNvSpPr txBox="1"/>
            <p:nvPr/>
          </p:nvSpPr>
          <p:spPr>
            <a:xfrm>
              <a:off x="440846" y="1613072"/>
              <a:ext cx="1862650" cy="6463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Variáveis Políticas</a:t>
              </a:r>
              <a:endParaRPr/>
            </a:p>
          </p:txBody>
        </p:sp>
        <p:sp>
          <p:nvSpPr>
            <p:cNvPr id="181" name="Google Shape;181;p5"/>
            <p:cNvSpPr txBox="1"/>
            <p:nvPr/>
          </p:nvSpPr>
          <p:spPr>
            <a:xfrm>
              <a:off x="400198" y="3752796"/>
              <a:ext cx="1872757" cy="83099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Políticas governamentais e das indústrias</a:t>
              </a: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656094" y="5098942"/>
              <a:ext cx="1902957" cy="895870"/>
            </a:xfrm>
            <a:prstGeom prst="rect">
              <a:avLst/>
            </a:prstGeom>
            <a:solidFill>
              <a:srgbClr val="F2F2F2"/>
            </a:solidFill>
            <a:ln cap="flat" cmpd="sng" w="254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 txBox="1"/>
            <p:nvPr/>
          </p:nvSpPr>
          <p:spPr>
            <a:xfrm>
              <a:off x="3732024" y="5301972"/>
              <a:ext cx="1811529" cy="55399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Informações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t-BR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Mídia, Propaganda</a:t>
              </a:r>
              <a:endParaRPr/>
            </a:p>
          </p:txBody>
        </p:sp>
        <p:sp>
          <p:nvSpPr>
            <p:cNvPr id="184" name="Google Shape;184;p5"/>
            <p:cNvSpPr txBox="1"/>
            <p:nvPr/>
          </p:nvSpPr>
          <p:spPr>
            <a:xfrm>
              <a:off x="10139594" y="3798416"/>
              <a:ext cx="1476304" cy="584775"/>
            </a:xfrm>
            <a:prstGeom prst="rect">
              <a:avLst/>
            </a:prstGeom>
            <a:solidFill>
              <a:srgbClr val="F2F2F2"/>
            </a:solidFill>
            <a:ln cap="flat" cmpd="sng" w="381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Padrões Alimentares</a:t>
              </a:r>
              <a:endParaRPr/>
            </a:p>
          </p:txBody>
        </p:sp>
        <p:sp>
          <p:nvSpPr>
            <p:cNvPr id="185" name="Google Shape;185;p5"/>
            <p:cNvSpPr txBox="1"/>
            <p:nvPr/>
          </p:nvSpPr>
          <p:spPr>
            <a:xfrm>
              <a:off x="7837476" y="3320514"/>
              <a:ext cx="1817967" cy="156966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Fatores Psicossociais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Ambiente Alimentar Percebido</a:t>
              </a:r>
              <a:endParaRPr/>
            </a:p>
          </p:txBody>
        </p:sp>
        <p:sp>
          <p:nvSpPr>
            <p:cNvPr id="186" name="Google Shape;186;p5"/>
            <p:cNvSpPr txBox="1"/>
            <p:nvPr/>
          </p:nvSpPr>
          <p:spPr>
            <a:xfrm>
              <a:off x="3012421" y="1613072"/>
              <a:ext cx="2845939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Variáveis Ambientais</a:t>
              </a:r>
              <a:endParaRPr/>
            </a:p>
          </p:txBody>
        </p:sp>
        <p:sp>
          <p:nvSpPr>
            <p:cNvPr id="187" name="Google Shape;187;p5"/>
            <p:cNvSpPr txBox="1"/>
            <p:nvPr/>
          </p:nvSpPr>
          <p:spPr>
            <a:xfrm>
              <a:off x="7130817" y="1630470"/>
              <a:ext cx="2845939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Variáveis Individuais</a:t>
              </a:r>
              <a:endParaRPr/>
            </a:p>
          </p:txBody>
        </p:sp>
        <p:sp>
          <p:nvSpPr>
            <p:cNvPr id="188" name="Google Shape;188;p5"/>
            <p:cNvSpPr txBox="1"/>
            <p:nvPr/>
          </p:nvSpPr>
          <p:spPr>
            <a:xfrm>
              <a:off x="9897141" y="1642339"/>
              <a:ext cx="1960455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Comportamento</a:t>
              </a:r>
              <a:endParaRPr/>
            </a:p>
          </p:txBody>
        </p:sp>
        <p:sp>
          <p:nvSpPr>
            <p:cNvPr id="189" name="Google Shape;189;p5"/>
            <p:cNvSpPr txBox="1"/>
            <p:nvPr/>
          </p:nvSpPr>
          <p:spPr>
            <a:xfrm>
              <a:off x="2665729" y="2058528"/>
              <a:ext cx="1878061" cy="1431161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100" u="sng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Ambiente Alimentar Comunitário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b="0" i="0" lang="pt-BR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 Tipo e localização dos comércios de alimentos (lojas, restaurantes)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b="0" i="0" lang="pt-BR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 Acessibilidade: horário de atendimento, drive-thru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"/>
            <p:cNvSpPr txBox="1"/>
            <p:nvPr/>
          </p:nvSpPr>
          <p:spPr>
            <a:xfrm>
              <a:off x="2665729" y="3629914"/>
              <a:ext cx="3847524" cy="884858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Ambiente Alimentar do consumidor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None/>
              </a:pPr>
              <a:r>
                <a:rPr b="0" i="0" lang="pt-BR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 Disponibilidade de alimentos saudáveis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None/>
              </a:pPr>
              <a:r>
                <a:rPr b="0" i="0" lang="pt-BR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 Preços, promoções, localização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None/>
              </a:pPr>
              <a:r>
                <a:rPr b="0" i="0" lang="pt-BR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 Informações Nutricionais</a:t>
              </a: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7837476" y="2812589"/>
              <a:ext cx="1817967" cy="338554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 txBox="1"/>
            <p:nvPr/>
          </p:nvSpPr>
          <p:spPr>
            <a:xfrm>
              <a:off x="7751009" y="2829511"/>
              <a:ext cx="2166309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Sociodemográficos</a:t>
              </a:r>
              <a:endParaRPr/>
            </a:p>
          </p:txBody>
        </p:sp>
        <p:sp>
          <p:nvSpPr>
            <p:cNvPr id="193" name="Google Shape;193;p5"/>
            <p:cNvSpPr txBox="1"/>
            <p:nvPr/>
          </p:nvSpPr>
          <p:spPr>
            <a:xfrm>
              <a:off x="4597429" y="2091312"/>
              <a:ext cx="1931322" cy="1277273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400" u="sng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Ambiente Alimentar organizacional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t-BR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Domicílios     Escolas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t-BR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Trabalho       Outros</a:t>
              </a:r>
              <a:endParaRPr/>
            </a:p>
          </p:txBody>
        </p:sp>
      </p:grpSp>
      <p:pic>
        <p:nvPicPr>
          <p:cNvPr descr="Resultado de imagem para &quot;atividade física&quot; icon" id="194" name="Google Shape;194;p5"/>
          <p:cNvPicPr preferRelativeResize="0"/>
          <p:nvPr/>
        </p:nvPicPr>
        <p:blipFill rotWithShape="1">
          <a:blip r:embed="rId4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95" name="Google Shape;195;p5"/>
          <p:cNvPicPr preferRelativeResize="0"/>
          <p:nvPr/>
        </p:nvPicPr>
        <p:blipFill rotWithShape="1">
          <a:blip r:embed="rId5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96" name="Google Shape;196;p5"/>
          <p:cNvPicPr preferRelativeResize="0"/>
          <p:nvPr/>
        </p:nvPicPr>
        <p:blipFill rotWithShape="1">
          <a:blip r:embed="rId6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5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078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"/>
          <p:cNvSpPr txBox="1"/>
          <p:nvPr/>
        </p:nvSpPr>
        <p:spPr>
          <a:xfrm>
            <a:off x="443700" y="446275"/>
            <a:ext cx="52557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5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Cenário Nacional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"/>
          <p:cNvSpPr txBox="1"/>
          <p:nvPr/>
        </p:nvSpPr>
        <p:spPr>
          <a:xfrm>
            <a:off x="696650" y="1753140"/>
            <a:ext cx="10545300" cy="507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27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Inquéritos populacionais com dados recentes sobre consumo alimentar:</a:t>
            </a:r>
            <a:endParaRPr b="0" i="0" sz="27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5" name="Google Shape;205;p2"/>
          <p:cNvSpPr txBox="1"/>
          <p:nvPr/>
        </p:nvSpPr>
        <p:spPr>
          <a:xfrm>
            <a:off x="2738270" y="2665946"/>
            <a:ext cx="3278016" cy="2246729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DBEEE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pt-BR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PESQUISA NACIONAL DE SAÚDE (PNS) - 2019</a:t>
            </a:r>
            <a:endParaRPr b="1" i="0" sz="20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698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 Objetivo: conhecer as situação de saúde e estilos de vida da população brasileira + atenção à saúde</a:t>
            </a:r>
            <a:endParaRPr b="0" i="0" sz="20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6" name="Google Shape;206;p2"/>
          <p:cNvSpPr txBox="1"/>
          <p:nvPr/>
        </p:nvSpPr>
        <p:spPr>
          <a:xfrm>
            <a:off x="8391350" y="2626575"/>
            <a:ext cx="3477600" cy="33246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D9D1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pt-BR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PESQUISA DE ORÇAMENTOS FAMILIARES (POF) - 2017/2018</a:t>
            </a:r>
            <a:endParaRPr b="1" i="0" sz="20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2900" lvl="0" marL="412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-"/>
            </a:pPr>
            <a:r>
              <a:rPr b="0" i="0" lang="pt-BR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Objetivo: conhecer a estrutura de consumo, rendimento e gastos das famílias brasileiras.</a:t>
            </a:r>
            <a:endParaRPr/>
          </a:p>
          <a:p>
            <a:pPr indent="-342900" lvl="0" marL="412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-"/>
            </a:pPr>
            <a:r>
              <a:rPr b="0" i="0" lang="pt-BR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Bloco de consumo alimentar pessoal.</a:t>
            </a:r>
            <a:endParaRPr b="0" i="0" sz="20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Resultado de imagem para &quot;atividade física&quot; icon" id="207" name="Google Shape;207;p2"/>
          <p:cNvPicPr preferRelativeResize="0"/>
          <p:nvPr/>
        </p:nvPicPr>
        <p:blipFill rotWithShape="1">
          <a:blip r:embed="rId3">
            <a:alphaModFix/>
          </a:blip>
          <a:srcRect b="53906" l="28167" r="53951" t="28029"/>
          <a:stretch/>
        </p:blipFill>
        <p:spPr>
          <a:xfrm>
            <a:off x="9989574" y="25892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08" name="Google Shape;208;p2"/>
          <p:cNvPicPr preferRelativeResize="0"/>
          <p:nvPr/>
        </p:nvPicPr>
        <p:blipFill rotWithShape="1">
          <a:blip r:embed="rId4">
            <a:alphaModFix/>
          </a:blip>
          <a:srcRect b="79857" l="80704" r="2149" t="2079"/>
          <a:stretch/>
        </p:blipFill>
        <p:spPr>
          <a:xfrm>
            <a:off x="10562331" y="258929"/>
            <a:ext cx="661827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09" name="Google Shape;209;p2"/>
          <p:cNvPicPr preferRelativeResize="0"/>
          <p:nvPr/>
        </p:nvPicPr>
        <p:blipFill rotWithShape="1">
          <a:blip r:embed="rId5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6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2"/>
          <p:cNvPicPr preferRelativeResize="0"/>
          <p:nvPr/>
        </p:nvPicPr>
        <p:blipFill rotWithShape="1">
          <a:blip r:embed="rId7">
            <a:alphaModFix/>
          </a:blip>
          <a:srcRect b="9873" l="46171" r="25000" t="17318"/>
          <a:stretch/>
        </p:blipFill>
        <p:spPr>
          <a:xfrm>
            <a:off x="681146" y="2626569"/>
            <a:ext cx="2062559" cy="2928771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8">
            <a:alphaModFix/>
          </a:blip>
          <a:srcRect b="11988" l="46344" r="25131" t="17308"/>
          <a:stretch/>
        </p:blipFill>
        <p:spPr>
          <a:xfrm>
            <a:off x="6328793" y="2626568"/>
            <a:ext cx="2062559" cy="2874495"/>
          </a:xfrm>
          <a:prstGeom prst="rect">
            <a:avLst/>
          </a:prstGeom>
          <a:noFill/>
          <a:ln cap="flat" cmpd="sng" w="9525">
            <a:solidFill>
              <a:srgbClr val="AEABAB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078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6"/>
          <p:cNvSpPr txBox="1"/>
          <p:nvPr/>
        </p:nvSpPr>
        <p:spPr>
          <a:xfrm>
            <a:off x="443700" y="173484"/>
            <a:ext cx="6629403" cy="10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5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Despesas de consumo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&quot;atividade física&quot; icon" id="220" name="Google Shape;220;p6"/>
          <p:cNvPicPr preferRelativeResize="0"/>
          <p:nvPr/>
        </p:nvPicPr>
        <p:blipFill rotWithShape="1">
          <a:blip r:embed="rId3">
            <a:alphaModFix/>
          </a:blip>
          <a:srcRect b="53906" l="28167" r="53951" t="28029"/>
          <a:stretch/>
        </p:blipFill>
        <p:spPr>
          <a:xfrm>
            <a:off x="9989574" y="25892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21" name="Google Shape;221;p6"/>
          <p:cNvPicPr preferRelativeResize="0"/>
          <p:nvPr/>
        </p:nvPicPr>
        <p:blipFill rotWithShape="1">
          <a:blip r:embed="rId4">
            <a:alphaModFix/>
          </a:blip>
          <a:srcRect b="79857" l="80704" r="2149" t="2079"/>
          <a:stretch/>
        </p:blipFill>
        <p:spPr>
          <a:xfrm>
            <a:off x="10562331" y="258929"/>
            <a:ext cx="661827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222" name="Google Shape;222;p6"/>
          <p:cNvPicPr preferRelativeResize="0"/>
          <p:nvPr/>
        </p:nvPicPr>
        <p:blipFill rotWithShape="1">
          <a:blip r:embed="rId5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6"/>
          <p:cNvPicPr preferRelativeResize="0"/>
          <p:nvPr/>
        </p:nvPicPr>
        <p:blipFill rotWithShape="1">
          <a:blip r:embed="rId6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6"/>
          <p:cNvSpPr/>
          <p:nvPr/>
        </p:nvSpPr>
        <p:spPr>
          <a:xfrm>
            <a:off x="1902542" y="6284629"/>
            <a:ext cx="9592821" cy="38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6"/>
          <p:cNvSpPr txBox="1"/>
          <p:nvPr/>
        </p:nvSpPr>
        <p:spPr>
          <a:xfrm>
            <a:off x="7475621" y="2101516"/>
            <a:ext cx="4844716" cy="3786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6"/>
          <p:cNvPicPr preferRelativeResize="0"/>
          <p:nvPr/>
        </p:nvPicPr>
        <p:blipFill rotWithShape="1">
          <a:blip r:embed="rId7">
            <a:alphaModFix/>
          </a:blip>
          <a:srcRect b="5780" l="33947" r="13367" t="24324"/>
          <a:stretch/>
        </p:blipFill>
        <p:spPr>
          <a:xfrm>
            <a:off x="5386526" y="983963"/>
            <a:ext cx="6423469" cy="479119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6"/>
          <p:cNvSpPr txBox="1"/>
          <p:nvPr/>
        </p:nvSpPr>
        <p:spPr>
          <a:xfrm>
            <a:off x="413462" y="1599545"/>
            <a:ext cx="4844716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Alimentação</a:t>
            </a:r>
            <a:r>
              <a:rPr b="0" i="0" lang="pt-BR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🡪 3</a:t>
            </a:r>
            <a:r>
              <a:rPr b="0" i="0" lang="pt-BR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ª</a:t>
            </a:r>
            <a:r>
              <a:rPr b="0" i="0" lang="pt-BR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maior participação nos gastos familiares com consumo nacional (17,5%)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Muito próximo ao resultado de transportes (diferença de 0,6%).</a:t>
            </a:r>
            <a:endParaRPr/>
          </a:p>
          <a:p>
            <a:pPr indent="-158750" lvl="0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Maior na zona rural (23,8%) do que na urbana (16,9%).</a:t>
            </a:r>
            <a:endParaRPr/>
          </a:p>
          <a:p>
            <a:pPr indent="-158750" lvl="0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638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b="0" i="0" lang="pt-BR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Região Sudeste: menor percentual para alimentação (15,8%) e maior para habitação (39%) do país.</a:t>
            </a:r>
            <a:endParaRPr/>
          </a:p>
        </p:txBody>
      </p:sp>
      <p:sp>
        <p:nvSpPr>
          <p:cNvPr id="228" name="Google Shape;228;p6"/>
          <p:cNvSpPr/>
          <p:nvPr/>
        </p:nvSpPr>
        <p:spPr>
          <a:xfrm rot="-7597187">
            <a:off x="7155010" y="3928781"/>
            <a:ext cx="238703" cy="32410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6"/>
          <p:cNvSpPr txBox="1"/>
          <p:nvPr/>
        </p:nvSpPr>
        <p:spPr>
          <a:xfrm>
            <a:off x="10637621" y="5735587"/>
            <a:ext cx="1627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IBGE, 2019.</a:t>
            </a:r>
            <a:endParaRPr b="0" i="0" sz="12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2020-03-05T19:27:50Z</dcterms:created>
  <dc:creator>Daiany França Saldanha</dc:creator>
</cp:coreProperties>
</file>