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6858000" cx="12192000"/>
  <p:notesSz cx="6858000" cy="9144000"/>
  <p:embeddedFontLst>
    <p:embeddedFont>
      <p:font typeface="Libre Franklin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3" roundtripDataSignature="AMtx7mi7cp+HfGYqznTf2WhlSRfOHg8uW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ibreFranklin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ibreFranklin-italic.fntdata"/><Relationship Id="rId30" Type="http://schemas.openxmlformats.org/officeDocument/2006/relationships/font" Target="fonts/LibreFranklin-bold.fntdata"/><Relationship Id="rId11" Type="http://schemas.openxmlformats.org/officeDocument/2006/relationships/slide" Target="slides/slide6.xml"/><Relationship Id="rId33" Type="http://customschemas.google.com/relationships/presentationmetadata" Target="metadata"/><Relationship Id="rId10" Type="http://schemas.openxmlformats.org/officeDocument/2006/relationships/slide" Target="slides/slide5.xml"/><Relationship Id="rId32" Type="http://schemas.openxmlformats.org/officeDocument/2006/relationships/font" Target="fonts/LibreFranklin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Interface de acesso online ao e-Gestor AB (Atenção Básica).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O e-Gestor AB (Atenção Básica) é uma plataforma WEB para centralização dos acessos e perfis dos sistemas da Atenção Básica - AB, bem como um aglutinador de informações próprias para os gestores estaduais e municipais. No Acesso Público do e-Gestor AB encontram-se disponíveis relatórios públicos e demais informações para os gestores, sem a necessidade de login e senha. Através do Acesso Restrito do e-Gestor AB, os gestores podem acessar os diferentes sistemas da AB, utilizando seu CPF e senha previamente cadastrados.</a:t>
            </a:r>
            <a:endParaRPr/>
          </a:p>
        </p:txBody>
      </p:sp>
      <p:sp>
        <p:nvSpPr>
          <p:cNvPr id="211" name="Google Shape;211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Interface do acesso restrito do e-Gestor.</a:t>
            </a:r>
            <a:endParaRPr/>
          </a:p>
        </p:txBody>
      </p:sp>
      <p:sp>
        <p:nvSpPr>
          <p:cNvPr id="223" name="Google Shape;223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A depender das permissões de acesso do usuário, outros sistemas da Atenção Primária à Saúde estarão disponíveis, como PSE, PMAQ, MICRONUTRIENTES, entre outros. O BOLSA FAMÍLIA e o SISVAN são de especial interesse para a VAN. </a:t>
            </a:r>
            <a:endParaRPr/>
          </a:p>
        </p:txBody>
      </p:sp>
      <p:sp>
        <p:nvSpPr>
          <p:cNvPr id="235" name="Google Shape;235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O acompanhamento das condicionalidades de saúde é obrigatório para as crianças menores de sete anos e às mulheres de 14 a 44 anos e não obrigatório para as mulheres de 07 a 13 anos e de 45 a 60 anos. </a:t>
            </a:r>
            <a:endParaRPr/>
          </a:p>
        </p:txBody>
      </p:sp>
      <p:sp>
        <p:nvSpPr>
          <p:cNvPr id="249" name="Google Shape;249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Agenda da saúde do PBF</a:t>
            </a:r>
            <a:endParaRPr/>
          </a:p>
        </p:txBody>
      </p:sp>
      <p:sp>
        <p:nvSpPr>
          <p:cNvPr id="263" name="Google Shape;263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Os dados do BFA são migrados para o SISVAN semestralmente.</a:t>
            </a:r>
            <a:endParaRPr/>
          </a:p>
        </p:txBody>
      </p:sp>
      <p:sp>
        <p:nvSpPr>
          <p:cNvPr id="277" name="Google Shape;277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e994443ac3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O Sistema de Gestão do Programa Bolsa Família e o SISVAN são acessados via e-Gestor.</a:t>
            </a:r>
            <a:endParaRPr/>
          </a:p>
        </p:txBody>
      </p:sp>
      <p:sp>
        <p:nvSpPr>
          <p:cNvPr id="293" name="Google Shape;293;ge994443ac3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7" name="Google Shape;307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8" name="Google Shape;328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Página do SISVAN 🡪 localização dos relatórios e o acesso restrito.</a:t>
            </a:r>
            <a:endParaRPr/>
          </a:p>
        </p:txBody>
      </p:sp>
      <p:sp>
        <p:nvSpPr>
          <p:cNvPr id="341" name="Google Shape;341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" name="Google Shape;9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fa5df16964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Página do SISVAN 🡪 localização dos relatórios e o acesso restrito.</a:t>
            </a:r>
            <a:endParaRPr/>
          </a:p>
        </p:txBody>
      </p:sp>
      <p:sp>
        <p:nvSpPr>
          <p:cNvPr id="353" name="Google Shape;353;gfa5df16964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fa5df16964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Página do SISVAN 🡪 localização dos relatórios e o acesso restrito.</a:t>
            </a:r>
            <a:endParaRPr/>
          </a:p>
        </p:txBody>
      </p:sp>
      <p:sp>
        <p:nvSpPr>
          <p:cNvPr id="362" name="Google Shape;362;gfa5df16964_0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fa5df1673d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1" name="Google Shape;371;gfa5df1673d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4" name="Google Shape;384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Bibliografia utilizada na elaboração dos slides</a:t>
            </a:r>
            <a:endParaRPr/>
          </a:p>
        </p:txBody>
      </p:sp>
      <p:sp>
        <p:nvSpPr>
          <p:cNvPr id="385" name="Google Shape;385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Principais Sistemas de Informação em Saúde (SIS) que fornecem dados para a VAN. </a:t>
            </a:r>
            <a:endParaRPr/>
          </a:p>
        </p:txBody>
      </p:sp>
      <p:sp>
        <p:nvSpPr>
          <p:cNvPr id="115" name="Google Shape;11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Principais Sistemas de Informação em Saúde (SIS) que fornecem dados para a VAN. </a:t>
            </a:r>
            <a:endParaRPr/>
          </a:p>
        </p:txBody>
      </p:sp>
      <p:sp>
        <p:nvSpPr>
          <p:cNvPr id="129" name="Google Shape;129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Estratégia e-SUS APS: SISAB, sistema de informação nacional vigente para o processamento e a disseminação de dados e informações relacionadas a APS, com a finalidade de construção do conhecimento e tomada de decisão para as três esferas de gestão. Além disso, corrobora para fins de financiamento e de adesão aos programas e estratégias da Política Nacional de Atenção Básica (PNAB); e  Sistema e-SUS APS </a:t>
            </a:r>
            <a:r>
              <a:rPr lang="pt-BR">
                <a:latin typeface="Arial"/>
                <a:ea typeface="Arial"/>
                <a:cs typeface="Arial"/>
                <a:sym typeface="Arial"/>
              </a:rPr>
              <a:t>composto por sistemas de software, que instrumentalizam a coleta dos dados que serão enviados para o Sisab (Brasil; 2015, 2021).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3" name="Google Shape;14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- Sistema com Coleta de Dados Simplificada (CDS), sistema de transição/contingência, que apoia o processo de coleta de dados por meio de fichas e um sistema de digitação;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- Sistema com Prontuário Eletrônico do Cidadão (PEC), sistema com prontuário eletrônico, que tem como principal objetivo apoiar o processo de informatização das UBS.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- Aplicativo e-SUS Território (e-SUS Território) e e-SUS Atividade Coletiva (e-SUS AC), aplicativos móveis e offline que auxiliam os profissionais na coleta de dados no território e na coleta de dados das atividades coletivas realizadas pela equipe fora da unidade básica de saúde, respectivamente.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8" name="Google Shape;15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Explicação sobre como ocorre a transmissão dos dados (município de São Caetano):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1 - Os dados são inseridos no sistema próprio, adquirido pelo município;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2 - O sistema próprio exporta os dados para o e-SUS APS Municipal, que envia para o Centralizador Nacional;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3 - O Centralizador Nacional recebe e processa as informações;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4 - O SISAB recebe as informações, permite a geração de relatórios e a integração entre os sistemas da APS.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72" name="Google Shape;17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Cenário do município de São Caetano na transmissão dos dados. </a:t>
            </a:r>
            <a:endParaRPr/>
          </a:p>
        </p:txBody>
      </p:sp>
      <p:sp>
        <p:nvSpPr>
          <p:cNvPr id="184" name="Google Shape;18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O Sistema de Gestão do Programa Bolsa Família e o SISVAN são acessados via e-Gestor.</a:t>
            </a:r>
            <a:endParaRPr/>
          </a:p>
        </p:txBody>
      </p:sp>
      <p:sp>
        <p:nvSpPr>
          <p:cNvPr id="197" name="Google Shape;197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e Título Vertical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13.jpg"/><Relationship Id="rId5" Type="http://schemas.openxmlformats.org/officeDocument/2006/relationships/image" Target="../media/image11.jpg"/><Relationship Id="rId6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5.png"/><Relationship Id="rId4" Type="http://schemas.openxmlformats.org/officeDocument/2006/relationships/image" Target="../media/image4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2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7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Relationship Id="rId4" Type="http://schemas.openxmlformats.org/officeDocument/2006/relationships/image" Target="../media/image43.jpg"/><Relationship Id="rId5" Type="http://schemas.openxmlformats.org/officeDocument/2006/relationships/image" Target="../media/image51.jpg"/><Relationship Id="rId6" Type="http://schemas.openxmlformats.org/officeDocument/2006/relationships/image" Target="../media/image56.jpg"/><Relationship Id="rId7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png"/><Relationship Id="rId4" Type="http://schemas.openxmlformats.org/officeDocument/2006/relationships/image" Target="../media/image50.jpg"/><Relationship Id="rId5" Type="http://schemas.openxmlformats.org/officeDocument/2006/relationships/image" Target="../media/image57.jpg"/><Relationship Id="rId6" Type="http://schemas.openxmlformats.org/officeDocument/2006/relationships/image" Target="../media/image53.jpg"/><Relationship Id="rId7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png"/><Relationship Id="rId4" Type="http://schemas.openxmlformats.org/officeDocument/2006/relationships/image" Target="../media/image65.png"/><Relationship Id="rId5" Type="http://schemas.openxmlformats.org/officeDocument/2006/relationships/image" Target="../media/image68.jpg"/><Relationship Id="rId6" Type="http://schemas.openxmlformats.org/officeDocument/2006/relationships/image" Target="../media/image61.jpg"/><Relationship Id="rId7" Type="http://schemas.openxmlformats.org/officeDocument/2006/relationships/image" Target="../media/image60.jpg"/><Relationship Id="rId8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4.png"/><Relationship Id="rId4" Type="http://schemas.openxmlformats.org/officeDocument/2006/relationships/image" Target="../media/image63.jpg"/><Relationship Id="rId9" Type="http://schemas.openxmlformats.org/officeDocument/2006/relationships/image" Target="../media/image65.png"/><Relationship Id="rId5" Type="http://schemas.openxmlformats.org/officeDocument/2006/relationships/image" Target="../media/image59.jpg"/><Relationship Id="rId6" Type="http://schemas.openxmlformats.org/officeDocument/2006/relationships/image" Target="../media/image58.jpg"/><Relationship Id="rId7" Type="http://schemas.openxmlformats.org/officeDocument/2006/relationships/image" Target="../media/image19.png"/><Relationship Id="rId8" Type="http://schemas.openxmlformats.org/officeDocument/2006/relationships/image" Target="../media/image6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2.jpg"/><Relationship Id="rId4" Type="http://schemas.openxmlformats.org/officeDocument/2006/relationships/image" Target="../media/image72.jpg"/><Relationship Id="rId11" Type="http://schemas.openxmlformats.org/officeDocument/2006/relationships/image" Target="../media/image65.png"/><Relationship Id="rId10" Type="http://schemas.openxmlformats.org/officeDocument/2006/relationships/image" Target="../media/image71.jpg"/><Relationship Id="rId9" Type="http://schemas.openxmlformats.org/officeDocument/2006/relationships/image" Target="../media/image66.jpg"/><Relationship Id="rId5" Type="http://schemas.openxmlformats.org/officeDocument/2006/relationships/image" Target="../media/image69.jpg"/><Relationship Id="rId6" Type="http://schemas.openxmlformats.org/officeDocument/2006/relationships/image" Target="../media/image19.png"/><Relationship Id="rId7" Type="http://schemas.openxmlformats.org/officeDocument/2006/relationships/image" Target="../media/image64.jpg"/><Relationship Id="rId8" Type="http://schemas.openxmlformats.org/officeDocument/2006/relationships/image" Target="../media/image7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5.png"/><Relationship Id="rId4" Type="http://schemas.openxmlformats.org/officeDocument/2006/relationships/image" Target="../media/image78.jpg"/><Relationship Id="rId5" Type="http://schemas.openxmlformats.org/officeDocument/2006/relationships/image" Target="../media/image70.jpg"/><Relationship Id="rId6" Type="http://schemas.openxmlformats.org/officeDocument/2006/relationships/image" Target="../media/image73.jpg"/><Relationship Id="rId7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9.png"/><Relationship Id="rId4" Type="http://schemas.openxmlformats.org/officeDocument/2006/relationships/image" Target="../media/image8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20.jpg"/><Relationship Id="rId5" Type="http://schemas.openxmlformats.org/officeDocument/2006/relationships/image" Target="../media/image9.jpg"/><Relationship Id="rId6" Type="http://schemas.openxmlformats.org/officeDocument/2006/relationships/image" Target="../media/image7.jpg"/><Relationship Id="rId7" Type="http://schemas.openxmlformats.org/officeDocument/2006/relationships/image" Target="../media/image1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0.png"/><Relationship Id="rId4" Type="http://schemas.openxmlformats.org/officeDocument/2006/relationships/image" Target="../media/image7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2.png"/><Relationship Id="rId4" Type="http://schemas.openxmlformats.org/officeDocument/2006/relationships/image" Target="../media/image8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5.png"/><Relationship Id="rId4" Type="http://schemas.openxmlformats.org/officeDocument/2006/relationships/image" Target="../media/image78.jpg"/><Relationship Id="rId5" Type="http://schemas.openxmlformats.org/officeDocument/2006/relationships/image" Target="../media/image70.jpg"/><Relationship Id="rId6" Type="http://schemas.openxmlformats.org/officeDocument/2006/relationships/image" Target="../media/image73.jpg"/><Relationship Id="rId7" Type="http://schemas.openxmlformats.org/officeDocument/2006/relationships/image" Target="../media/image1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6.png"/><Relationship Id="rId4" Type="http://schemas.openxmlformats.org/officeDocument/2006/relationships/image" Target="../media/image83.png"/><Relationship Id="rId5" Type="http://schemas.openxmlformats.org/officeDocument/2006/relationships/image" Target="../media/image81.png"/><Relationship Id="rId6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12.png"/><Relationship Id="rId9" Type="http://schemas.openxmlformats.org/officeDocument/2006/relationships/image" Target="../media/image19.png"/><Relationship Id="rId5" Type="http://schemas.openxmlformats.org/officeDocument/2006/relationships/image" Target="../media/image5.png"/><Relationship Id="rId6" Type="http://schemas.openxmlformats.org/officeDocument/2006/relationships/image" Target="../media/image6.jpg"/><Relationship Id="rId7" Type="http://schemas.openxmlformats.org/officeDocument/2006/relationships/image" Target="../media/image14.jpg"/><Relationship Id="rId8" Type="http://schemas.openxmlformats.org/officeDocument/2006/relationships/image" Target="../media/image1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jpg"/><Relationship Id="rId4" Type="http://schemas.openxmlformats.org/officeDocument/2006/relationships/image" Target="../media/image3.png"/><Relationship Id="rId9" Type="http://schemas.openxmlformats.org/officeDocument/2006/relationships/image" Target="../media/image19.png"/><Relationship Id="rId5" Type="http://schemas.openxmlformats.org/officeDocument/2006/relationships/image" Target="../media/image10.png"/><Relationship Id="rId6" Type="http://schemas.openxmlformats.org/officeDocument/2006/relationships/image" Target="../media/image8.jpg"/><Relationship Id="rId7" Type="http://schemas.openxmlformats.org/officeDocument/2006/relationships/image" Target="../media/image29.jpg"/><Relationship Id="rId8" Type="http://schemas.openxmlformats.org/officeDocument/2006/relationships/image" Target="../media/image2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22.jpg"/><Relationship Id="rId5" Type="http://schemas.openxmlformats.org/officeDocument/2006/relationships/image" Target="../media/image38.jpg"/><Relationship Id="rId6" Type="http://schemas.openxmlformats.org/officeDocument/2006/relationships/image" Target="../media/image24.jpg"/><Relationship Id="rId7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jpg"/><Relationship Id="rId4" Type="http://schemas.openxmlformats.org/officeDocument/2006/relationships/image" Target="../media/image17.jpg"/><Relationship Id="rId5" Type="http://schemas.openxmlformats.org/officeDocument/2006/relationships/image" Target="../media/image21.jpg"/><Relationship Id="rId6" Type="http://schemas.openxmlformats.org/officeDocument/2006/relationships/image" Target="../media/image25.jpg"/><Relationship Id="rId7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Relationship Id="rId4" Type="http://schemas.openxmlformats.org/officeDocument/2006/relationships/image" Target="../media/image28.jpg"/><Relationship Id="rId5" Type="http://schemas.openxmlformats.org/officeDocument/2006/relationships/image" Target="../media/image32.jpg"/><Relationship Id="rId6" Type="http://schemas.openxmlformats.org/officeDocument/2006/relationships/image" Target="../media/image30.jpg"/><Relationship Id="rId7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png"/><Relationship Id="rId4" Type="http://schemas.openxmlformats.org/officeDocument/2006/relationships/image" Target="../media/image36.jpg"/><Relationship Id="rId5" Type="http://schemas.openxmlformats.org/officeDocument/2006/relationships/image" Target="../media/image35.jpg"/><Relationship Id="rId6" Type="http://schemas.openxmlformats.org/officeDocument/2006/relationships/image" Target="../media/image49.jpg"/><Relationship Id="rId7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45.png"/><Relationship Id="rId5" Type="http://schemas.openxmlformats.org/officeDocument/2006/relationships/image" Target="../media/image40.jpg"/><Relationship Id="rId6" Type="http://schemas.openxmlformats.org/officeDocument/2006/relationships/image" Target="../media/image47.jpg"/><Relationship Id="rId7" Type="http://schemas.openxmlformats.org/officeDocument/2006/relationships/image" Target="../media/image39.jpg"/><Relationship Id="rId8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do de imagem para &quot;atividade física&quot; icon" id="88" name="Google Shape;88;p1"/>
          <p:cNvPicPr preferRelativeResize="0"/>
          <p:nvPr/>
        </p:nvPicPr>
        <p:blipFill rotWithShape="1">
          <a:blip r:embed="rId3">
            <a:alphaModFix/>
          </a:blip>
          <a:srcRect b="53906" l="28167" r="53951" t="28029"/>
          <a:stretch/>
        </p:blipFill>
        <p:spPr>
          <a:xfrm>
            <a:off x="9971990" y="294099"/>
            <a:ext cx="690196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89" name="Google Shape;89;p1"/>
          <p:cNvPicPr preferRelativeResize="0"/>
          <p:nvPr/>
        </p:nvPicPr>
        <p:blipFill rotWithShape="1">
          <a:blip r:embed="rId4">
            <a:alphaModFix/>
          </a:blip>
          <a:srcRect b="53477" l="2218" r="79207" t="28889"/>
          <a:stretch/>
        </p:blipFill>
        <p:spPr>
          <a:xfrm>
            <a:off x="11093048" y="298736"/>
            <a:ext cx="716947" cy="653094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249021" y="6284625"/>
            <a:ext cx="11246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m para &quot;atividade física&quot; icon" id="92" name="Google Shape;92;p1"/>
          <p:cNvPicPr preferRelativeResize="0"/>
          <p:nvPr/>
        </p:nvPicPr>
        <p:blipFill rotWithShape="1">
          <a:blip r:embed="rId5">
            <a:alphaModFix/>
          </a:blip>
          <a:srcRect b="79805" l="28770" r="54180" t="2131"/>
          <a:stretch/>
        </p:blipFill>
        <p:spPr>
          <a:xfrm>
            <a:off x="10535432" y="276514"/>
            <a:ext cx="658093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6">
            <a:alphaModFix/>
          </a:blip>
          <a:srcRect b="60504" l="43383" r="43764" t="14904"/>
          <a:stretch/>
        </p:blipFill>
        <p:spPr>
          <a:xfrm>
            <a:off x="9437243" y="298938"/>
            <a:ext cx="621157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 txBox="1"/>
          <p:nvPr/>
        </p:nvSpPr>
        <p:spPr>
          <a:xfrm>
            <a:off x="1106424" y="1061281"/>
            <a:ext cx="9966960" cy="29260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6000"/>
              <a:buFont typeface="Arial"/>
              <a:buNone/>
            </a:pPr>
            <a:r>
              <a:rPr b="0" i="0" lang="pt-BR" sz="6000" u="none" cap="none" strike="noStrike">
                <a:solidFill>
                  <a:srgbClr val="A6B727"/>
                </a:solidFill>
                <a:latin typeface="Arial"/>
                <a:ea typeface="Arial"/>
                <a:cs typeface="Arial"/>
                <a:sym typeface="Arial"/>
              </a:rPr>
              <a:t>E-SUS, BFA E SISVAN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"/>
          <p:cNvSpPr txBox="1"/>
          <p:nvPr/>
        </p:nvSpPr>
        <p:spPr>
          <a:xfrm>
            <a:off x="1711452" y="4161372"/>
            <a:ext cx="8769096" cy="13638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1600"/>
              <a:buFont typeface="Arial"/>
              <a:buNone/>
            </a:pPr>
            <a:r>
              <a:rPr b="0" i="0" lang="pt-BR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Universidade de São Paulo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A6B727"/>
              </a:buClr>
              <a:buSzPts val="1600"/>
              <a:buFont typeface="Arial"/>
              <a:buNone/>
            </a:pPr>
            <a:r>
              <a:rPr b="0" i="0" lang="pt-BR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Faculdade de Saúde Pública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6" name="Google Shape;96;p1"/>
          <p:cNvCxnSpPr/>
          <p:nvPr/>
        </p:nvCxnSpPr>
        <p:spPr>
          <a:xfrm>
            <a:off x="2186522" y="3973507"/>
            <a:ext cx="7561299" cy="0"/>
          </a:xfrm>
          <a:prstGeom prst="straightConnector1">
            <a:avLst/>
          </a:prstGeom>
          <a:noFill/>
          <a:ln cap="flat" cmpd="sng" w="9525">
            <a:solidFill>
              <a:srgbClr val="C6BE2F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213;p10"/>
          <p:cNvGrpSpPr/>
          <p:nvPr/>
        </p:nvGrpSpPr>
        <p:grpSpPr>
          <a:xfrm>
            <a:off x="334297" y="113200"/>
            <a:ext cx="11523408" cy="5847957"/>
            <a:chOff x="334297" y="113200"/>
            <a:chExt cx="11523408" cy="5847957"/>
          </a:xfrm>
        </p:grpSpPr>
        <p:pic>
          <p:nvPicPr>
            <p:cNvPr id="214" name="Google Shape;214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34297" y="113200"/>
              <a:ext cx="11523408" cy="5847957"/>
            </a:xfrm>
            <a:prstGeom prst="roundRect">
              <a:avLst>
                <a:gd fmla="val 4167" name="adj"/>
              </a:avLst>
            </a:prstGeom>
            <a:solidFill>
              <a:srgbClr val="FFFFFF"/>
            </a:solidFill>
            <a:ln cap="sq" cmpd="sng" w="76200">
              <a:solidFill>
                <a:srgbClr val="292929"/>
              </a:solidFill>
              <a:prstDash val="solid"/>
              <a:miter lim="800000"/>
              <a:headEnd len="sm" w="sm" type="none"/>
              <a:tailEnd len="sm" w="sm" type="none"/>
            </a:ln>
          </p:spPr>
        </p:pic>
        <p:cxnSp>
          <p:nvCxnSpPr>
            <p:cNvPr id="215" name="Google Shape;215;p10"/>
            <p:cNvCxnSpPr/>
            <p:nvPr/>
          </p:nvCxnSpPr>
          <p:spPr>
            <a:xfrm rot="10800000">
              <a:off x="1642485" y="3031958"/>
              <a:ext cx="828000" cy="0"/>
            </a:xfrm>
            <a:prstGeom prst="straightConnector1">
              <a:avLst/>
            </a:prstGeom>
            <a:noFill/>
            <a:ln cap="flat" cmpd="sng" w="76200">
              <a:solidFill>
                <a:srgbClr val="FF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</p:grpSp>
      <p:sp>
        <p:nvSpPr>
          <p:cNvPr id="216" name="Google Shape;216;p10"/>
          <p:cNvSpPr/>
          <p:nvPr/>
        </p:nvSpPr>
        <p:spPr>
          <a:xfrm>
            <a:off x="10462975" y="-148895"/>
            <a:ext cx="1032387" cy="1484671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10"/>
          <p:cNvSpPr/>
          <p:nvPr/>
        </p:nvSpPr>
        <p:spPr>
          <a:xfrm>
            <a:off x="10691446" y="281354"/>
            <a:ext cx="597877" cy="580293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Asus\Downloads\Design sem nome (6).png" id="218" name="Google Shape;218;p10"/>
          <p:cNvPicPr preferRelativeResize="0"/>
          <p:nvPr/>
        </p:nvPicPr>
        <p:blipFill rotWithShape="1">
          <a:blip r:embed="rId4">
            <a:alphaModFix/>
          </a:blip>
          <a:srcRect b="20060" l="0" r="-4039" t="0"/>
          <a:stretch/>
        </p:blipFill>
        <p:spPr>
          <a:xfrm>
            <a:off x="10814539" y="353282"/>
            <a:ext cx="386861" cy="420442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0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0"/>
          <p:cNvSpPr/>
          <p:nvPr/>
        </p:nvSpPr>
        <p:spPr>
          <a:xfrm>
            <a:off x="249021" y="6284625"/>
            <a:ext cx="11246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p11"/>
          <p:cNvGrpSpPr/>
          <p:nvPr/>
        </p:nvGrpSpPr>
        <p:grpSpPr>
          <a:xfrm>
            <a:off x="433136" y="158300"/>
            <a:ext cx="11360399" cy="5798876"/>
            <a:chOff x="433136" y="158300"/>
            <a:chExt cx="11360399" cy="5798876"/>
          </a:xfrm>
        </p:grpSpPr>
        <p:pic>
          <p:nvPicPr>
            <p:cNvPr id="226" name="Google Shape;226;p11"/>
            <p:cNvPicPr preferRelativeResize="0"/>
            <p:nvPr/>
          </p:nvPicPr>
          <p:blipFill rotWithShape="1">
            <a:blip r:embed="rId3">
              <a:alphaModFix/>
            </a:blip>
            <a:srcRect b="5128" l="0" r="0" t="4080"/>
            <a:stretch/>
          </p:blipFill>
          <p:spPr>
            <a:xfrm>
              <a:off x="433136" y="158300"/>
              <a:ext cx="11360399" cy="5798876"/>
            </a:xfrm>
            <a:prstGeom prst="roundRect">
              <a:avLst>
                <a:gd fmla="val 4167" name="adj"/>
              </a:avLst>
            </a:prstGeom>
            <a:solidFill>
              <a:srgbClr val="FFFFFF"/>
            </a:solidFill>
            <a:ln cap="sq" cmpd="sng" w="76200">
              <a:solidFill>
                <a:srgbClr val="292929"/>
              </a:solidFill>
              <a:prstDash val="solid"/>
              <a:miter lim="800000"/>
              <a:headEnd len="sm" w="sm" type="none"/>
              <a:tailEnd len="sm" w="sm" type="none"/>
            </a:ln>
          </p:spPr>
        </p:pic>
        <p:cxnSp>
          <p:nvCxnSpPr>
            <p:cNvPr id="227" name="Google Shape;227;p11"/>
            <p:cNvCxnSpPr/>
            <p:nvPr/>
          </p:nvCxnSpPr>
          <p:spPr>
            <a:xfrm rot="10800000">
              <a:off x="7754527" y="3801979"/>
              <a:ext cx="828000" cy="0"/>
            </a:xfrm>
            <a:prstGeom prst="straightConnector1">
              <a:avLst/>
            </a:prstGeom>
            <a:noFill/>
            <a:ln cap="flat" cmpd="sng" w="76200">
              <a:solidFill>
                <a:srgbClr val="FF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</p:grpSp>
      <p:sp>
        <p:nvSpPr>
          <p:cNvPr id="228" name="Google Shape;228;p11"/>
          <p:cNvSpPr/>
          <p:nvPr/>
        </p:nvSpPr>
        <p:spPr>
          <a:xfrm>
            <a:off x="10462975" y="-148895"/>
            <a:ext cx="1032387" cy="1484671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1"/>
          <p:cNvSpPr/>
          <p:nvPr/>
        </p:nvSpPr>
        <p:spPr>
          <a:xfrm>
            <a:off x="10691446" y="281354"/>
            <a:ext cx="597877" cy="580293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Asus\Downloads\Design sem nome (6).png" id="230" name="Google Shape;230;p11"/>
          <p:cNvPicPr preferRelativeResize="0"/>
          <p:nvPr/>
        </p:nvPicPr>
        <p:blipFill rotWithShape="1">
          <a:blip r:embed="rId4">
            <a:alphaModFix/>
          </a:blip>
          <a:srcRect b="20060" l="0" r="-4039" t="0"/>
          <a:stretch/>
        </p:blipFill>
        <p:spPr>
          <a:xfrm>
            <a:off x="10814539" y="353282"/>
            <a:ext cx="386861" cy="420442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1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1"/>
          <p:cNvSpPr/>
          <p:nvPr/>
        </p:nvSpPr>
        <p:spPr>
          <a:xfrm>
            <a:off x="249021" y="6284625"/>
            <a:ext cx="11246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oogle Shape;237;p12"/>
          <p:cNvGrpSpPr/>
          <p:nvPr/>
        </p:nvGrpSpPr>
        <p:grpSpPr>
          <a:xfrm>
            <a:off x="513348" y="201144"/>
            <a:ext cx="11197389" cy="5738319"/>
            <a:chOff x="513348" y="201144"/>
            <a:chExt cx="11197389" cy="5738319"/>
          </a:xfrm>
        </p:grpSpPr>
        <p:pic>
          <p:nvPicPr>
            <p:cNvPr id="238" name="Google Shape;238;p12"/>
            <p:cNvPicPr preferRelativeResize="0"/>
            <p:nvPr/>
          </p:nvPicPr>
          <p:blipFill rotWithShape="1">
            <a:blip r:embed="rId3">
              <a:alphaModFix/>
            </a:blip>
            <a:srcRect b="5128" l="393" r="0" t="4080"/>
            <a:stretch/>
          </p:blipFill>
          <p:spPr>
            <a:xfrm>
              <a:off x="513348" y="201144"/>
              <a:ext cx="11197389" cy="5738319"/>
            </a:xfrm>
            <a:prstGeom prst="roundRect">
              <a:avLst>
                <a:gd fmla="val 4167" name="adj"/>
              </a:avLst>
            </a:prstGeom>
            <a:solidFill>
              <a:srgbClr val="FFFFFF"/>
            </a:solidFill>
            <a:ln cap="sq" cmpd="sng" w="76200">
              <a:solidFill>
                <a:srgbClr val="292929"/>
              </a:solidFill>
              <a:prstDash val="solid"/>
              <a:miter lim="800000"/>
              <a:headEnd len="sm" w="sm" type="none"/>
              <a:tailEnd len="sm" w="sm" type="none"/>
            </a:ln>
          </p:spPr>
        </p:pic>
        <p:cxnSp>
          <p:nvCxnSpPr>
            <p:cNvPr id="239" name="Google Shape;239;p12"/>
            <p:cNvCxnSpPr/>
            <p:nvPr/>
          </p:nvCxnSpPr>
          <p:spPr>
            <a:xfrm flipH="1">
              <a:off x="4860757" y="4102769"/>
              <a:ext cx="545433" cy="437147"/>
            </a:xfrm>
            <a:prstGeom prst="straightConnector1">
              <a:avLst/>
            </a:prstGeom>
            <a:noFill/>
            <a:ln cap="flat" cmpd="sng" w="76200">
              <a:solidFill>
                <a:srgbClr val="FF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pic>
          <p:nvPicPr>
            <p:cNvPr id="240" name="Google Shape;240;p1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123540" y="2569132"/>
              <a:ext cx="1121761" cy="2438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" name="Google Shape;241;p1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605438" y="1888466"/>
              <a:ext cx="1889924" cy="2255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2" name="Google Shape;242;p12"/>
          <p:cNvSpPr/>
          <p:nvPr/>
        </p:nvSpPr>
        <p:spPr>
          <a:xfrm>
            <a:off x="10462975" y="-148895"/>
            <a:ext cx="1032387" cy="1484671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2"/>
          <p:cNvSpPr/>
          <p:nvPr/>
        </p:nvSpPr>
        <p:spPr>
          <a:xfrm>
            <a:off x="10691446" y="281354"/>
            <a:ext cx="597877" cy="580293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Asus\Downloads\Design sem nome (6).png" id="244" name="Google Shape;244;p12"/>
          <p:cNvPicPr preferRelativeResize="0"/>
          <p:nvPr/>
        </p:nvPicPr>
        <p:blipFill rotWithShape="1">
          <a:blip r:embed="rId6">
            <a:alphaModFix/>
          </a:blip>
          <a:srcRect b="20060" l="0" r="-4039" t="0"/>
          <a:stretch/>
        </p:blipFill>
        <p:spPr>
          <a:xfrm>
            <a:off x="10814539" y="353282"/>
            <a:ext cx="386861" cy="420442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2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2"/>
          <p:cNvSpPr/>
          <p:nvPr/>
        </p:nvSpPr>
        <p:spPr>
          <a:xfrm>
            <a:off x="249021" y="6284625"/>
            <a:ext cx="11246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23737" y="1473805"/>
            <a:ext cx="3304674" cy="3045808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3"/>
          <p:cNvSpPr txBox="1"/>
          <p:nvPr/>
        </p:nvSpPr>
        <p:spPr>
          <a:xfrm>
            <a:off x="853440" y="562711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4400"/>
              <a:buFont typeface="Arial"/>
              <a:buNone/>
            </a:pPr>
            <a:r>
              <a:rPr b="0" i="0" lang="pt-BR" sz="4400" u="none" cap="none" strike="noStrike">
                <a:solidFill>
                  <a:srgbClr val="A6B727"/>
                </a:solidFill>
                <a:latin typeface="Arial"/>
                <a:ea typeface="Arial"/>
                <a:cs typeface="Arial"/>
                <a:sym typeface="Arial"/>
              </a:rPr>
              <a:t>Sistema Bolsa Família (BFA)</a:t>
            </a:r>
            <a:endParaRPr b="0" i="0" sz="4400" u="none" cap="none" strike="noStrike">
              <a:solidFill>
                <a:srgbClr val="A6B72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3"/>
          <p:cNvSpPr txBox="1"/>
          <p:nvPr/>
        </p:nvSpPr>
        <p:spPr>
          <a:xfrm>
            <a:off x="1079313" y="4856727"/>
            <a:ext cx="10119360" cy="967957"/>
          </a:xfrm>
          <a:prstGeom prst="rect">
            <a:avLst/>
          </a:prstGeom>
          <a:solidFill>
            <a:srgbClr val="E5F2B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 de responsabilidade comum a todos os membros das Equipes que atuam na APS acompanhar e registrar as condicionalidades de saúde das famílias beneficiárias. (PNAB, 2017)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3"/>
          <p:cNvSpPr txBox="1"/>
          <p:nvPr/>
        </p:nvSpPr>
        <p:spPr>
          <a:xfrm>
            <a:off x="1079313" y="1867782"/>
            <a:ext cx="8538946" cy="2660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t-B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Agenda de saúde do Programa Bolsa Família: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b="0" i="0" lang="pt-B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Realização do pré-natal de gestantes;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b="0" i="0" lang="pt-B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Acompanhamento do puerpério de nutrizes;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b="0" i="0" lang="pt-B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Acompanhamento do crescimento e desenvolvimento infantil;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b="0" i="0" lang="pt-B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Imunização das crianças.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m para &quot;atividade física&quot; icon" id="255" name="Google Shape;255;p13"/>
          <p:cNvPicPr preferRelativeResize="0"/>
          <p:nvPr/>
        </p:nvPicPr>
        <p:blipFill rotWithShape="1">
          <a:blip r:embed="rId4">
            <a:alphaModFix/>
          </a:blip>
          <a:srcRect b="53906" l="28167" r="53951" t="28029"/>
          <a:stretch/>
        </p:blipFill>
        <p:spPr>
          <a:xfrm>
            <a:off x="9971990" y="294099"/>
            <a:ext cx="690196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256" name="Google Shape;256;p13"/>
          <p:cNvPicPr preferRelativeResize="0"/>
          <p:nvPr/>
        </p:nvPicPr>
        <p:blipFill rotWithShape="1">
          <a:blip r:embed="rId5">
            <a:alphaModFix/>
          </a:blip>
          <a:srcRect b="53477" l="2218" r="79207" t="28889"/>
          <a:stretch/>
        </p:blipFill>
        <p:spPr>
          <a:xfrm>
            <a:off x="11093048" y="298736"/>
            <a:ext cx="716947" cy="6530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257" name="Google Shape;257;p13"/>
          <p:cNvPicPr preferRelativeResize="0"/>
          <p:nvPr/>
        </p:nvPicPr>
        <p:blipFill rotWithShape="1">
          <a:blip r:embed="rId6">
            <a:alphaModFix/>
          </a:blip>
          <a:srcRect b="79805" l="28770" r="54180" t="2131"/>
          <a:stretch/>
        </p:blipFill>
        <p:spPr>
          <a:xfrm>
            <a:off x="10535432" y="276514"/>
            <a:ext cx="658093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3"/>
          <p:cNvPicPr preferRelativeResize="0"/>
          <p:nvPr/>
        </p:nvPicPr>
        <p:blipFill rotWithShape="1">
          <a:blip r:embed="rId7">
            <a:alphaModFix/>
          </a:blip>
          <a:srcRect b="60504" l="43383" r="43764" t="14904"/>
          <a:stretch/>
        </p:blipFill>
        <p:spPr>
          <a:xfrm>
            <a:off x="9437243" y="298938"/>
            <a:ext cx="621157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3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3"/>
          <p:cNvSpPr/>
          <p:nvPr/>
        </p:nvSpPr>
        <p:spPr>
          <a:xfrm>
            <a:off x="249021" y="6284625"/>
            <a:ext cx="11246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62924" y="3305873"/>
            <a:ext cx="2775323" cy="2557923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4"/>
          <p:cNvSpPr txBox="1"/>
          <p:nvPr/>
        </p:nvSpPr>
        <p:spPr>
          <a:xfrm>
            <a:off x="853440" y="562711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4400"/>
              <a:buFont typeface="Arial"/>
              <a:buNone/>
            </a:pPr>
            <a:r>
              <a:rPr b="0" i="0" lang="pt-BR" sz="4400" u="none" cap="none" strike="noStrike">
                <a:solidFill>
                  <a:srgbClr val="A6B727"/>
                </a:solidFill>
                <a:latin typeface="Arial"/>
                <a:ea typeface="Arial"/>
                <a:cs typeface="Arial"/>
                <a:sym typeface="Arial"/>
              </a:rPr>
              <a:t>Sistema Bolsa Família (BFA)</a:t>
            </a:r>
            <a:endParaRPr b="0" i="0" sz="4400" u="none" cap="none" strike="noStrike">
              <a:solidFill>
                <a:srgbClr val="A6B72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4"/>
          <p:cNvSpPr txBox="1"/>
          <p:nvPr/>
        </p:nvSpPr>
        <p:spPr>
          <a:xfrm>
            <a:off x="1164337" y="2055150"/>
            <a:ext cx="10174223" cy="965970"/>
          </a:xfrm>
          <a:prstGeom prst="rect">
            <a:avLst/>
          </a:prstGeom>
          <a:solidFill>
            <a:srgbClr val="E5F2B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registro do acompanhamento das condicionalidades de saúde, tanto das mulheres quanto das crianças, deve ser registrado na </a:t>
            </a:r>
            <a:r>
              <a:rPr b="1" i="0" lang="pt-B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Plataforma e-Gestor AB 🡪 Sistema Bolsa Família (BFA)</a:t>
            </a:r>
            <a:r>
              <a:rPr b="1" i="0" lang="pt-BR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4"/>
          <p:cNvSpPr txBox="1"/>
          <p:nvPr/>
        </p:nvSpPr>
        <p:spPr>
          <a:xfrm>
            <a:off x="1164337" y="3859731"/>
            <a:ext cx="7303007" cy="12958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 Devido a pandemia mundial de COVID 19, a obrigatoriedade do registro das  acompanhamento das condicionalidades de saúde está suspenso temporariamente.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m para &quot;atividade física&quot; icon" id="269" name="Google Shape;269;p14"/>
          <p:cNvPicPr preferRelativeResize="0"/>
          <p:nvPr/>
        </p:nvPicPr>
        <p:blipFill rotWithShape="1">
          <a:blip r:embed="rId4">
            <a:alphaModFix/>
          </a:blip>
          <a:srcRect b="53906" l="28167" r="53951" t="28029"/>
          <a:stretch/>
        </p:blipFill>
        <p:spPr>
          <a:xfrm>
            <a:off x="9971990" y="294099"/>
            <a:ext cx="690196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270" name="Google Shape;270;p14"/>
          <p:cNvPicPr preferRelativeResize="0"/>
          <p:nvPr/>
        </p:nvPicPr>
        <p:blipFill rotWithShape="1">
          <a:blip r:embed="rId5">
            <a:alphaModFix/>
          </a:blip>
          <a:srcRect b="53477" l="2218" r="79207" t="28889"/>
          <a:stretch/>
        </p:blipFill>
        <p:spPr>
          <a:xfrm>
            <a:off x="11093048" y="298736"/>
            <a:ext cx="716947" cy="6530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271" name="Google Shape;271;p14"/>
          <p:cNvPicPr preferRelativeResize="0"/>
          <p:nvPr/>
        </p:nvPicPr>
        <p:blipFill rotWithShape="1">
          <a:blip r:embed="rId6">
            <a:alphaModFix/>
          </a:blip>
          <a:srcRect b="79805" l="28770" r="54180" t="2131"/>
          <a:stretch/>
        </p:blipFill>
        <p:spPr>
          <a:xfrm>
            <a:off x="10535432" y="276514"/>
            <a:ext cx="658093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4"/>
          <p:cNvPicPr preferRelativeResize="0"/>
          <p:nvPr/>
        </p:nvPicPr>
        <p:blipFill rotWithShape="1">
          <a:blip r:embed="rId7">
            <a:alphaModFix/>
          </a:blip>
          <a:srcRect b="60504" l="43383" r="43764" t="14904"/>
          <a:stretch/>
        </p:blipFill>
        <p:spPr>
          <a:xfrm>
            <a:off x="9437243" y="298938"/>
            <a:ext cx="621157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4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4"/>
          <p:cNvSpPr/>
          <p:nvPr/>
        </p:nvSpPr>
        <p:spPr>
          <a:xfrm>
            <a:off x="249021" y="6284625"/>
            <a:ext cx="11246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99760" y="3779242"/>
            <a:ext cx="2069676" cy="1907552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5"/>
          <p:cNvSpPr txBox="1"/>
          <p:nvPr/>
        </p:nvSpPr>
        <p:spPr>
          <a:xfrm>
            <a:off x="853440" y="2066466"/>
            <a:ext cx="9681992" cy="31204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Todas as informações referentes ao acompanhamento do estado nutricional dos beneficiários do PBF são incorporadas ao </a:t>
            </a:r>
            <a:r>
              <a:rPr b="1" i="0" lang="pt-B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SISVAN</a:t>
            </a:r>
            <a:r>
              <a:rPr b="0" i="0" lang="pt-B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no final de cada vigência.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92D050"/>
              </a:buClr>
              <a:buSzPts val="2000"/>
              <a:buFont typeface="Noto Sans Symbols"/>
              <a:buChar char="✔"/>
            </a:pPr>
            <a:r>
              <a:rPr b="0" i="0" lang="pt-B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Primeira vigência 🡪 janeiro a junho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750" lvl="0" marL="285750" marR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92D050"/>
              </a:buClr>
              <a:buSzPts val="20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92D050"/>
              </a:buClr>
              <a:buSzPts val="2000"/>
              <a:buFont typeface="Noto Sans Symbols"/>
              <a:buChar char="✔"/>
            </a:pPr>
            <a:r>
              <a:rPr b="0" i="0" lang="pt-B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Segunda vigência 🡪 julho a dezembro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5"/>
          <p:cNvSpPr txBox="1"/>
          <p:nvPr/>
        </p:nvSpPr>
        <p:spPr>
          <a:xfrm>
            <a:off x="853440" y="562711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4400"/>
              <a:buFont typeface="Arial"/>
              <a:buNone/>
            </a:pPr>
            <a:r>
              <a:rPr b="0" i="0" lang="pt-BR" sz="4400" u="none" cap="none" strike="noStrike">
                <a:solidFill>
                  <a:srgbClr val="A6B727"/>
                </a:solidFill>
                <a:latin typeface="Arial"/>
                <a:ea typeface="Arial"/>
                <a:cs typeface="Arial"/>
                <a:sym typeface="Arial"/>
              </a:rPr>
              <a:t>Sistema Bolsa Família (BFA)</a:t>
            </a:r>
            <a:endParaRPr b="0" i="0" sz="4400" u="none" cap="none" strike="noStrike">
              <a:solidFill>
                <a:srgbClr val="A6B72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isvan Logo Vector (.CDR) Free Download" id="282" name="Google Shape;28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49942" y="3779242"/>
            <a:ext cx="1931524" cy="1809194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5"/>
          <p:cNvSpPr/>
          <p:nvPr/>
        </p:nvSpPr>
        <p:spPr>
          <a:xfrm>
            <a:off x="5443728" y="3374136"/>
            <a:ext cx="6169152" cy="2555884"/>
          </a:xfrm>
          <a:prstGeom prst="roundRect">
            <a:avLst>
              <a:gd fmla="val 16667" name="adj"/>
            </a:avLst>
          </a:prstGeom>
          <a:noFill/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4" name="Google Shape;284;p15"/>
          <p:cNvCxnSpPr/>
          <p:nvPr/>
        </p:nvCxnSpPr>
        <p:spPr>
          <a:xfrm>
            <a:off x="7845552" y="4700016"/>
            <a:ext cx="1335024" cy="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descr="Resultado de imagem para &quot;atividade física&quot; icon" id="285" name="Google Shape;285;p15"/>
          <p:cNvPicPr preferRelativeResize="0"/>
          <p:nvPr/>
        </p:nvPicPr>
        <p:blipFill rotWithShape="1">
          <a:blip r:embed="rId5">
            <a:alphaModFix/>
          </a:blip>
          <a:srcRect b="53906" l="28167" r="53951" t="28029"/>
          <a:stretch/>
        </p:blipFill>
        <p:spPr>
          <a:xfrm>
            <a:off x="9971990" y="294099"/>
            <a:ext cx="690196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286" name="Google Shape;286;p15"/>
          <p:cNvPicPr preferRelativeResize="0"/>
          <p:nvPr/>
        </p:nvPicPr>
        <p:blipFill rotWithShape="1">
          <a:blip r:embed="rId6">
            <a:alphaModFix/>
          </a:blip>
          <a:srcRect b="53477" l="2218" r="79207" t="28889"/>
          <a:stretch/>
        </p:blipFill>
        <p:spPr>
          <a:xfrm>
            <a:off x="11093048" y="298736"/>
            <a:ext cx="716947" cy="6530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287" name="Google Shape;287;p15"/>
          <p:cNvPicPr preferRelativeResize="0"/>
          <p:nvPr/>
        </p:nvPicPr>
        <p:blipFill rotWithShape="1">
          <a:blip r:embed="rId7">
            <a:alphaModFix/>
          </a:blip>
          <a:srcRect b="79805" l="28770" r="54180" t="2131"/>
          <a:stretch/>
        </p:blipFill>
        <p:spPr>
          <a:xfrm>
            <a:off x="10535432" y="276514"/>
            <a:ext cx="658093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5"/>
          <p:cNvPicPr preferRelativeResize="0"/>
          <p:nvPr/>
        </p:nvPicPr>
        <p:blipFill rotWithShape="1">
          <a:blip r:embed="rId8">
            <a:alphaModFix/>
          </a:blip>
          <a:srcRect b="60504" l="43383" r="43764" t="14904"/>
          <a:stretch/>
        </p:blipFill>
        <p:spPr>
          <a:xfrm>
            <a:off x="9437243" y="298938"/>
            <a:ext cx="621157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5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>
            <a:off x="249021" y="6284625"/>
            <a:ext cx="11246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tualização do E-SUS: veja como funciona - Blog da Brasil Cloud" id="295" name="Google Shape;295;ge994443ac3_0_1"/>
          <p:cNvPicPr preferRelativeResize="0"/>
          <p:nvPr/>
        </p:nvPicPr>
        <p:blipFill rotWithShape="1">
          <a:blip r:embed="rId3">
            <a:alphaModFix/>
          </a:blip>
          <a:srcRect b="0" l="17831" r="19227" t="0"/>
          <a:stretch/>
        </p:blipFill>
        <p:spPr>
          <a:xfrm>
            <a:off x="50943" y="1656616"/>
            <a:ext cx="3902928" cy="41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ge994443ac3_0_1"/>
          <p:cNvSpPr txBox="1"/>
          <p:nvPr/>
        </p:nvSpPr>
        <p:spPr>
          <a:xfrm>
            <a:off x="1158240" y="327400"/>
            <a:ext cx="9875400" cy="135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4400"/>
              <a:buFont typeface="Arial"/>
              <a:buNone/>
            </a:pPr>
            <a:r>
              <a:rPr b="0" i="0" lang="pt-BR" sz="4400" u="none" cap="none" strike="noStrike">
                <a:solidFill>
                  <a:srgbClr val="A6B727"/>
                </a:solidFill>
                <a:latin typeface="Arial"/>
                <a:ea typeface="Arial"/>
                <a:cs typeface="Arial"/>
                <a:sym typeface="Arial"/>
              </a:rPr>
              <a:t>Principais SIS para fazer a VAN:</a:t>
            </a:r>
            <a:endParaRPr b="0" i="0" sz="4400" u="none" cap="none" strike="noStrike">
              <a:solidFill>
                <a:srgbClr val="A6B72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m para &quot;atividade física&quot; icon" id="297" name="Google Shape;297;ge994443ac3_0_1"/>
          <p:cNvPicPr preferRelativeResize="0"/>
          <p:nvPr/>
        </p:nvPicPr>
        <p:blipFill rotWithShape="1">
          <a:blip r:embed="rId4">
            <a:alphaModFix/>
          </a:blip>
          <a:srcRect b="53908" l="28167" r="53950" t="28027"/>
          <a:stretch/>
        </p:blipFill>
        <p:spPr>
          <a:xfrm>
            <a:off x="9971990" y="294099"/>
            <a:ext cx="690196" cy="6690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298" name="Google Shape;298;ge994443ac3_0_1"/>
          <p:cNvPicPr preferRelativeResize="0"/>
          <p:nvPr/>
        </p:nvPicPr>
        <p:blipFill rotWithShape="1">
          <a:blip r:embed="rId5">
            <a:alphaModFix/>
          </a:blip>
          <a:srcRect b="53476" l="2217" r="79207" t="28888"/>
          <a:stretch/>
        </p:blipFill>
        <p:spPr>
          <a:xfrm>
            <a:off x="11093048" y="298736"/>
            <a:ext cx="716948" cy="6530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299" name="Google Shape;299;ge994443ac3_0_1"/>
          <p:cNvPicPr preferRelativeResize="0"/>
          <p:nvPr/>
        </p:nvPicPr>
        <p:blipFill rotWithShape="1">
          <a:blip r:embed="rId6">
            <a:alphaModFix/>
          </a:blip>
          <a:srcRect b="79804" l="28770" r="54179" t="2131"/>
          <a:stretch/>
        </p:blipFill>
        <p:spPr>
          <a:xfrm>
            <a:off x="10535432" y="276514"/>
            <a:ext cx="658092" cy="66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ge994443ac3_0_1"/>
          <p:cNvPicPr preferRelativeResize="0"/>
          <p:nvPr/>
        </p:nvPicPr>
        <p:blipFill rotWithShape="1">
          <a:blip r:embed="rId7">
            <a:alphaModFix/>
          </a:blip>
          <a:srcRect b="60502" l="43382" r="43764" t="14905"/>
          <a:stretch/>
        </p:blipFill>
        <p:spPr>
          <a:xfrm>
            <a:off x="9437243" y="298938"/>
            <a:ext cx="621158" cy="668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e994443ac3_0_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898452" y="2004600"/>
            <a:ext cx="3902929" cy="3597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isvan Logo Vector (.CDR) Free Download" id="302" name="Google Shape;302;ge994443ac3_0_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01678" y="2219639"/>
            <a:ext cx="3267333" cy="3060402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e994443ac3_0_1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ge994443ac3_0_1"/>
          <p:cNvSpPr/>
          <p:nvPr/>
        </p:nvSpPr>
        <p:spPr>
          <a:xfrm>
            <a:off x="249021" y="6284625"/>
            <a:ext cx="11246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6"/>
          <p:cNvSpPr txBox="1"/>
          <p:nvPr/>
        </p:nvSpPr>
        <p:spPr>
          <a:xfrm>
            <a:off x="853440" y="562711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4400"/>
              <a:buFont typeface="Arial"/>
              <a:buNone/>
            </a:pPr>
            <a:r>
              <a:rPr b="0" i="0" lang="pt-BR" sz="4400" u="none" cap="none" strike="noStrike">
                <a:solidFill>
                  <a:srgbClr val="A6B727"/>
                </a:solidFill>
                <a:latin typeface="Arial"/>
                <a:ea typeface="Arial"/>
                <a:cs typeface="Arial"/>
                <a:sym typeface="Arial"/>
              </a:rPr>
              <a:t>Sistema de Vigilância Alimentar e Nutricional (SISVAN)</a:t>
            </a:r>
            <a:endParaRPr b="0" i="0" sz="4400" u="none" cap="none" strike="noStrike">
              <a:solidFill>
                <a:srgbClr val="A6B72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16"/>
          <p:cNvSpPr txBox="1"/>
          <p:nvPr/>
        </p:nvSpPr>
        <p:spPr>
          <a:xfrm>
            <a:off x="853439" y="2290158"/>
            <a:ext cx="8812577" cy="22144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pt-B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Ferramenta de gestão das informações de VAN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✔"/>
            </a:pPr>
            <a:r>
              <a:rPr b="0" i="0" lang="pt-B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Registro de </a:t>
            </a:r>
            <a:r>
              <a:rPr b="1" i="0" lang="pt-B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dados antropométricos </a:t>
            </a:r>
            <a:r>
              <a:rPr b="0" i="0" lang="pt-B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 de </a:t>
            </a:r>
            <a:r>
              <a:rPr b="1" i="0" lang="pt-B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marcadores de consumo alimentar</a:t>
            </a:r>
            <a:r>
              <a:rPr b="0" i="0" lang="pt-B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✔"/>
            </a:pPr>
            <a:r>
              <a:rPr b="0" i="0" lang="pt-B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Geração de </a:t>
            </a:r>
            <a:r>
              <a:rPr b="1" i="0" lang="pt-B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relatórios</a:t>
            </a:r>
            <a:r>
              <a:rPr b="0" i="0" lang="pt-B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m para &quot;atividade física&quot; icon" id="311" name="Google Shape;311;p16"/>
          <p:cNvPicPr preferRelativeResize="0"/>
          <p:nvPr/>
        </p:nvPicPr>
        <p:blipFill rotWithShape="1">
          <a:blip r:embed="rId3">
            <a:alphaModFix/>
          </a:blip>
          <a:srcRect b="53906" l="28167" r="53951" t="28029"/>
          <a:stretch/>
        </p:blipFill>
        <p:spPr>
          <a:xfrm>
            <a:off x="9971990" y="294099"/>
            <a:ext cx="690196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312" name="Google Shape;312;p16"/>
          <p:cNvPicPr preferRelativeResize="0"/>
          <p:nvPr/>
        </p:nvPicPr>
        <p:blipFill rotWithShape="1">
          <a:blip r:embed="rId4">
            <a:alphaModFix/>
          </a:blip>
          <a:srcRect b="53477" l="2218" r="79207" t="28889"/>
          <a:stretch/>
        </p:blipFill>
        <p:spPr>
          <a:xfrm>
            <a:off x="11093048" y="298736"/>
            <a:ext cx="716947" cy="6530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313" name="Google Shape;313;p16"/>
          <p:cNvPicPr preferRelativeResize="0"/>
          <p:nvPr/>
        </p:nvPicPr>
        <p:blipFill rotWithShape="1">
          <a:blip r:embed="rId5">
            <a:alphaModFix/>
          </a:blip>
          <a:srcRect b="79805" l="28770" r="54180" t="2131"/>
          <a:stretch/>
        </p:blipFill>
        <p:spPr>
          <a:xfrm>
            <a:off x="10535432" y="276514"/>
            <a:ext cx="658093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6"/>
          <p:cNvPicPr preferRelativeResize="0"/>
          <p:nvPr/>
        </p:nvPicPr>
        <p:blipFill rotWithShape="1">
          <a:blip r:embed="rId6">
            <a:alphaModFix/>
          </a:blip>
          <a:srcRect b="60504" l="43383" r="43764" t="14904"/>
          <a:stretch/>
        </p:blipFill>
        <p:spPr>
          <a:xfrm>
            <a:off x="9437243" y="298938"/>
            <a:ext cx="621157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16"/>
          <p:cNvSpPr/>
          <p:nvPr/>
        </p:nvSpPr>
        <p:spPr>
          <a:xfrm>
            <a:off x="2525983" y="4276801"/>
            <a:ext cx="1032387" cy="1484671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m para &quot;atividade física&quot; icon" id="316" name="Google Shape;316;p16"/>
          <p:cNvPicPr preferRelativeResize="0"/>
          <p:nvPr/>
        </p:nvPicPr>
        <p:blipFill rotWithShape="1">
          <a:blip r:embed="rId7">
            <a:alphaModFix/>
          </a:blip>
          <a:srcRect b="79805" l="28770" r="54180" t="2131"/>
          <a:stretch/>
        </p:blipFill>
        <p:spPr>
          <a:xfrm>
            <a:off x="2713129" y="4684624"/>
            <a:ext cx="658093" cy="669024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16"/>
          <p:cNvSpPr/>
          <p:nvPr/>
        </p:nvSpPr>
        <p:spPr>
          <a:xfrm>
            <a:off x="2772038" y="4742219"/>
            <a:ext cx="545123" cy="545123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p16"/>
          <p:cNvPicPr preferRelativeResize="0"/>
          <p:nvPr/>
        </p:nvPicPr>
        <p:blipFill rotWithShape="1">
          <a:blip r:embed="rId8">
            <a:alphaModFix/>
          </a:blip>
          <a:srcRect b="52921" l="61899" r="32164" t="36298"/>
          <a:stretch/>
        </p:blipFill>
        <p:spPr>
          <a:xfrm>
            <a:off x="2850340" y="4830143"/>
            <a:ext cx="378899" cy="386861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6"/>
          <p:cNvSpPr/>
          <p:nvPr/>
        </p:nvSpPr>
        <p:spPr>
          <a:xfrm>
            <a:off x="4427935" y="4274334"/>
            <a:ext cx="1032387" cy="1484671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m para &quot;atividade física&quot; icon" id="320" name="Google Shape;320;p16"/>
          <p:cNvPicPr preferRelativeResize="0"/>
          <p:nvPr/>
        </p:nvPicPr>
        <p:blipFill rotWithShape="1">
          <a:blip r:embed="rId9">
            <a:alphaModFix/>
          </a:blip>
          <a:srcRect b="53906" l="28167" r="53951" t="28029"/>
          <a:stretch/>
        </p:blipFill>
        <p:spPr>
          <a:xfrm>
            <a:off x="4599030" y="4682157"/>
            <a:ext cx="690196" cy="669024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6"/>
          <p:cNvSpPr/>
          <p:nvPr/>
        </p:nvSpPr>
        <p:spPr>
          <a:xfrm>
            <a:off x="6315741" y="4271666"/>
            <a:ext cx="1032387" cy="1484671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m para &quot;atividade física&quot; icon" id="322" name="Google Shape;322;p16"/>
          <p:cNvPicPr preferRelativeResize="0"/>
          <p:nvPr/>
        </p:nvPicPr>
        <p:blipFill rotWithShape="1">
          <a:blip r:embed="rId10">
            <a:alphaModFix/>
          </a:blip>
          <a:srcRect b="53477" l="2218" r="79207" t="28889"/>
          <a:stretch/>
        </p:blipFill>
        <p:spPr>
          <a:xfrm>
            <a:off x="6473460" y="4705040"/>
            <a:ext cx="716947" cy="6530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isvan Logo Vector (.CDR) Free Download" id="323" name="Google Shape;323;p1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419962" y="3614431"/>
            <a:ext cx="2364184" cy="2214452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6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6"/>
          <p:cNvSpPr/>
          <p:nvPr/>
        </p:nvSpPr>
        <p:spPr>
          <a:xfrm>
            <a:off x="249021" y="6284625"/>
            <a:ext cx="11246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isvan Logo Vector (.CDR) Free Download" id="330" name="Google Shape;33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2371" y="3181736"/>
            <a:ext cx="2713704" cy="2541836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17"/>
          <p:cNvSpPr txBox="1"/>
          <p:nvPr/>
        </p:nvSpPr>
        <p:spPr>
          <a:xfrm>
            <a:off x="853440" y="562711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4400"/>
              <a:buFont typeface="Arial"/>
              <a:buNone/>
            </a:pPr>
            <a:r>
              <a:rPr b="0" i="0" lang="pt-BR" sz="4400" u="none" cap="none" strike="noStrike">
                <a:solidFill>
                  <a:srgbClr val="A6B727"/>
                </a:solidFill>
                <a:latin typeface="Arial"/>
                <a:ea typeface="Arial"/>
                <a:cs typeface="Arial"/>
                <a:sym typeface="Arial"/>
              </a:rPr>
              <a:t>Sistema de Vigilância Alimentar e Nutricional (SISVAN)</a:t>
            </a:r>
            <a:endParaRPr b="0" i="0" sz="4400" u="none" cap="none" strike="noStrike">
              <a:solidFill>
                <a:srgbClr val="A6B72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m para &quot;atividade física&quot; icon" id="332" name="Google Shape;332;p17"/>
          <p:cNvPicPr preferRelativeResize="0"/>
          <p:nvPr/>
        </p:nvPicPr>
        <p:blipFill rotWithShape="1">
          <a:blip r:embed="rId4">
            <a:alphaModFix/>
          </a:blip>
          <a:srcRect b="53906" l="28167" r="53951" t="28029"/>
          <a:stretch/>
        </p:blipFill>
        <p:spPr>
          <a:xfrm>
            <a:off x="9971990" y="294099"/>
            <a:ext cx="690196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333" name="Google Shape;333;p17"/>
          <p:cNvPicPr preferRelativeResize="0"/>
          <p:nvPr/>
        </p:nvPicPr>
        <p:blipFill rotWithShape="1">
          <a:blip r:embed="rId5">
            <a:alphaModFix/>
          </a:blip>
          <a:srcRect b="53477" l="2218" r="79207" t="28889"/>
          <a:stretch/>
        </p:blipFill>
        <p:spPr>
          <a:xfrm>
            <a:off x="11093048" y="298736"/>
            <a:ext cx="716947" cy="6530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334" name="Google Shape;334;p17"/>
          <p:cNvPicPr preferRelativeResize="0"/>
          <p:nvPr/>
        </p:nvPicPr>
        <p:blipFill rotWithShape="1">
          <a:blip r:embed="rId6">
            <a:alphaModFix/>
          </a:blip>
          <a:srcRect b="79805" l="28770" r="54180" t="2131"/>
          <a:stretch/>
        </p:blipFill>
        <p:spPr>
          <a:xfrm>
            <a:off x="10535432" y="276514"/>
            <a:ext cx="658093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7"/>
          <p:cNvPicPr preferRelativeResize="0"/>
          <p:nvPr/>
        </p:nvPicPr>
        <p:blipFill rotWithShape="1">
          <a:blip r:embed="rId7">
            <a:alphaModFix/>
          </a:blip>
          <a:srcRect b="60504" l="43383" r="43764" t="14904"/>
          <a:stretch/>
        </p:blipFill>
        <p:spPr>
          <a:xfrm>
            <a:off x="9437243" y="298938"/>
            <a:ext cx="621157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17"/>
          <p:cNvSpPr txBox="1"/>
          <p:nvPr/>
        </p:nvSpPr>
        <p:spPr>
          <a:xfrm>
            <a:off x="853440" y="2679505"/>
            <a:ext cx="7595616" cy="2045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✔"/>
            </a:pPr>
            <a:r>
              <a:rPr b="1" i="0" lang="pt-B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Módulo restrito</a:t>
            </a:r>
            <a:r>
              <a:rPr b="0" i="0" lang="pt-B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utilizado por gestores e técnicos municipais e estaduais, via </a:t>
            </a:r>
            <a:r>
              <a:rPr b="0" i="0" lang="pt-BR" sz="20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Plataforma e-Gestor AB</a:t>
            </a:r>
            <a:r>
              <a:rPr b="0" i="0" lang="pt-B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750" lvl="0" marL="285750" marR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✔"/>
            </a:pPr>
            <a:r>
              <a:rPr b="1" i="0" lang="pt-B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Módulo de acesso público</a:t>
            </a:r>
            <a:r>
              <a:rPr b="0" i="0" lang="pt-B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ou gerador de relatórios, de acesso livre.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17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17"/>
          <p:cNvSpPr/>
          <p:nvPr/>
        </p:nvSpPr>
        <p:spPr>
          <a:xfrm>
            <a:off x="249021" y="6284625"/>
            <a:ext cx="11246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18"/>
          <p:cNvPicPr preferRelativeResize="0"/>
          <p:nvPr/>
        </p:nvPicPr>
        <p:blipFill rotWithShape="1">
          <a:blip r:embed="rId3">
            <a:alphaModFix/>
          </a:blip>
          <a:srcRect b="8184" l="0" r="0" t="4264"/>
          <a:stretch/>
        </p:blipFill>
        <p:spPr>
          <a:xfrm>
            <a:off x="334296" y="262560"/>
            <a:ext cx="11427990" cy="5625126"/>
          </a:xfrm>
          <a:prstGeom prst="roundRect">
            <a:avLst>
              <a:gd fmla="val 4167" name="adj"/>
            </a:avLst>
          </a:prstGeom>
          <a:solidFill>
            <a:srgbClr val="FFFFFF"/>
          </a:solidFill>
          <a:ln cap="sq" cmpd="sng" w="76200">
            <a:solidFill>
              <a:srgbClr val="292929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44" name="Google Shape;344;p18"/>
          <p:cNvSpPr/>
          <p:nvPr/>
        </p:nvSpPr>
        <p:spPr>
          <a:xfrm>
            <a:off x="10462975" y="-148895"/>
            <a:ext cx="1032387" cy="1484671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18"/>
          <p:cNvSpPr/>
          <p:nvPr/>
        </p:nvSpPr>
        <p:spPr>
          <a:xfrm>
            <a:off x="10691446" y="281354"/>
            <a:ext cx="597877" cy="580293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Asus\Downloads\Design sem nome (6).png" id="346" name="Google Shape;346;p18"/>
          <p:cNvPicPr preferRelativeResize="0"/>
          <p:nvPr/>
        </p:nvPicPr>
        <p:blipFill rotWithShape="1">
          <a:blip r:embed="rId4">
            <a:alphaModFix/>
          </a:blip>
          <a:srcRect b="20060" l="0" r="-4039" t="0"/>
          <a:stretch/>
        </p:blipFill>
        <p:spPr>
          <a:xfrm>
            <a:off x="10814539" y="353282"/>
            <a:ext cx="386861" cy="4204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7" name="Google Shape;347;p18"/>
          <p:cNvCxnSpPr/>
          <p:nvPr/>
        </p:nvCxnSpPr>
        <p:spPr>
          <a:xfrm flipH="1">
            <a:off x="1412807" y="2362773"/>
            <a:ext cx="545433" cy="437147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48" name="Google Shape;348;p18"/>
          <p:cNvCxnSpPr/>
          <p:nvPr/>
        </p:nvCxnSpPr>
        <p:spPr>
          <a:xfrm flipH="1" rot="10800000">
            <a:off x="9920185" y="1993393"/>
            <a:ext cx="298938" cy="36938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49" name="Google Shape;349;p18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18"/>
          <p:cNvSpPr/>
          <p:nvPr/>
        </p:nvSpPr>
        <p:spPr>
          <a:xfrm>
            <a:off x="249021" y="6284625"/>
            <a:ext cx="11246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/>
          <p:nvPr/>
        </p:nvSpPr>
        <p:spPr>
          <a:xfrm>
            <a:off x="1143000" y="737616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4400"/>
              <a:buFont typeface="Arial"/>
              <a:buNone/>
            </a:pPr>
            <a:r>
              <a:rPr b="0" i="0" lang="pt-BR" sz="4400" u="none" cap="none" strike="noStrike">
                <a:solidFill>
                  <a:srgbClr val="A6B727"/>
                </a:solidFill>
                <a:latin typeface="Arial"/>
                <a:ea typeface="Arial"/>
                <a:cs typeface="Arial"/>
                <a:sym typeface="Arial"/>
              </a:rPr>
              <a:t>Sistemas de Informação em Saúde (SIS)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2" name="Google Shape;102;p2"/>
          <p:cNvGrpSpPr/>
          <p:nvPr/>
        </p:nvGrpSpPr>
        <p:grpSpPr>
          <a:xfrm>
            <a:off x="696638" y="2027221"/>
            <a:ext cx="3519851" cy="3733120"/>
            <a:chOff x="8129527" y="1700125"/>
            <a:chExt cx="3519851" cy="3733120"/>
          </a:xfrm>
        </p:grpSpPr>
        <p:pic>
          <p:nvPicPr>
            <p:cNvPr id="103" name="Google Shape;103;p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129527" y="1700125"/>
              <a:ext cx="3365835" cy="3502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" name="Google Shape;104;p2"/>
            <p:cNvSpPr txBox="1"/>
            <p:nvPr/>
          </p:nvSpPr>
          <p:spPr>
            <a:xfrm>
              <a:off x="10536717" y="5202413"/>
              <a:ext cx="1112661" cy="230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pt-BR" sz="900" u="none" cap="none" strike="noStrike">
                  <a:solidFill>
                    <a:srgbClr val="D0CECE"/>
                  </a:solidFill>
                  <a:latin typeface="Arial"/>
                  <a:ea typeface="Arial"/>
                  <a:cs typeface="Arial"/>
                  <a:sym typeface="Arial"/>
                </a:rPr>
                <a:t>Fonte: UNA-SUS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5" name="Google Shape;105;p2"/>
          <p:cNvSpPr txBox="1"/>
          <p:nvPr/>
        </p:nvSpPr>
        <p:spPr>
          <a:xfrm>
            <a:off x="4949952" y="4555177"/>
            <a:ext cx="6545410" cy="1295868"/>
          </a:xfrm>
          <a:prstGeom prst="rect">
            <a:avLst/>
          </a:prstGeom>
          <a:solidFill>
            <a:srgbClr val="E9DCE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“...conjunto de pessoas, de equipamentos, de procedimentos e de recursos de comunicação que coleta, transforma e dissemina dado e informação em uma organização.” (Cunha e Vargens, 2017)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 txBox="1"/>
          <p:nvPr/>
        </p:nvSpPr>
        <p:spPr>
          <a:xfrm>
            <a:off x="4290651" y="2119562"/>
            <a:ext cx="6499690" cy="2126864"/>
          </a:xfrm>
          <a:prstGeom prst="rect">
            <a:avLst/>
          </a:prstGeom>
          <a:solidFill>
            <a:srgbClr val="F2F7F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“...conjunto de componentes (estruturas administrativas, departamento de estatística de saúde, unidades de informação em saúde) que atua, de forma integrada, com finalidade de produzir informação necessária e oportuna para implementar processos de decisão na área.” (OPAS, 1984)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m para &quot;atividade física&quot; icon" id="107" name="Google Shape;107;p2"/>
          <p:cNvPicPr preferRelativeResize="0"/>
          <p:nvPr/>
        </p:nvPicPr>
        <p:blipFill rotWithShape="1">
          <a:blip r:embed="rId4">
            <a:alphaModFix/>
          </a:blip>
          <a:srcRect b="53906" l="28167" r="53951" t="28029"/>
          <a:stretch/>
        </p:blipFill>
        <p:spPr>
          <a:xfrm>
            <a:off x="9971990" y="294099"/>
            <a:ext cx="690196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108" name="Google Shape;108;p2"/>
          <p:cNvPicPr preferRelativeResize="0"/>
          <p:nvPr/>
        </p:nvPicPr>
        <p:blipFill rotWithShape="1">
          <a:blip r:embed="rId5">
            <a:alphaModFix/>
          </a:blip>
          <a:srcRect b="53477" l="2218" r="79207" t="28889"/>
          <a:stretch/>
        </p:blipFill>
        <p:spPr>
          <a:xfrm>
            <a:off x="11093048" y="298736"/>
            <a:ext cx="716947" cy="6530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109" name="Google Shape;109;p2"/>
          <p:cNvPicPr preferRelativeResize="0"/>
          <p:nvPr/>
        </p:nvPicPr>
        <p:blipFill rotWithShape="1">
          <a:blip r:embed="rId6">
            <a:alphaModFix/>
          </a:blip>
          <a:srcRect b="79805" l="28770" r="54180" t="2131"/>
          <a:stretch/>
        </p:blipFill>
        <p:spPr>
          <a:xfrm>
            <a:off x="10535432" y="276514"/>
            <a:ext cx="658093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 rotWithShape="1">
          <a:blip r:embed="rId7">
            <a:alphaModFix/>
          </a:blip>
          <a:srcRect b="60504" l="43383" r="43764" t="14904"/>
          <a:stretch/>
        </p:blipFill>
        <p:spPr>
          <a:xfrm>
            <a:off x="9437243" y="298938"/>
            <a:ext cx="621157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249021" y="6284625"/>
            <a:ext cx="11246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fa5df16964_0_0"/>
          <p:cNvSpPr/>
          <p:nvPr/>
        </p:nvSpPr>
        <p:spPr>
          <a:xfrm>
            <a:off x="10462975" y="-148895"/>
            <a:ext cx="1032300" cy="14847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gfa5df16964_0_0"/>
          <p:cNvSpPr/>
          <p:nvPr/>
        </p:nvSpPr>
        <p:spPr>
          <a:xfrm>
            <a:off x="10691446" y="281354"/>
            <a:ext cx="597900" cy="5802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Asus\Downloads\Design sem nome (6).png" id="357" name="Google Shape;357;gfa5df16964_0_0"/>
          <p:cNvPicPr preferRelativeResize="0"/>
          <p:nvPr/>
        </p:nvPicPr>
        <p:blipFill rotWithShape="1">
          <a:blip r:embed="rId3">
            <a:alphaModFix/>
          </a:blip>
          <a:srcRect b="20057" l="0" r="-4036" t="0"/>
          <a:stretch/>
        </p:blipFill>
        <p:spPr>
          <a:xfrm>
            <a:off x="10814539" y="353282"/>
            <a:ext cx="386861" cy="420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gfa5df16964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2275" y="-347475"/>
            <a:ext cx="6654225" cy="7215425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gfa5df16964_0_0"/>
          <p:cNvSpPr txBox="1"/>
          <p:nvPr/>
        </p:nvSpPr>
        <p:spPr>
          <a:xfrm>
            <a:off x="2812975" y="6576175"/>
            <a:ext cx="1994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latin typeface="Calibri"/>
                <a:ea typeface="Calibri"/>
                <a:cs typeface="Calibri"/>
                <a:sym typeface="Calibri"/>
              </a:rPr>
              <a:t>Fonte: Brasil, 2022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gfa5df16964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1900"/>
            <a:ext cx="11828451" cy="582507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gfa5df16964_0_13"/>
          <p:cNvSpPr/>
          <p:nvPr/>
        </p:nvSpPr>
        <p:spPr>
          <a:xfrm>
            <a:off x="10462975" y="-148895"/>
            <a:ext cx="1032300" cy="14847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gfa5df16964_0_13"/>
          <p:cNvSpPr/>
          <p:nvPr/>
        </p:nvSpPr>
        <p:spPr>
          <a:xfrm>
            <a:off x="10691446" y="281354"/>
            <a:ext cx="597900" cy="5802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Asus\Downloads\Design sem nome (6).png" id="367" name="Google Shape;367;gfa5df16964_0_13"/>
          <p:cNvPicPr preferRelativeResize="0"/>
          <p:nvPr/>
        </p:nvPicPr>
        <p:blipFill rotWithShape="1">
          <a:blip r:embed="rId4">
            <a:alphaModFix/>
          </a:blip>
          <a:srcRect b="20057" l="0" r="-4036" t="0"/>
          <a:stretch/>
        </p:blipFill>
        <p:spPr>
          <a:xfrm>
            <a:off x="10814539" y="353282"/>
            <a:ext cx="386861" cy="420442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gfa5df16964_0_13"/>
          <p:cNvSpPr txBox="1"/>
          <p:nvPr/>
        </p:nvSpPr>
        <p:spPr>
          <a:xfrm>
            <a:off x="69775" y="6047350"/>
            <a:ext cx="1994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latin typeface="Calibri"/>
                <a:ea typeface="Calibri"/>
                <a:cs typeface="Calibri"/>
                <a:sym typeface="Calibri"/>
              </a:rPr>
              <a:t>Fonte: Brasil, 2022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isvan Logo Vector (.CDR) Free Download" id="373" name="Google Shape;373;gfa5df1673d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2371" y="3181736"/>
            <a:ext cx="2713704" cy="2541836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gfa5df1673d_0_0"/>
          <p:cNvSpPr txBox="1"/>
          <p:nvPr/>
        </p:nvSpPr>
        <p:spPr>
          <a:xfrm>
            <a:off x="853440" y="562711"/>
            <a:ext cx="9875400" cy="135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4400"/>
              <a:buFont typeface="Arial"/>
              <a:buNone/>
            </a:pPr>
            <a:r>
              <a:rPr lang="pt-BR" sz="4400">
                <a:solidFill>
                  <a:srgbClr val="A6B727"/>
                </a:solidFill>
              </a:rPr>
              <a:t>Em caso de dúvidas</a:t>
            </a:r>
            <a:endParaRPr b="0" i="0" sz="4400" u="none" cap="none" strike="noStrike">
              <a:solidFill>
                <a:srgbClr val="A6B72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m para &quot;atividade física&quot; icon" id="375" name="Google Shape;375;gfa5df1673d_0_0"/>
          <p:cNvPicPr preferRelativeResize="0"/>
          <p:nvPr/>
        </p:nvPicPr>
        <p:blipFill rotWithShape="1">
          <a:blip r:embed="rId4">
            <a:alphaModFix/>
          </a:blip>
          <a:srcRect b="53905" l="28167" r="53950" t="28029"/>
          <a:stretch/>
        </p:blipFill>
        <p:spPr>
          <a:xfrm>
            <a:off x="9971990" y="294099"/>
            <a:ext cx="690196" cy="6690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376" name="Google Shape;376;gfa5df1673d_0_0"/>
          <p:cNvPicPr preferRelativeResize="0"/>
          <p:nvPr/>
        </p:nvPicPr>
        <p:blipFill rotWithShape="1">
          <a:blip r:embed="rId5">
            <a:alphaModFix/>
          </a:blip>
          <a:srcRect b="53476" l="2217" r="79207" t="28889"/>
          <a:stretch/>
        </p:blipFill>
        <p:spPr>
          <a:xfrm>
            <a:off x="11093048" y="298736"/>
            <a:ext cx="716948" cy="6530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377" name="Google Shape;377;gfa5df1673d_0_0"/>
          <p:cNvPicPr preferRelativeResize="0"/>
          <p:nvPr/>
        </p:nvPicPr>
        <p:blipFill rotWithShape="1">
          <a:blip r:embed="rId6">
            <a:alphaModFix/>
          </a:blip>
          <a:srcRect b="79804" l="28770" r="54179" t="2131"/>
          <a:stretch/>
        </p:blipFill>
        <p:spPr>
          <a:xfrm>
            <a:off x="10535432" y="276514"/>
            <a:ext cx="658092" cy="66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gfa5df1673d_0_0"/>
          <p:cNvPicPr preferRelativeResize="0"/>
          <p:nvPr/>
        </p:nvPicPr>
        <p:blipFill rotWithShape="1">
          <a:blip r:embed="rId7">
            <a:alphaModFix/>
          </a:blip>
          <a:srcRect b="60503" l="43382" r="43764" t="14905"/>
          <a:stretch/>
        </p:blipFill>
        <p:spPr>
          <a:xfrm>
            <a:off x="9437243" y="298938"/>
            <a:ext cx="621158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gfa5df1673d_0_0"/>
          <p:cNvSpPr txBox="1"/>
          <p:nvPr/>
        </p:nvSpPr>
        <p:spPr>
          <a:xfrm>
            <a:off x="853440" y="1919005"/>
            <a:ext cx="7595700" cy="45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56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b="1" lang="pt-BR" sz="2000">
                <a:solidFill>
                  <a:schemeClr val="dk1"/>
                </a:solidFill>
              </a:rPr>
              <a:t>Coordenação Municipal de Alimentação e Nutrição que seu território está vinculado, ou com o responsável pelas ações do SISVAN em nível local.</a:t>
            </a:r>
            <a:endParaRPr b="1" sz="2000">
              <a:solidFill>
                <a:schemeClr val="dk1"/>
              </a:solidFill>
            </a:endParaRPr>
          </a:p>
          <a:p>
            <a:pPr indent="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-3556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b="1" lang="pt-BR" sz="2000">
                <a:solidFill>
                  <a:schemeClr val="dk1"/>
                </a:solidFill>
              </a:rPr>
              <a:t>Coordenação Estadual de Alimentação e Nutrição. </a:t>
            </a:r>
            <a:endParaRPr b="1" sz="2000">
              <a:solidFill>
                <a:schemeClr val="dk1"/>
              </a:solidFill>
            </a:endParaRPr>
          </a:p>
          <a:p>
            <a:pPr indent="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-3556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b="1" lang="pt-BR" sz="2000">
                <a:solidFill>
                  <a:schemeClr val="dk1"/>
                </a:solidFill>
              </a:rPr>
              <a:t>Coordenação Geral de Alimentação e Nutrição do Ministério da Saúde (CGAN/MS), através do e-mail: sisvan@saude.gov.br. </a:t>
            </a:r>
            <a:endParaRPr b="1" sz="2000">
              <a:solidFill>
                <a:schemeClr val="dk1"/>
              </a:solidFill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✔"/>
            </a:pPr>
            <a:r>
              <a:t/>
            </a:r>
            <a:endParaRPr b="1" sz="2000">
              <a:solidFill>
                <a:schemeClr val="dk1"/>
              </a:solidFill>
            </a:endParaRPr>
          </a:p>
        </p:txBody>
      </p:sp>
      <p:sp>
        <p:nvSpPr>
          <p:cNvPr id="380" name="Google Shape;380;gfa5df1673d_0_0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gfa5df1673d_0_0"/>
          <p:cNvSpPr/>
          <p:nvPr/>
        </p:nvSpPr>
        <p:spPr>
          <a:xfrm>
            <a:off x="249021" y="6284625"/>
            <a:ext cx="11246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do de imagem para &quot;atividade física&quot; icon" id="387" name="Google Shape;387;p19"/>
          <p:cNvPicPr preferRelativeResize="0"/>
          <p:nvPr/>
        </p:nvPicPr>
        <p:blipFill rotWithShape="1">
          <a:blip r:embed="rId3">
            <a:alphaModFix/>
          </a:blip>
          <a:srcRect b="53906" l="28167" r="53951" t="28029"/>
          <a:stretch/>
        </p:blipFill>
        <p:spPr>
          <a:xfrm>
            <a:off x="9989574" y="258929"/>
            <a:ext cx="690196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388" name="Google Shape;388;p19"/>
          <p:cNvPicPr preferRelativeResize="0"/>
          <p:nvPr/>
        </p:nvPicPr>
        <p:blipFill rotWithShape="1">
          <a:blip r:embed="rId4">
            <a:alphaModFix/>
          </a:blip>
          <a:srcRect b="79857" l="80704" r="2149" t="2079"/>
          <a:stretch/>
        </p:blipFill>
        <p:spPr>
          <a:xfrm>
            <a:off x="10562331" y="258929"/>
            <a:ext cx="661827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389" name="Google Shape;389;p19"/>
          <p:cNvPicPr preferRelativeResize="0"/>
          <p:nvPr/>
        </p:nvPicPr>
        <p:blipFill rotWithShape="1">
          <a:blip r:embed="rId5">
            <a:alphaModFix/>
          </a:blip>
          <a:srcRect b="53477" l="2218" r="79207" t="28889"/>
          <a:stretch/>
        </p:blipFill>
        <p:spPr>
          <a:xfrm>
            <a:off x="11093048" y="298736"/>
            <a:ext cx="716947" cy="653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19"/>
          <p:cNvPicPr preferRelativeResize="0"/>
          <p:nvPr/>
        </p:nvPicPr>
        <p:blipFill rotWithShape="1">
          <a:blip r:embed="rId6">
            <a:alphaModFix/>
          </a:blip>
          <a:srcRect b="60504" l="43383" r="43764" t="14904"/>
          <a:stretch/>
        </p:blipFill>
        <p:spPr>
          <a:xfrm>
            <a:off x="9437243" y="298938"/>
            <a:ext cx="621157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19"/>
          <p:cNvSpPr/>
          <p:nvPr/>
        </p:nvSpPr>
        <p:spPr>
          <a:xfrm>
            <a:off x="249025" y="1225175"/>
            <a:ext cx="11819400" cy="50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pt-BR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Brasil. Ministério da Saúde. Secretaria de Atenção Primária à Saúde. e-SUS Atenção Primária à Saúde: Manual do Sistema com Prontuário Eletrônico do Cidadão PEC – Versão 4.2 [recurso eletrônico] / Ministério da Saúde, Secretaria de Atenção Primária à Saúde, Secretaria Executiva. – Brasília: Ministério da Saúde, 2021.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pt-BR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Brasil. Ministério da Saúde. Secretaria de Atenção Primária à Saúde. Departamento de Promoção da Saúde. Programa Bolsa Família na Saúde: Perguntas frequentes (FAQ). Brasília (DF); 2021. Atualizado em abril de 2021.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pt-BR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Brasil. Ministério da Saúde. Portaria nº 2.436, de 21 de setembro de 2017. Aprova a Política Nacional de Atenção Básica, estabelecendo a revisão de diretrizes para a organização da Atenção Básica, no âmbito do Sistema Único de Saúde (SUS). Brasília (DF); 2017.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pt-BR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Brasil. Ministério da Saúde. Secretaria de Atenção à Saúde. Departamento de Atenção Básica. Marco de referência da vigilância alimentar e nutricional na atenção básica. Brasília (DF); 2015.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pt-BR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Cunha EM,  Vargens JMC. Sistemas de informação do Sistema Único de Saúde. In: Gondim GMM, Christófaro MAC, Miyashiro GM (Org.). Técnico de vigilância em saúde: fundamentos. Rio de Janeiro: EPSJV, 2017. p. 71-112.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pt-BR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Organización Panamericana de la Salud. Usos y Perspectivas de la Epidemiología. Washington: OPS, 1984.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9"/>
          <p:cNvSpPr txBox="1"/>
          <p:nvPr/>
        </p:nvSpPr>
        <p:spPr>
          <a:xfrm>
            <a:off x="965563" y="70759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4400"/>
              <a:buFont typeface="Arial"/>
              <a:buNone/>
            </a:pPr>
            <a:r>
              <a:rPr b="0" i="0" lang="pt-BR" sz="4400" u="none" cap="none" strike="noStrike">
                <a:solidFill>
                  <a:srgbClr val="A6B727"/>
                </a:solidFill>
                <a:latin typeface="Arial"/>
                <a:ea typeface="Arial"/>
                <a:cs typeface="Arial"/>
                <a:sym typeface="Arial"/>
              </a:rPr>
              <a:t>Bibliografia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19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19"/>
          <p:cNvSpPr/>
          <p:nvPr/>
        </p:nvSpPr>
        <p:spPr>
          <a:xfrm>
            <a:off x="249021" y="6284625"/>
            <a:ext cx="11246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tualização do E-SUS: veja como funciona - Blog da Brasil Cloud" id="117" name="Google Shape;117;p3"/>
          <p:cNvPicPr preferRelativeResize="0"/>
          <p:nvPr/>
        </p:nvPicPr>
        <p:blipFill rotWithShape="1">
          <a:blip r:embed="rId3">
            <a:alphaModFix/>
          </a:blip>
          <a:srcRect b="0" l="17830" r="19229" t="0"/>
          <a:stretch/>
        </p:blipFill>
        <p:spPr>
          <a:xfrm>
            <a:off x="50943" y="1656616"/>
            <a:ext cx="3902929" cy="4133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isvan Logo Vector (.CDR) Free Download" id="118" name="Google Shape;118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01678" y="2219639"/>
            <a:ext cx="3267333" cy="3060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98452" y="2004600"/>
            <a:ext cx="3902929" cy="35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3"/>
          <p:cNvSpPr txBox="1"/>
          <p:nvPr/>
        </p:nvSpPr>
        <p:spPr>
          <a:xfrm>
            <a:off x="1158240" y="3274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4400"/>
              <a:buFont typeface="Arial"/>
              <a:buNone/>
            </a:pPr>
            <a:r>
              <a:rPr b="0" i="0" lang="pt-BR" sz="4400" u="none" cap="none" strike="noStrike">
                <a:solidFill>
                  <a:srgbClr val="A6B727"/>
                </a:solidFill>
                <a:latin typeface="Arial"/>
                <a:ea typeface="Arial"/>
                <a:cs typeface="Arial"/>
                <a:sym typeface="Arial"/>
              </a:rPr>
              <a:t>Principais SIS para fazer a VAN:</a:t>
            </a:r>
            <a:endParaRPr b="0" i="0" sz="4400" u="none" cap="none" strike="noStrike">
              <a:solidFill>
                <a:srgbClr val="A6B72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m para &quot;atividade física&quot; icon" id="121" name="Google Shape;121;p3"/>
          <p:cNvPicPr preferRelativeResize="0"/>
          <p:nvPr/>
        </p:nvPicPr>
        <p:blipFill rotWithShape="1">
          <a:blip r:embed="rId6">
            <a:alphaModFix/>
          </a:blip>
          <a:srcRect b="53906" l="28167" r="53951" t="28029"/>
          <a:stretch/>
        </p:blipFill>
        <p:spPr>
          <a:xfrm>
            <a:off x="9971990" y="294099"/>
            <a:ext cx="690196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122" name="Google Shape;122;p3"/>
          <p:cNvPicPr preferRelativeResize="0"/>
          <p:nvPr/>
        </p:nvPicPr>
        <p:blipFill rotWithShape="1">
          <a:blip r:embed="rId7">
            <a:alphaModFix/>
          </a:blip>
          <a:srcRect b="53477" l="2218" r="79207" t="28889"/>
          <a:stretch/>
        </p:blipFill>
        <p:spPr>
          <a:xfrm>
            <a:off x="11093048" y="298736"/>
            <a:ext cx="716947" cy="6530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123" name="Google Shape;123;p3"/>
          <p:cNvPicPr preferRelativeResize="0"/>
          <p:nvPr/>
        </p:nvPicPr>
        <p:blipFill rotWithShape="1">
          <a:blip r:embed="rId8">
            <a:alphaModFix/>
          </a:blip>
          <a:srcRect b="79805" l="28770" r="54180" t="2131"/>
          <a:stretch/>
        </p:blipFill>
        <p:spPr>
          <a:xfrm>
            <a:off x="10535432" y="276514"/>
            <a:ext cx="658093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3"/>
          <p:cNvPicPr preferRelativeResize="0"/>
          <p:nvPr/>
        </p:nvPicPr>
        <p:blipFill rotWithShape="1">
          <a:blip r:embed="rId9">
            <a:alphaModFix/>
          </a:blip>
          <a:srcRect b="60504" l="43383" r="43764" t="14904"/>
          <a:stretch/>
        </p:blipFill>
        <p:spPr>
          <a:xfrm>
            <a:off x="9437243" y="298938"/>
            <a:ext cx="621157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"/>
          <p:cNvSpPr/>
          <p:nvPr/>
        </p:nvSpPr>
        <p:spPr>
          <a:xfrm>
            <a:off x="249021" y="6284625"/>
            <a:ext cx="11246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tualização do E-SUS: veja como funciona - Blog da Brasil Cloud" id="131" name="Google Shape;131;p4"/>
          <p:cNvPicPr preferRelativeResize="0"/>
          <p:nvPr/>
        </p:nvPicPr>
        <p:blipFill rotWithShape="1">
          <a:blip r:embed="rId3">
            <a:alphaModFix/>
          </a:blip>
          <a:srcRect b="0" l="17830" r="19229" t="0"/>
          <a:stretch/>
        </p:blipFill>
        <p:spPr>
          <a:xfrm>
            <a:off x="50943" y="1656616"/>
            <a:ext cx="3902929" cy="4133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isvan Logo Vector (.CDR) Free Download" id="132" name="Google Shape;13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01678" y="2219639"/>
            <a:ext cx="3267333" cy="3060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98452" y="2004600"/>
            <a:ext cx="3902929" cy="35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4"/>
          <p:cNvSpPr txBox="1"/>
          <p:nvPr/>
        </p:nvSpPr>
        <p:spPr>
          <a:xfrm>
            <a:off x="1158240" y="3274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4400"/>
              <a:buFont typeface="Arial"/>
              <a:buNone/>
            </a:pPr>
            <a:r>
              <a:rPr b="0" i="0" lang="pt-BR" sz="4400" u="none" cap="none" strike="noStrike">
                <a:solidFill>
                  <a:srgbClr val="A6B727"/>
                </a:solidFill>
                <a:latin typeface="Arial"/>
                <a:ea typeface="Arial"/>
                <a:cs typeface="Arial"/>
                <a:sym typeface="Arial"/>
              </a:rPr>
              <a:t>Principais SIS para fazer a VAN:</a:t>
            </a:r>
            <a:endParaRPr b="0" i="0" sz="4400" u="none" cap="none" strike="noStrike">
              <a:solidFill>
                <a:srgbClr val="A6B72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m para &quot;atividade física&quot; icon" id="135" name="Google Shape;135;p4"/>
          <p:cNvPicPr preferRelativeResize="0"/>
          <p:nvPr/>
        </p:nvPicPr>
        <p:blipFill rotWithShape="1">
          <a:blip r:embed="rId6">
            <a:alphaModFix/>
          </a:blip>
          <a:srcRect b="53906" l="28167" r="53951" t="28029"/>
          <a:stretch/>
        </p:blipFill>
        <p:spPr>
          <a:xfrm>
            <a:off x="9971990" y="294099"/>
            <a:ext cx="690196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136" name="Google Shape;136;p4"/>
          <p:cNvPicPr preferRelativeResize="0"/>
          <p:nvPr/>
        </p:nvPicPr>
        <p:blipFill rotWithShape="1">
          <a:blip r:embed="rId7">
            <a:alphaModFix/>
          </a:blip>
          <a:srcRect b="53477" l="2218" r="79207" t="28889"/>
          <a:stretch/>
        </p:blipFill>
        <p:spPr>
          <a:xfrm>
            <a:off x="11093048" y="298736"/>
            <a:ext cx="716947" cy="6530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137" name="Google Shape;137;p4"/>
          <p:cNvPicPr preferRelativeResize="0"/>
          <p:nvPr/>
        </p:nvPicPr>
        <p:blipFill rotWithShape="1">
          <a:blip r:embed="rId8">
            <a:alphaModFix/>
          </a:blip>
          <a:srcRect b="79805" l="28770" r="54180" t="2131"/>
          <a:stretch/>
        </p:blipFill>
        <p:spPr>
          <a:xfrm>
            <a:off x="10535432" y="276514"/>
            <a:ext cx="658093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4"/>
          <p:cNvPicPr preferRelativeResize="0"/>
          <p:nvPr/>
        </p:nvPicPr>
        <p:blipFill rotWithShape="1">
          <a:blip r:embed="rId9">
            <a:alphaModFix/>
          </a:blip>
          <a:srcRect b="60504" l="43383" r="43764" t="14904"/>
          <a:stretch/>
        </p:blipFill>
        <p:spPr>
          <a:xfrm>
            <a:off x="9437243" y="298938"/>
            <a:ext cx="621157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4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4"/>
          <p:cNvSpPr/>
          <p:nvPr/>
        </p:nvSpPr>
        <p:spPr>
          <a:xfrm>
            <a:off x="249021" y="6284625"/>
            <a:ext cx="11246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 txBox="1"/>
          <p:nvPr/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4400"/>
              <a:buFont typeface="Arial"/>
              <a:buNone/>
            </a:pPr>
            <a:r>
              <a:rPr b="0" i="0" lang="pt-BR" sz="4400" u="none" cap="none" strike="noStrike">
                <a:solidFill>
                  <a:srgbClr val="A6B727"/>
                </a:solidFill>
                <a:latin typeface="Arial"/>
                <a:ea typeface="Arial"/>
                <a:cs typeface="Arial"/>
                <a:sym typeface="Arial"/>
              </a:rPr>
              <a:t>Estratégia e-SUS APS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5"/>
          <p:cNvSpPr txBox="1"/>
          <p:nvPr/>
        </p:nvSpPr>
        <p:spPr>
          <a:xfrm>
            <a:off x="1158239" y="1970306"/>
            <a:ext cx="9875521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Estratégia do Departamento de Saúde da Família (DESF) para reestruturar as informações da APS em nível nacional. Composta por dois grandes SIS: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✔"/>
            </a:pPr>
            <a:r>
              <a:rPr b="1" i="0" lang="pt-B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SISAB</a:t>
            </a:r>
            <a:r>
              <a:rPr b="0" i="0" lang="pt-B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(armazenamento de dados)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750" lvl="0" marL="285750" marR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✔"/>
            </a:pPr>
            <a:r>
              <a:rPr b="1" i="0" lang="pt-B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Sistema e-SUS APS </a:t>
            </a:r>
            <a:r>
              <a:rPr b="0" i="0" lang="pt-B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(coleta de dados)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5"/>
          <p:cNvPicPr preferRelativeResize="0"/>
          <p:nvPr/>
        </p:nvPicPr>
        <p:blipFill rotWithShape="1">
          <a:blip r:embed="rId3">
            <a:alphaModFix/>
          </a:blip>
          <a:srcRect b="29896" l="12044" r="9823" t="29218"/>
          <a:stretch/>
        </p:blipFill>
        <p:spPr>
          <a:xfrm>
            <a:off x="6777058" y="3438380"/>
            <a:ext cx="4718304" cy="165511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5"/>
          <p:cNvSpPr txBox="1"/>
          <p:nvPr/>
        </p:nvSpPr>
        <p:spPr>
          <a:xfrm>
            <a:off x="10656300" y="5821411"/>
            <a:ext cx="175564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BRASIL, 2021.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m para &quot;atividade física&quot; icon" id="149" name="Google Shape;149;p5"/>
          <p:cNvPicPr preferRelativeResize="0"/>
          <p:nvPr/>
        </p:nvPicPr>
        <p:blipFill rotWithShape="1">
          <a:blip r:embed="rId4">
            <a:alphaModFix/>
          </a:blip>
          <a:srcRect b="53906" l="28167" r="53951" t="28029"/>
          <a:stretch/>
        </p:blipFill>
        <p:spPr>
          <a:xfrm>
            <a:off x="9971990" y="294099"/>
            <a:ext cx="690196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150" name="Google Shape;150;p5"/>
          <p:cNvPicPr preferRelativeResize="0"/>
          <p:nvPr/>
        </p:nvPicPr>
        <p:blipFill rotWithShape="1">
          <a:blip r:embed="rId5">
            <a:alphaModFix/>
          </a:blip>
          <a:srcRect b="53477" l="2218" r="79207" t="28889"/>
          <a:stretch/>
        </p:blipFill>
        <p:spPr>
          <a:xfrm>
            <a:off x="11093048" y="298736"/>
            <a:ext cx="716947" cy="6530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151" name="Google Shape;151;p5"/>
          <p:cNvPicPr preferRelativeResize="0"/>
          <p:nvPr/>
        </p:nvPicPr>
        <p:blipFill rotWithShape="1">
          <a:blip r:embed="rId6">
            <a:alphaModFix/>
          </a:blip>
          <a:srcRect b="79805" l="28770" r="54180" t="2131"/>
          <a:stretch/>
        </p:blipFill>
        <p:spPr>
          <a:xfrm>
            <a:off x="10535432" y="276514"/>
            <a:ext cx="658093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5"/>
          <p:cNvPicPr preferRelativeResize="0"/>
          <p:nvPr/>
        </p:nvPicPr>
        <p:blipFill rotWithShape="1">
          <a:blip r:embed="rId7">
            <a:alphaModFix/>
          </a:blip>
          <a:srcRect b="60504" l="43383" r="43764" t="14904"/>
          <a:stretch/>
        </p:blipFill>
        <p:spPr>
          <a:xfrm>
            <a:off x="9437243" y="298938"/>
            <a:ext cx="621157" cy="668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3" name="Google Shape;153;p5"/>
          <p:cNvCxnSpPr/>
          <p:nvPr/>
        </p:nvCxnSpPr>
        <p:spPr>
          <a:xfrm flipH="1">
            <a:off x="5678674" y="4324755"/>
            <a:ext cx="545433" cy="437147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54" name="Google Shape;154;p5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5"/>
          <p:cNvSpPr/>
          <p:nvPr/>
        </p:nvSpPr>
        <p:spPr>
          <a:xfrm>
            <a:off x="249021" y="6284625"/>
            <a:ext cx="11246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tualização do E-SUS: veja como funciona - Blog da Brasil Cloud" id="160" name="Google Shape;160;p6"/>
          <p:cNvPicPr preferRelativeResize="0"/>
          <p:nvPr/>
        </p:nvPicPr>
        <p:blipFill rotWithShape="1">
          <a:blip r:embed="rId3">
            <a:alphaModFix/>
          </a:blip>
          <a:srcRect b="0" l="17830" r="19229" t="0"/>
          <a:stretch/>
        </p:blipFill>
        <p:spPr>
          <a:xfrm>
            <a:off x="8323241" y="2678602"/>
            <a:ext cx="3029712" cy="3209084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6"/>
          <p:cNvSpPr txBox="1"/>
          <p:nvPr/>
        </p:nvSpPr>
        <p:spPr>
          <a:xfrm>
            <a:off x="1143000" y="437502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4400"/>
              <a:buFont typeface="Arial"/>
              <a:buNone/>
            </a:pPr>
            <a:r>
              <a:rPr b="0" i="0" lang="pt-BR" sz="4400" u="none" cap="none" strike="noStrike">
                <a:solidFill>
                  <a:srgbClr val="A6B727"/>
                </a:solidFill>
                <a:latin typeface="Arial"/>
                <a:ea typeface="Arial"/>
                <a:cs typeface="Arial"/>
                <a:sym typeface="Arial"/>
              </a:rPr>
              <a:t>Sistema e-SUS APS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6"/>
          <p:cNvSpPr txBox="1"/>
          <p:nvPr/>
        </p:nvSpPr>
        <p:spPr>
          <a:xfrm>
            <a:off x="1143000" y="1798756"/>
            <a:ext cx="10067544" cy="4353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Composto por dois softwares e dois aplicativos para coleta dos dados: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rgbClr val="92D050"/>
              </a:buClr>
              <a:buSzPts val="2000"/>
              <a:buFont typeface="Noto Sans Symbols"/>
              <a:buChar char="✔"/>
            </a:pPr>
            <a:r>
              <a:rPr b="1" i="0" lang="pt-B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Sistema com Coleta de Dados Simplificada (CDS);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rgbClr val="92D050"/>
              </a:buClr>
              <a:buSzPts val="2000"/>
              <a:buFont typeface="Noto Sans Symbols"/>
              <a:buChar char="✔"/>
            </a:pPr>
            <a:r>
              <a:rPr b="1" i="0" lang="pt-B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Sistema com Prontuário Eletrônico do Cidadão (PEC);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rgbClr val="92D050"/>
              </a:buClr>
              <a:buSzPts val="2000"/>
              <a:buFont typeface="Noto Sans Symbols"/>
              <a:buChar char="✔"/>
            </a:pPr>
            <a:r>
              <a:rPr b="1" i="0" lang="pt-B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Aplicativo e-SUS Território (e-SUS Território);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rgbClr val="92D050"/>
              </a:buClr>
              <a:buSzPts val="2000"/>
              <a:buFont typeface="Noto Sans Symbols"/>
              <a:buChar char="✔"/>
            </a:pPr>
            <a:r>
              <a:rPr b="1" i="0" lang="pt-B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Aplicativo e-SUS Atividade Coletiva (e-SUS AC).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750" lvl="0" marL="285750" marR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6"/>
          <p:cNvSpPr txBox="1"/>
          <p:nvPr/>
        </p:nvSpPr>
        <p:spPr>
          <a:xfrm>
            <a:off x="10656300" y="5821411"/>
            <a:ext cx="175564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BRASIL, 2021.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m para &quot;atividade física&quot; icon" id="164" name="Google Shape;164;p6"/>
          <p:cNvPicPr preferRelativeResize="0"/>
          <p:nvPr/>
        </p:nvPicPr>
        <p:blipFill rotWithShape="1">
          <a:blip r:embed="rId4">
            <a:alphaModFix/>
          </a:blip>
          <a:srcRect b="53906" l="28167" r="53951" t="28029"/>
          <a:stretch/>
        </p:blipFill>
        <p:spPr>
          <a:xfrm>
            <a:off x="9971990" y="294099"/>
            <a:ext cx="690196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165" name="Google Shape;165;p6"/>
          <p:cNvPicPr preferRelativeResize="0"/>
          <p:nvPr/>
        </p:nvPicPr>
        <p:blipFill rotWithShape="1">
          <a:blip r:embed="rId5">
            <a:alphaModFix/>
          </a:blip>
          <a:srcRect b="53477" l="2218" r="79207" t="28889"/>
          <a:stretch/>
        </p:blipFill>
        <p:spPr>
          <a:xfrm>
            <a:off x="11093048" y="298736"/>
            <a:ext cx="716947" cy="6530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166" name="Google Shape;166;p6"/>
          <p:cNvPicPr preferRelativeResize="0"/>
          <p:nvPr/>
        </p:nvPicPr>
        <p:blipFill rotWithShape="1">
          <a:blip r:embed="rId6">
            <a:alphaModFix/>
          </a:blip>
          <a:srcRect b="79805" l="28770" r="54180" t="2131"/>
          <a:stretch/>
        </p:blipFill>
        <p:spPr>
          <a:xfrm>
            <a:off x="10535432" y="276514"/>
            <a:ext cx="658093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6"/>
          <p:cNvPicPr preferRelativeResize="0"/>
          <p:nvPr/>
        </p:nvPicPr>
        <p:blipFill rotWithShape="1">
          <a:blip r:embed="rId7">
            <a:alphaModFix/>
          </a:blip>
          <a:srcRect b="60504" l="43383" r="43764" t="14904"/>
          <a:stretch/>
        </p:blipFill>
        <p:spPr>
          <a:xfrm>
            <a:off x="9437243" y="298938"/>
            <a:ext cx="621157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6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6"/>
          <p:cNvSpPr/>
          <p:nvPr/>
        </p:nvSpPr>
        <p:spPr>
          <a:xfrm>
            <a:off x="249021" y="6284625"/>
            <a:ext cx="11246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079" y="1431246"/>
            <a:ext cx="10822283" cy="3940568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7"/>
          <p:cNvSpPr txBox="1"/>
          <p:nvPr/>
        </p:nvSpPr>
        <p:spPr>
          <a:xfrm>
            <a:off x="696638" y="1004336"/>
            <a:ext cx="60960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t-B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Modelo de Integração para "Sistemas Próprios“.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m para &quot;atividade física&quot; icon" id="176" name="Google Shape;176;p7"/>
          <p:cNvPicPr preferRelativeResize="0"/>
          <p:nvPr/>
        </p:nvPicPr>
        <p:blipFill rotWithShape="1">
          <a:blip r:embed="rId4">
            <a:alphaModFix/>
          </a:blip>
          <a:srcRect b="53906" l="28167" r="53951" t="28029"/>
          <a:stretch/>
        </p:blipFill>
        <p:spPr>
          <a:xfrm>
            <a:off x="9971990" y="294099"/>
            <a:ext cx="690196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177" name="Google Shape;177;p7"/>
          <p:cNvPicPr preferRelativeResize="0"/>
          <p:nvPr/>
        </p:nvPicPr>
        <p:blipFill rotWithShape="1">
          <a:blip r:embed="rId5">
            <a:alphaModFix/>
          </a:blip>
          <a:srcRect b="53477" l="2218" r="79207" t="28889"/>
          <a:stretch/>
        </p:blipFill>
        <p:spPr>
          <a:xfrm>
            <a:off x="11093048" y="298736"/>
            <a:ext cx="716947" cy="6530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178" name="Google Shape;178;p7"/>
          <p:cNvPicPr preferRelativeResize="0"/>
          <p:nvPr/>
        </p:nvPicPr>
        <p:blipFill rotWithShape="1">
          <a:blip r:embed="rId6">
            <a:alphaModFix/>
          </a:blip>
          <a:srcRect b="79805" l="28770" r="54180" t="2131"/>
          <a:stretch/>
        </p:blipFill>
        <p:spPr>
          <a:xfrm>
            <a:off x="10535432" y="276514"/>
            <a:ext cx="658093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7"/>
          <p:cNvPicPr preferRelativeResize="0"/>
          <p:nvPr/>
        </p:nvPicPr>
        <p:blipFill rotWithShape="1">
          <a:blip r:embed="rId7">
            <a:alphaModFix/>
          </a:blip>
          <a:srcRect b="60504" l="43383" r="43764" t="14904"/>
          <a:stretch/>
        </p:blipFill>
        <p:spPr>
          <a:xfrm>
            <a:off x="9437243" y="298938"/>
            <a:ext cx="621157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7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7"/>
          <p:cNvSpPr/>
          <p:nvPr/>
        </p:nvSpPr>
        <p:spPr>
          <a:xfrm>
            <a:off x="249021" y="6284625"/>
            <a:ext cx="11246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8"/>
          <p:cNvGrpSpPr/>
          <p:nvPr/>
        </p:nvGrpSpPr>
        <p:grpSpPr>
          <a:xfrm>
            <a:off x="597416" y="188650"/>
            <a:ext cx="11260288" cy="5529311"/>
            <a:chOff x="465856" y="384048"/>
            <a:chExt cx="11260288" cy="5529311"/>
          </a:xfrm>
        </p:grpSpPr>
        <p:pic>
          <p:nvPicPr>
            <p:cNvPr id="187" name="Google Shape;187;p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65856" y="396001"/>
              <a:ext cx="11260288" cy="55173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8" name="Google Shape;188;p8"/>
            <p:cNvSpPr/>
            <p:nvPr/>
          </p:nvSpPr>
          <p:spPr>
            <a:xfrm>
              <a:off x="4681728" y="384048"/>
              <a:ext cx="3511296" cy="58521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Resultado de imagem para &quot;atividade física&quot; icon" id="189" name="Google Shape;189;p8"/>
          <p:cNvPicPr preferRelativeResize="0"/>
          <p:nvPr/>
        </p:nvPicPr>
        <p:blipFill rotWithShape="1">
          <a:blip r:embed="rId4">
            <a:alphaModFix/>
          </a:blip>
          <a:srcRect b="53906" l="28167" r="53951" t="28029"/>
          <a:stretch/>
        </p:blipFill>
        <p:spPr>
          <a:xfrm>
            <a:off x="9971990" y="294099"/>
            <a:ext cx="690196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190" name="Google Shape;190;p8"/>
          <p:cNvPicPr preferRelativeResize="0"/>
          <p:nvPr/>
        </p:nvPicPr>
        <p:blipFill rotWithShape="1">
          <a:blip r:embed="rId5">
            <a:alphaModFix/>
          </a:blip>
          <a:srcRect b="53477" l="2218" r="79207" t="28889"/>
          <a:stretch/>
        </p:blipFill>
        <p:spPr>
          <a:xfrm>
            <a:off x="11093048" y="298736"/>
            <a:ext cx="716947" cy="6530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191" name="Google Shape;191;p8"/>
          <p:cNvPicPr preferRelativeResize="0"/>
          <p:nvPr/>
        </p:nvPicPr>
        <p:blipFill rotWithShape="1">
          <a:blip r:embed="rId6">
            <a:alphaModFix/>
          </a:blip>
          <a:srcRect b="79805" l="28770" r="54180" t="2131"/>
          <a:stretch/>
        </p:blipFill>
        <p:spPr>
          <a:xfrm>
            <a:off x="10535432" y="276514"/>
            <a:ext cx="658093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8"/>
          <p:cNvPicPr preferRelativeResize="0"/>
          <p:nvPr/>
        </p:nvPicPr>
        <p:blipFill rotWithShape="1">
          <a:blip r:embed="rId7">
            <a:alphaModFix/>
          </a:blip>
          <a:srcRect b="60504" l="43383" r="43764" t="14904"/>
          <a:stretch/>
        </p:blipFill>
        <p:spPr>
          <a:xfrm>
            <a:off x="9437243" y="298938"/>
            <a:ext cx="621157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8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8"/>
          <p:cNvSpPr/>
          <p:nvPr/>
        </p:nvSpPr>
        <p:spPr>
          <a:xfrm>
            <a:off x="249021" y="6284625"/>
            <a:ext cx="11246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tualização do E-SUS: veja como funciona - Blog da Brasil Cloud" id="199" name="Google Shape;199;p9"/>
          <p:cNvPicPr preferRelativeResize="0"/>
          <p:nvPr/>
        </p:nvPicPr>
        <p:blipFill rotWithShape="1">
          <a:blip r:embed="rId3">
            <a:alphaModFix/>
          </a:blip>
          <a:srcRect b="0" l="17830" r="19229" t="0"/>
          <a:stretch/>
        </p:blipFill>
        <p:spPr>
          <a:xfrm>
            <a:off x="50943" y="1656616"/>
            <a:ext cx="3902929" cy="41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98452" y="2004600"/>
            <a:ext cx="3902929" cy="35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9"/>
          <p:cNvSpPr txBox="1"/>
          <p:nvPr/>
        </p:nvSpPr>
        <p:spPr>
          <a:xfrm>
            <a:off x="1158240" y="3274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4400"/>
              <a:buFont typeface="Arial"/>
              <a:buNone/>
            </a:pPr>
            <a:r>
              <a:rPr b="0" i="0" lang="pt-BR" sz="4400" u="none" cap="none" strike="noStrike">
                <a:solidFill>
                  <a:srgbClr val="A6B727"/>
                </a:solidFill>
                <a:latin typeface="Arial"/>
                <a:ea typeface="Arial"/>
                <a:cs typeface="Arial"/>
                <a:sym typeface="Arial"/>
              </a:rPr>
              <a:t>Principais SIS para fazer a VAN:</a:t>
            </a:r>
            <a:endParaRPr b="0" i="0" sz="4400" u="none" cap="none" strike="noStrike">
              <a:solidFill>
                <a:srgbClr val="A6B72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m para &quot;atividade física&quot; icon" id="202" name="Google Shape;202;p9"/>
          <p:cNvPicPr preferRelativeResize="0"/>
          <p:nvPr/>
        </p:nvPicPr>
        <p:blipFill rotWithShape="1">
          <a:blip r:embed="rId5">
            <a:alphaModFix/>
          </a:blip>
          <a:srcRect b="53906" l="28167" r="53951" t="28029"/>
          <a:stretch/>
        </p:blipFill>
        <p:spPr>
          <a:xfrm>
            <a:off x="9971990" y="294099"/>
            <a:ext cx="690196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203" name="Google Shape;203;p9"/>
          <p:cNvPicPr preferRelativeResize="0"/>
          <p:nvPr/>
        </p:nvPicPr>
        <p:blipFill rotWithShape="1">
          <a:blip r:embed="rId6">
            <a:alphaModFix/>
          </a:blip>
          <a:srcRect b="53477" l="2218" r="79207" t="28889"/>
          <a:stretch/>
        </p:blipFill>
        <p:spPr>
          <a:xfrm>
            <a:off x="11093048" y="298736"/>
            <a:ext cx="716947" cy="6530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204" name="Google Shape;204;p9"/>
          <p:cNvPicPr preferRelativeResize="0"/>
          <p:nvPr/>
        </p:nvPicPr>
        <p:blipFill rotWithShape="1">
          <a:blip r:embed="rId7">
            <a:alphaModFix/>
          </a:blip>
          <a:srcRect b="79805" l="28770" r="54180" t="2131"/>
          <a:stretch/>
        </p:blipFill>
        <p:spPr>
          <a:xfrm>
            <a:off x="10535432" y="276514"/>
            <a:ext cx="658093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9"/>
          <p:cNvPicPr preferRelativeResize="0"/>
          <p:nvPr/>
        </p:nvPicPr>
        <p:blipFill rotWithShape="1">
          <a:blip r:embed="rId8">
            <a:alphaModFix/>
          </a:blip>
          <a:srcRect b="60504" l="43383" r="43764" t="14904"/>
          <a:stretch/>
        </p:blipFill>
        <p:spPr>
          <a:xfrm>
            <a:off x="9437243" y="298938"/>
            <a:ext cx="621157" cy="6682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isvan Logo Vector (.CDR) Free Download" id="206" name="Google Shape;206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01678" y="2219639"/>
            <a:ext cx="3267333" cy="3060402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9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9"/>
          <p:cNvSpPr/>
          <p:nvPr/>
        </p:nvSpPr>
        <p:spPr>
          <a:xfrm>
            <a:off x="249021" y="6284625"/>
            <a:ext cx="11246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2020-03-05T19:27:50Z</dcterms:created>
  <dc:creator>Daiany França Saldanha</dc:creator>
</cp:coreProperties>
</file>