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6858000" cx="12192000"/>
  <p:notesSz cx="6858000" cy="9144000"/>
  <p:embeddedFontLst>
    <p:embeddedFont>
      <p:font typeface="Libre Franklin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4" roundtripDataSignature="AMtx7mjIqrbQmhMEg4hIDnkEvIVEbu6O5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ibreFranklin-regular.fntdata"/><Relationship Id="rId11" Type="http://schemas.openxmlformats.org/officeDocument/2006/relationships/slide" Target="slides/slide6.xml"/><Relationship Id="rId22" Type="http://schemas.openxmlformats.org/officeDocument/2006/relationships/font" Target="fonts/LibreFranklin-italic.fntdata"/><Relationship Id="rId10" Type="http://schemas.openxmlformats.org/officeDocument/2006/relationships/slide" Target="slides/slide5.xml"/><Relationship Id="rId21" Type="http://schemas.openxmlformats.org/officeDocument/2006/relationships/font" Target="fonts/LibreFranklin-bold.fntdata"/><Relationship Id="rId13" Type="http://schemas.openxmlformats.org/officeDocument/2006/relationships/slide" Target="slides/slide8.xml"/><Relationship Id="rId24" Type="http://customschemas.google.com/relationships/presentationmetadata" Target="metadata"/><Relationship Id="rId12" Type="http://schemas.openxmlformats.org/officeDocument/2006/relationships/slide" Target="slides/slide7.xml"/><Relationship Id="rId23" Type="http://schemas.openxmlformats.org/officeDocument/2006/relationships/font" Target="fonts/LibreFranklin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pt-BR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2" name="Google Shape;82;p3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/>
              <a:t>Créditos</a:t>
            </a:r>
            <a:endParaRPr/>
          </a:p>
        </p:txBody>
      </p:sp>
      <p:sp>
        <p:nvSpPr>
          <p:cNvPr id="83" name="Google Shape;83;p3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3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0" name="Google Shape;250;p3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/>
              <a:t>Créditos</a:t>
            </a:r>
            <a:endParaRPr/>
          </a:p>
        </p:txBody>
      </p:sp>
      <p:sp>
        <p:nvSpPr>
          <p:cNvPr id="251" name="Google Shape;251;p3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4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9" name="Google Shape;269;p4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/>
              <a:t>Créditos</a:t>
            </a:r>
            <a:endParaRPr/>
          </a:p>
        </p:txBody>
      </p:sp>
      <p:sp>
        <p:nvSpPr>
          <p:cNvPr id="270" name="Google Shape;270;p4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4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8" name="Google Shape;288;p4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/>
              <a:t>Créditos</a:t>
            </a:r>
            <a:endParaRPr/>
          </a:p>
        </p:txBody>
      </p:sp>
      <p:sp>
        <p:nvSpPr>
          <p:cNvPr id="289" name="Google Shape;289;p4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4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8" name="Google Shape;308;p4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/>
              <a:t>Créditos</a:t>
            </a:r>
            <a:endParaRPr/>
          </a:p>
        </p:txBody>
      </p:sp>
      <p:sp>
        <p:nvSpPr>
          <p:cNvPr id="309" name="Google Shape;309;p4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4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9" name="Google Shape;329;p4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/>
              <a:t>Créditos</a:t>
            </a:r>
            <a:endParaRPr/>
          </a:p>
        </p:txBody>
      </p:sp>
      <p:sp>
        <p:nvSpPr>
          <p:cNvPr id="330" name="Google Shape;330;p4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0" name="Google Shape;100;p3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/>
              <a:t>Créditos</a:t>
            </a:r>
            <a:endParaRPr/>
          </a:p>
        </p:txBody>
      </p:sp>
      <p:sp>
        <p:nvSpPr>
          <p:cNvPr id="101" name="Google Shape;101;p3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8" name="Google Shape;118;p3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/>
              <a:t>Créditos</a:t>
            </a:r>
            <a:endParaRPr/>
          </a:p>
        </p:txBody>
      </p:sp>
      <p:sp>
        <p:nvSpPr>
          <p:cNvPr id="119" name="Google Shape;119;p3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3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6" name="Google Shape;136;p3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/>
              <a:t>Créditos</a:t>
            </a:r>
            <a:endParaRPr/>
          </a:p>
        </p:txBody>
      </p:sp>
      <p:sp>
        <p:nvSpPr>
          <p:cNvPr id="137" name="Google Shape;137;p3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5" name="Google Shape;155;p3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/>
              <a:t>Créditos</a:t>
            </a:r>
            <a:endParaRPr/>
          </a:p>
        </p:txBody>
      </p:sp>
      <p:sp>
        <p:nvSpPr>
          <p:cNvPr id="156" name="Google Shape;156;p3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4" name="Google Shape;174;p3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/>
              <a:t>Créditos</a:t>
            </a:r>
            <a:endParaRPr/>
          </a:p>
        </p:txBody>
      </p:sp>
      <p:sp>
        <p:nvSpPr>
          <p:cNvPr id="175" name="Google Shape;175;p3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3" name="Google Shape;193;p3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/>
              <a:t>Créditos</a:t>
            </a:r>
            <a:endParaRPr/>
          </a:p>
        </p:txBody>
      </p:sp>
      <p:sp>
        <p:nvSpPr>
          <p:cNvPr id="194" name="Google Shape;194;p3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2" name="Google Shape;212;p3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/>
              <a:t>Créditos</a:t>
            </a:r>
            <a:endParaRPr/>
          </a:p>
        </p:txBody>
      </p:sp>
      <p:sp>
        <p:nvSpPr>
          <p:cNvPr id="213" name="Google Shape;213;p3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1" name="Google Shape;231;p3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pt-BR"/>
              <a:t>Créditos</a:t>
            </a:r>
            <a:endParaRPr/>
          </a:p>
        </p:txBody>
      </p:sp>
      <p:sp>
        <p:nvSpPr>
          <p:cNvPr id="232" name="Google Shape;232;p3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2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2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2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2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2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1.png"/><Relationship Id="rId6" Type="http://schemas.openxmlformats.org/officeDocument/2006/relationships/image" Target="../media/image3.png"/><Relationship Id="rId7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1.png"/><Relationship Id="rId6" Type="http://schemas.openxmlformats.org/officeDocument/2006/relationships/image" Target="../media/image3.png"/><Relationship Id="rId7" Type="http://schemas.openxmlformats.org/officeDocument/2006/relationships/image" Target="../media/image4.png"/><Relationship Id="rId8" Type="http://schemas.openxmlformats.org/officeDocument/2006/relationships/image" Target="../media/image8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1.png"/><Relationship Id="rId6" Type="http://schemas.openxmlformats.org/officeDocument/2006/relationships/image" Target="../media/image3.png"/><Relationship Id="rId7" Type="http://schemas.openxmlformats.org/officeDocument/2006/relationships/image" Target="../media/image4.png"/><Relationship Id="rId8" Type="http://schemas.openxmlformats.org/officeDocument/2006/relationships/image" Target="../media/image8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1.png"/><Relationship Id="rId6" Type="http://schemas.openxmlformats.org/officeDocument/2006/relationships/image" Target="../media/image3.png"/><Relationship Id="rId7" Type="http://schemas.openxmlformats.org/officeDocument/2006/relationships/image" Target="../media/image4.png"/><Relationship Id="rId8" Type="http://schemas.openxmlformats.org/officeDocument/2006/relationships/image" Target="../media/image7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1.png"/><Relationship Id="rId6" Type="http://schemas.openxmlformats.org/officeDocument/2006/relationships/image" Target="../media/image3.png"/><Relationship Id="rId7" Type="http://schemas.openxmlformats.org/officeDocument/2006/relationships/image" Target="../media/image4.png"/><Relationship Id="rId8" Type="http://schemas.openxmlformats.org/officeDocument/2006/relationships/image" Target="../media/image7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1.png"/><Relationship Id="rId6" Type="http://schemas.openxmlformats.org/officeDocument/2006/relationships/image" Target="../media/image3.png"/><Relationship Id="rId7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1.png"/><Relationship Id="rId6" Type="http://schemas.openxmlformats.org/officeDocument/2006/relationships/image" Target="../media/image3.png"/><Relationship Id="rId7" Type="http://schemas.openxmlformats.org/officeDocument/2006/relationships/image" Target="../media/image4.png"/><Relationship Id="rId8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1.png"/><Relationship Id="rId6" Type="http://schemas.openxmlformats.org/officeDocument/2006/relationships/image" Target="../media/image3.png"/><Relationship Id="rId7" Type="http://schemas.openxmlformats.org/officeDocument/2006/relationships/image" Target="../media/image4.png"/><Relationship Id="rId8" Type="http://schemas.openxmlformats.org/officeDocument/2006/relationships/image" Target="../media/image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1.png"/><Relationship Id="rId6" Type="http://schemas.openxmlformats.org/officeDocument/2006/relationships/image" Target="../media/image3.png"/><Relationship Id="rId7" Type="http://schemas.openxmlformats.org/officeDocument/2006/relationships/image" Target="../media/image4.png"/><Relationship Id="rId8" Type="http://schemas.openxmlformats.org/officeDocument/2006/relationships/image" Target="../media/image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1.png"/><Relationship Id="rId6" Type="http://schemas.openxmlformats.org/officeDocument/2006/relationships/image" Target="../media/image3.png"/><Relationship Id="rId7" Type="http://schemas.openxmlformats.org/officeDocument/2006/relationships/image" Target="../media/image4.png"/><Relationship Id="rId8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1.png"/><Relationship Id="rId6" Type="http://schemas.openxmlformats.org/officeDocument/2006/relationships/image" Target="../media/image3.png"/><Relationship Id="rId7" Type="http://schemas.openxmlformats.org/officeDocument/2006/relationships/image" Target="../media/image4.png"/><Relationship Id="rId8" Type="http://schemas.openxmlformats.org/officeDocument/2006/relationships/image" Target="../media/image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1.png"/><Relationship Id="rId6" Type="http://schemas.openxmlformats.org/officeDocument/2006/relationships/image" Target="../media/image3.png"/><Relationship Id="rId7" Type="http://schemas.openxmlformats.org/officeDocument/2006/relationships/image" Target="../media/image4.png"/><Relationship Id="rId8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1.png"/><Relationship Id="rId6" Type="http://schemas.openxmlformats.org/officeDocument/2006/relationships/image" Target="../media/image3.png"/><Relationship Id="rId7" Type="http://schemas.openxmlformats.org/officeDocument/2006/relationships/image" Target="../media/image4.png"/><Relationship Id="rId8" Type="http://schemas.openxmlformats.org/officeDocument/2006/relationships/image" Target="../media/image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Relationship Id="rId4" Type="http://schemas.openxmlformats.org/officeDocument/2006/relationships/image" Target="../media/image2.png"/><Relationship Id="rId5" Type="http://schemas.openxmlformats.org/officeDocument/2006/relationships/image" Target="../media/image1.png"/><Relationship Id="rId6" Type="http://schemas.openxmlformats.org/officeDocument/2006/relationships/image" Target="../media/image3.png"/><Relationship Id="rId7" Type="http://schemas.openxmlformats.org/officeDocument/2006/relationships/image" Target="../media/image4.png"/><Relationship Id="rId8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0"/>
          <p:cNvSpPr/>
          <p:nvPr/>
        </p:nvSpPr>
        <p:spPr>
          <a:xfrm>
            <a:off x="334296" y="6086158"/>
            <a:ext cx="11523408" cy="781664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00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35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30"/>
          <p:cNvSpPr/>
          <p:nvPr/>
        </p:nvSpPr>
        <p:spPr>
          <a:xfrm>
            <a:off x="4788310" y="-886993"/>
            <a:ext cx="2615400" cy="17340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4F668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7" name="Google Shape;87;p30"/>
          <p:cNvGrpSpPr/>
          <p:nvPr/>
        </p:nvGrpSpPr>
        <p:grpSpPr>
          <a:xfrm>
            <a:off x="5438480" y="159370"/>
            <a:ext cx="1775290" cy="578192"/>
            <a:chOff x="5329170" y="50725"/>
            <a:chExt cx="2086612" cy="680947"/>
          </a:xfrm>
        </p:grpSpPr>
        <p:pic>
          <p:nvPicPr>
            <p:cNvPr descr="Resultado de imagem para &quot;atividade física&quot; icon" id="88" name="Google Shape;88;p30"/>
            <p:cNvPicPr preferRelativeResize="0"/>
            <p:nvPr/>
          </p:nvPicPr>
          <p:blipFill rotWithShape="1">
            <a:blip r:embed="rId3">
              <a:alphaModFix/>
            </a:blip>
            <a:srcRect b="53905" l="28167" r="53950" t="28029"/>
            <a:stretch/>
          </p:blipFill>
          <p:spPr>
            <a:xfrm>
              <a:off x="5329170" y="50725"/>
              <a:ext cx="690195" cy="6690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89" name="Google Shape;89;p30"/>
            <p:cNvPicPr preferRelativeResize="0"/>
            <p:nvPr/>
          </p:nvPicPr>
          <p:blipFill rotWithShape="1">
            <a:blip r:embed="rId4">
              <a:alphaModFix/>
            </a:blip>
            <a:srcRect b="79855" l="80704" r="2148" t="2078"/>
            <a:stretch/>
          </p:blipFill>
          <p:spPr>
            <a:xfrm>
              <a:off x="6041560" y="62649"/>
              <a:ext cx="661826" cy="6690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90" name="Google Shape;90;p30"/>
            <p:cNvPicPr preferRelativeResize="0"/>
            <p:nvPr/>
          </p:nvPicPr>
          <p:blipFill rotWithShape="1">
            <a:blip r:embed="rId5">
              <a:alphaModFix/>
            </a:blip>
            <a:srcRect b="53476" l="2217" r="79207" t="28888"/>
            <a:stretch/>
          </p:blipFill>
          <p:spPr>
            <a:xfrm>
              <a:off x="6698835" y="70629"/>
              <a:ext cx="716947" cy="653094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91" name="Google Shape;91;p30"/>
          <p:cNvPicPr preferRelativeResize="0"/>
          <p:nvPr/>
        </p:nvPicPr>
        <p:blipFill rotWithShape="1">
          <a:blip r:embed="rId6">
            <a:alphaModFix/>
          </a:blip>
          <a:srcRect b="60293" l="43382" r="43803" t="14903"/>
          <a:stretch/>
        </p:blipFill>
        <p:spPr>
          <a:xfrm>
            <a:off x="4905254" y="154938"/>
            <a:ext cx="533233" cy="58029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sultado de imagem para logo usp branco" id="92" name="Google Shape;92;p30"/>
          <p:cNvPicPr preferRelativeResize="0"/>
          <p:nvPr/>
        </p:nvPicPr>
        <p:blipFill rotWithShape="1">
          <a:blip r:embed="rId7">
            <a:alphaModFix/>
          </a:blip>
          <a:srcRect b="30798" l="0" r="6644" t="0"/>
          <a:stretch/>
        </p:blipFill>
        <p:spPr>
          <a:xfrm>
            <a:off x="696638" y="6215136"/>
            <a:ext cx="1261602" cy="523705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30"/>
          <p:cNvSpPr/>
          <p:nvPr/>
        </p:nvSpPr>
        <p:spPr>
          <a:xfrm>
            <a:off x="3010125" y="6284629"/>
            <a:ext cx="8485237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Vigilância Alimentar e Nutricional na Linha de Cuidado para Sobrepeso e Obesidade</a:t>
            </a:r>
            <a:endParaRPr/>
          </a:p>
        </p:txBody>
      </p:sp>
      <p:sp>
        <p:nvSpPr>
          <p:cNvPr id="94" name="Google Shape;94;p30"/>
          <p:cNvSpPr/>
          <p:nvPr/>
        </p:nvSpPr>
        <p:spPr>
          <a:xfrm>
            <a:off x="1041007" y="2456795"/>
            <a:ext cx="10185009" cy="44012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Vocês sabem o estado nutricional do suposto indivíduo?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30"/>
          <p:cNvSpPr/>
          <p:nvPr/>
        </p:nvSpPr>
        <p:spPr>
          <a:xfrm>
            <a:off x="890842" y="1133528"/>
            <a:ext cx="10299226" cy="7017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4400" u="none" cap="none" strike="noStrike">
                <a:solidFill>
                  <a:srgbClr val="A6B727"/>
                </a:solidFill>
                <a:latin typeface="Arial"/>
                <a:ea typeface="Arial"/>
                <a:cs typeface="Arial"/>
                <a:sym typeface="Arial"/>
              </a:rPr>
              <a:t>Pergunta da atividade</a:t>
            </a:r>
            <a:endParaRPr b="1" i="0" sz="4400" u="none" cap="none" strike="noStrike">
              <a:solidFill>
                <a:srgbClr val="A6B72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30"/>
          <p:cNvSpPr/>
          <p:nvPr/>
        </p:nvSpPr>
        <p:spPr>
          <a:xfrm>
            <a:off x="334296" y="6086158"/>
            <a:ext cx="11523300" cy="781800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12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35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30"/>
          <p:cNvSpPr/>
          <p:nvPr/>
        </p:nvSpPr>
        <p:spPr>
          <a:xfrm>
            <a:off x="440596" y="6284625"/>
            <a:ext cx="110547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Vigilância Alimentar e Nutricional na Linha de Cuidado para Sobrepeso e Obesidade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39"/>
          <p:cNvSpPr/>
          <p:nvPr/>
        </p:nvSpPr>
        <p:spPr>
          <a:xfrm>
            <a:off x="334296" y="6086158"/>
            <a:ext cx="11523408" cy="781664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00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35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p39"/>
          <p:cNvSpPr/>
          <p:nvPr/>
        </p:nvSpPr>
        <p:spPr>
          <a:xfrm>
            <a:off x="4788310" y="-886993"/>
            <a:ext cx="2615400" cy="17340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4F668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55" name="Google Shape;255;p39"/>
          <p:cNvGrpSpPr/>
          <p:nvPr/>
        </p:nvGrpSpPr>
        <p:grpSpPr>
          <a:xfrm>
            <a:off x="5438480" y="159370"/>
            <a:ext cx="1775290" cy="578192"/>
            <a:chOff x="5329170" y="50725"/>
            <a:chExt cx="2086612" cy="680947"/>
          </a:xfrm>
        </p:grpSpPr>
        <p:pic>
          <p:nvPicPr>
            <p:cNvPr descr="Resultado de imagem para &quot;atividade física&quot; icon" id="256" name="Google Shape;256;p39"/>
            <p:cNvPicPr preferRelativeResize="0"/>
            <p:nvPr/>
          </p:nvPicPr>
          <p:blipFill rotWithShape="1">
            <a:blip r:embed="rId3">
              <a:alphaModFix/>
            </a:blip>
            <a:srcRect b="53905" l="28167" r="53950" t="28029"/>
            <a:stretch/>
          </p:blipFill>
          <p:spPr>
            <a:xfrm>
              <a:off x="5329170" y="50725"/>
              <a:ext cx="690195" cy="6690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257" name="Google Shape;257;p39"/>
            <p:cNvPicPr preferRelativeResize="0"/>
            <p:nvPr/>
          </p:nvPicPr>
          <p:blipFill rotWithShape="1">
            <a:blip r:embed="rId4">
              <a:alphaModFix/>
            </a:blip>
            <a:srcRect b="79855" l="80704" r="2148" t="2078"/>
            <a:stretch/>
          </p:blipFill>
          <p:spPr>
            <a:xfrm>
              <a:off x="6041560" y="62649"/>
              <a:ext cx="661826" cy="6690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258" name="Google Shape;258;p39"/>
            <p:cNvPicPr preferRelativeResize="0"/>
            <p:nvPr/>
          </p:nvPicPr>
          <p:blipFill rotWithShape="1">
            <a:blip r:embed="rId5">
              <a:alphaModFix/>
            </a:blip>
            <a:srcRect b="53476" l="2217" r="79207" t="28888"/>
            <a:stretch/>
          </p:blipFill>
          <p:spPr>
            <a:xfrm>
              <a:off x="6698835" y="70629"/>
              <a:ext cx="716947" cy="653094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59" name="Google Shape;259;p39"/>
          <p:cNvPicPr preferRelativeResize="0"/>
          <p:nvPr/>
        </p:nvPicPr>
        <p:blipFill rotWithShape="1">
          <a:blip r:embed="rId6">
            <a:alphaModFix/>
          </a:blip>
          <a:srcRect b="60293" l="43382" r="43803" t="14903"/>
          <a:stretch/>
        </p:blipFill>
        <p:spPr>
          <a:xfrm>
            <a:off x="4905254" y="154938"/>
            <a:ext cx="533233" cy="58029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sultado de imagem para logo usp branco" id="260" name="Google Shape;260;p39"/>
          <p:cNvPicPr preferRelativeResize="0"/>
          <p:nvPr/>
        </p:nvPicPr>
        <p:blipFill rotWithShape="1">
          <a:blip r:embed="rId7">
            <a:alphaModFix/>
          </a:blip>
          <a:srcRect b="30798" l="0" r="6644" t="0"/>
          <a:stretch/>
        </p:blipFill>
        <p:spPr>
          <a:xfrm>
            <a:off x="696638" y="6215136"/>
            <a:ext cx="1261602" cy="523705"/>
          </a:xfrm>
          <a:prstGeom prst="rect">
            <a:avLst/>
          </a:prstGeom>
          <a:noFill/>
          <a:ln>
            <a:noFill/>
          </a:ln>
        </p:spPr>
      </p:pic>
      <p:sp>
        <p:nvSpPr>
          <p:cNvPr id="261" name="Google Shape;261;p39"/>
          <p:cNvSpPr/>
          <p:nvPr/>
        </p:nvSpPr>
        <p:spPr>
          <a:xfrm>
            <a:off x="3010125" y="6284629"/>
            <a:ext cx="8485237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Vigilância Alimentar e Nutricional na Linha de Cuidado para Sobrepeso e Obesidade</a:t>
            </a:r>
            <a:endParaRPr/>
          </a:p>
        </p:txBody>
      </p:sp>
      <p:pic>
        <p:nvPicPr>
          <p:cNvPr descr="Veja como o IMC pode ser cobrado na sua prova de Matemática" id="262" name="Google Shape;262;p39"/>
          <p:cNvPicPr preferRelativeResize="0"/>
          <p:nvPr/>
        </p:nvPicPr>
        <p:blipFill rotWithShape="1">
          <a:blip r:embed="rId8">
            <a:alphaModFix/>
          </a:blip>
          <a:srcRect b="26565" l="8472" r="24646" t="22349"/>
          <a:stretch/>
        </p:blipFill>
        <p:spPr>
          <a:xfrm>
            <a:off x="1097279" y="2940147"/>
            <a:ext cx="2658794" cy="900332"/>
          </a:xfrm>
          <a:prstGeom prst="rect">
            <a:avLst/>
          </a:prstGeom>
          <a:noFill/>
          <a:ln>
            <a:noFill/>
          </a:ln>
        </p:spPr>
      </p:pic>
      <p:sp>
        <p:nvSpPr>
          <p:cNvPr id="263" name="Google Shape;263;p39"/>
          <p:cNvSpPr txBox="1"/>
          <p:nvPr/>
        </p:nvSpPr>
        <p:spPr>
          <a:xfrm>
            <a:off x="7552006" y="2768991"/>
            <a:ext cx="2897945" cy="1323439"/>
          </a:xfrm>
          <a:prstGeom prst="rect">
            <a:avLst/>
          </a:prstGeom>
          <a:solidFill>
            <a:srgbClr val="9CC2E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Ficha 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IMC = 105/ (1,87)²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IMC = 105/ 1,87 x 1,87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IMC = 105/ 3,5</a:t>
            </a:r>
            <a:endParaRPr/>
          </a:p>
        </p:txBody>
      </p:sp>
      <p:sp>
        <p:nvSpPr>
          <p:cNvPr id="264" name="Google Shape;264;p39"/>
          <p:cNvSpPr/>
          <p:nvPr/>
        </p:nvSpPr>
        <p:spPr>
          <a:xfrm>
            <a:off x="886261" y="1266092"/>
            <a:ext cx="10185009" cy="39703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Vamos relembrar como calcular o IMC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" name="Google Shape;265;p39"/>
          <p:cNvSpPr/>
          <p:nvPr/>
        </p:nvSpPr>
        <p:spPr>
          <a:xfrm>
            <a:off x="334296" y="6086158"/>
            <a:ext cx="11523300" cy="781800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12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35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Google Shape;266;p39"/>
          <p:cNvSpPr/>
          <p:nvPr/>
        </p:nvSpPr>
        <p:spPr>
          <a:xfrm>
            <a:off x="440596" y="6284625"/>
            <a:ext cx="110547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Vigilância Alimentar e Nutricional na Linha de Cuidado para Sobrepeso e Obesidade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40"/>
          <p:cNvSpPr/>
          <p:nvPr/>
        </p:nvSpPr>
        <p:spPr>
          <a:xfrm>
            <a:off x="334296" y="6086158"/>
            <a:ext cx="11523408" cy="781664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00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35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3" name="Google Shape;273;p40"/>
          <p:cNvSpPr/>
          <p:nvPr/>
        </p:nvSpPr>
        <p:spPr>
          <a:xfrm>
            <a:off x="4788310" y="-886993"/>
            <a:ext cx="2615400" cy="17340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4F668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74" name="Google Shape;274;p40"/>
          <p:cNvGrpSpPr/>
          <p:nvPr/>
        </p:nvGrpSpPr>
        <p:grpSpPr>
          <a:xfrm>
            <a:off x="5438480" y="159370"/>
            <a:ext cx="1775290" cy="578192"/>
            <a:chOff x="5329170" y="50725"/>
            <a:chExt cx="2086612" cy="680947"/>
          </a:xfrm>
        </p:grpSpPr>
        <p:pic>
          <p:nvPicPr>
            <p:cNvPr descr="Resultado de imagem para &quot;atividade física&quot; icon" id="275" name="Google Shape;275;p40"/>
            <p:cNvPicPr preferRelativeResize="0"/>
            <p:nvPr/>
          </p:nvPicPr>
          <p:blipFill rotWithShape="1">
            <a:blip r:embed="rId3">
              <a:alphaModFix/>
            </a:blip>
            <a:srcRect b="53905" l="28167" r="53950" t="28029"/>
            <a:stretch/>
          </p:blipFill>
          <p:spPr>
            <a:xfrm>
              <a:off x="5329170" y="50725"/>
              <a:ext cx="690195" cy="6690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276" name="Google Shape;276;p40"/>
            <p:cNvPicPr preferRelativeResize="0"/>
            <p:nvPr/>
          </p:nvPicPr>
          <p:blipFill rotWithShape="1">
            <a:blip r:embed="rId4">
              <a:alphaModFix/>
            </a:blip>
            <a:srcRect b="79855" l="80704" r="2148" t="2078"/>
            <a:stretch/>
          </p:blipFill>
          <p:spPr>
            <a:xfrm>
              <a:off x="6041560" y="62649"/>
              <a:ext cx="661826" cy="6690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277" name="Google Shape;277;p40"/>
            <p:cNvPicPr preferRelativeResize="0"/>
            <p:nvPr/>
          </p:nvPicPr>
          <p:blipFill rotWithShape="1">
            <a:blip r:embed="rId5">
              <a:alphaModFix/>
            </a:blip>
            <a:srcRect b="53476" l="2217" r="79207" t="28888"/>
            <a:stretch/>
          </p:blipFill>
          <p:spPr>
            <a:xfrm>
              <a:off x="6698835" y="70629"/>
              <a:ext cx="716947" cy="653094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78" name="Google Shape;278;p40"/>
          <p:cNvPicPr preferRelativeResize="0"/>
          <p:nvPr/>
        </p:nvPicPr>
        <p:blipFill rotWithShape="1">
          <a:blip r:embed="rId6">
            <a:alphaModFix/>
          </a:blip>
          <a:srcRect b="60293" l="43382" r="43803" t="14903"/>
          <a:stretch/>
        </p:blipFill>
        <p:spPr>
          <a:xfrm>
            <a:off x="4905254" y="154938"/>
            <a:ext cx="533233" cy="58029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sultado de imagem para logo usp branco" id="279" name="Google Shape;279;p40"/>
          <p:cNvPicPr preferRelativeResize="0"/>
          <p:nvPr/>
        </p:nvPicPr>
        <p:blipFill rotWithShape="1">
          <a:blip r:embed="rId7">
            <a:alphaModFix/>
          </a:blip>
          <a:srcRect b="30798" l="0" r="6644" t="0"/>
          <a:stretch/>
        </p:blipFill>
        <p:spPr>
          <a:xfrm>
            <a:off x="696638" y="6215136"/>
            <a:ext cx="1261602" cy="523705"/>
          </a:xfrm>
          <a:prstGeom prst="rect">
            <a:avLst/>
          </a:prstGeom>
          <a:noFill/>
          <a:ln>
            <a:noFill/>
          </a:ln>
        </p:spPr>
      </p:pic>
      <p:sp>
        <p:nvSpPr>
          <p:cNvPr id="280" name="Google Shape;280;p40"/>
          <p:cNvSpPr/>
          <p:nvPr/>
        </p:nvSpPr>
        <p:spPr>
          <a:xfrm>
            <a:off x="3010125" y="6284629"/>
            <a:ext cx="8485237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Vigilância Alimentar e Nutricional na Linha de Cuidado para Sobrepeso e Obesidade</a:t>
            </a:r>
            <a:endParaRPr/>
          </a:p>
        </p:txBody>
      </p:sp>
      <p:pic>
        <p:nvPicPr>
          <p:cNvPr descr="Veja como o IMC pode ser cobrado na sua prova de Matemática" id="281" name="Google Shape;281;p40"/>
          <p:cNvPicPr preferRelativeResize="0"/>
          <p:nvPr/>
        </p:nvPicPr>
        <p:blipFill rotWithShape="1">
          <a:blip r:embed="rId8">
            <a:alphaModFix/>
          </a:blip>
          <a:srcRect b="26565" l="8472" r="24646" t="22349"/>
          <a:stretch/>
        </p:blipFill>
        <p:spPr>
          <a:xfrm>
            <a:off x="1097279" y="2940147"/>
            <a:ext cx="2658794" cy="900332"/>
          </a:xfrm>
          <a:prstGeom prst="rect">
            <a:avLst/>
          </a:prstGeom>
          <a:noFill/>
          <a:ln>
            <a:noFill/>
          </a:ln>
        </p:spPr>
      </p:pic>
      <p:sp>
        <p:nvSpPr>
          <p:cNvPr id="282" name="Google Shape;282;p40"/>
          <p:cNvSpPr txBox="1"/>
          <p:nvPr/>
        </p:nvSpPr>
        <p:spPr>
          <a:xfrm>
            <a:off x="7552006" y="2768991"/>
            <a:ext cx="2897945" cy="1631216"/>
          </a:xfrm>
          <a:prstGeom prst="rect">
            <a:avLst/>
          </a:prstGeom>
          <a:solidFill>
            <a:srgbClr val="9CC2E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Ficha 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IMC = 105/ (1,87)²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IMC = 105/ 1,87 x 1,87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IMC = 105/ 3,5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IMC = 30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p40"/>
          <p:cNvSpPr/>
          <p:nvPr/>
        </p:nvSpPr>
        <p:spPr>
          <a:xfrm>
            <a:off x="886261" y="1266092"/>
            <a:ext cx="10185009" cy="39703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Vamos relembrar como calcular o IMC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40"/>
          <p:cNvSpPr/>
          <p:nvPr/>
        </p:nvSpPr>
        <p:spPr>
          <a:xfrm>
            <a:off x="334296" y="6086158"/>
            <a:ext cx="11523300" cy="781800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12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35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40"/>
          <p:cNvSpPr/>
          <p:nvPr/>
        </p:nvSpPr>
        <p:spPr>
          <a:xfrm>
            <a:off x="440596" y="6284625"/>
            <a:ext cx="110547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Vigilância Alimentar e Nutricional na Linha de Cuidado para Sobrepeso e Obesidade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41"/>
          <p:cNvSpPr/>
          <p:nvPr/>
        </p:nvSpPr>
        <p:spPr>
          <a:xfrm>
            <a:off x="334296" y="6086158"/>
            <a:ext cx="11523408" cy="781664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00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35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41"/>
          <p:cNvSpPr/>
          <p:nvPr/>
        </p:nvSpPr>
        <p:spPr>
          <a:xfrm>
            <a:off x="4788310" y="-886993"/>
            <a:ext cx="2615400" cy="17340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4F668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93" name="Google Shape;293;p41"/>
          <p:cNvGrpSpPr/>
          <p:nvPr/>
        </p:nvGrpSpPr>
        <p:grpSpPr>
          <a:xfrm>
            <a:off x="5438480" y="159370"/>
            <a:ext cx="1775290" cy="578192"/>
            <a:chOff x="5329170" y="50725"/>
            <a:chExt cx="2086612" cy="680947"/>
          </a:xfrm>
        </p:grpSpPr>
        <p:pic>
          <p:nvPicPr>
            <p:cNvPr descr="Resultado de imagem para &quot;atividade física&quot; icon" id="294" name="Google Shape;294;p41"/>
            <p:cNvPicPr preferRelativeResize="0"/>
            <p:nvPr/>
          </p:nvPicPr>
          <p:blipFill rotWithShape="1">
            <a:blip r:embed="rId3">
              <a:alphaModFix/>
            </a:blip>
            <a:srcRect b="53905" l="28167" r="53950" t="28029"/>
            <a:stretch/>
          </p:blipFill>
          <p:spPr>
            <a:xfrm>
              <a:off x="5329170" y="50725"/>
              <a:ext cx="690195" cy="6690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295" name="Google Shape;295;p41"/>
            <p:cNvPicPr preferRelativeResize="0"/>
            <p:nvPr/>
          </p:nvPicPr>
          <p:blipFill rotWithShape="1">
            <a:blip r:embed="rId4">
              <a:alphaModFix/>
            </a:blip>
            <a:srcRect b="79855" l="80704" r="2148" t="2078"/>
            <a:stretch/>
          </p:blipFill>
          <p:spPr>
            <a:xfrm>
              <a:off x="6041560" y="62649"/>
              <a:ext cx="661826" cy="6690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296" name="Google Shape;296;p41"/>
            <p:cNvPicPr preferRelativeResize="0"/>
            <p:nvPr/>
          </p:nvPicPr>
          <p:blipFill rotWithShape="1">
            <a:blip r:embed="rId5">
              <a:alphaModFix/>
            </a:blip>
            <a:srcRect b="53476" l="2217" r="79207" t="28888"/>
            <a:stretch/>
          </p:blipFill>
          <p:spPr>
            <a:xfrm>
              <a:off x="6698835" y="70629"/>
              <a:ext cx="716947" cy="653094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97" name="Google Shape;297;p41"/>
          <p:cNvPicPr preferRelativeResize="0"/>
          <p:nvPr/>
        </p:nvPicPr>
        <p:blipFill rotWithShape="1">
          <a:blip r:embed="rId6">
            <a:alphaModFix/>
          </a:blip>
          <a:srcRect b="60293" l="43382" r="43803" t="14903"/>
          <a:stretch/>
        </p:blipFill>
        <p:spPr>
          <a:xfrm>
            <a:off x="4905254" y="154938"/>
            <a:ext cx="533233" cy="58029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sultado de imagem para logo usp branco" id="298" name="Google Shape;298;p41"/>
          <p:cNvPicPr preferRelativeResize="0"/>
          <p:nvPr/>
        </p:nvPicPr>
        <p:blipFill rotWithShape="1">
          <a:blip r:embed="rId7">
            <a:alphaModFix/>
          </a:blip>
          <a:srcRect b="30798" l="0" r="6644" t="0"/>
          <a:stretch/>
        </p:blipFill>
        <p:spPr>
          <a:xfrm>
            <a:off x="696638" y="6215136"/>
            <a:ext cx="1261602" cy="523705"/>
          </a:xfrm>
          <a:prstGeom prst="rect">
            <a:avLst/>
          </a:prstGeom>
          <a:noFill/>
          <a:ln>
            <a:noFill/>
          </a:ln>
        </p:spPr>
      </p:pic>
      <p:sp>
        <p:nvSpPr>
          <p:cNvPr id="299" name="Google Shape;299;p41"/>
          <p:cNvSpPr/>
          <p:nvPr/>
        </p:nvSpPr>
        <p:spPr>
          <a:xfrm>
            <a:off x="3010125" y="6284629"/>
            <a:ext cx="8485237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Vigilância Alimentar e Nutricional na Linha de Cuidado para Sobrepeso e Obesidade</a:t>
            </a:r>
            <a:endParaRPr/>
          </a:p>
        </p:txBody>
      </p:sp>
      <p:sp>
        <p:nvSpPr>
          <p:cNvPr id="300" name="Google Shape;300;p41"/>
          <p:cNvSpPr txBox="1"/>
          <p:nvPr/>
        </p:nvSpPr>
        <p:spPr>
          <a:xfrm>
            <a:off x="436099" y="1547447"/>
            <a:ext cx="2897945" cy="707886"/>
          </a:xfrm>
          <a:prstGeom prst="rect">
            <a:avLst/>
          </a:prstGeom>
          <a:solidFill>
            <a:srgbClr val="9CC2E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Ficha 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IMC = 33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41"/>
          <p:cNvSpPr txBox="1"/>
          <p:nvPr/>
        </p:nvSpPr>
        <p:spPr>
          <a:xfrm>
            <a:off x="7552006" y="2768991"/>
            <a:ext cx="2897945" cy="1631216"/>
          </a:xfrm>
          <a:prstGeom prst="rect">
            <a:avLst/>
          </a:prstGeom>
          <a:solidFill>
            <a:srgbClr val="9CC2E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Ficha 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IMC = 105/ (1,87)²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IMC = 105/ 1,87 x 1,87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IMC = 105/ 3,5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IMC = 30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Como o Índice de Massa Corporal (IMC) é calculado - Clínica Láparos" id="302" name="Google Shape;302;p4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4558763" y="1132449"/>
            <a:ext cx="7210425" cy="4772025"/>
          </a:xfrm>
          <a:prstGeom prst="rect">
            <a:avLst/>
          </a:prstGeom>
          <a:noFill/>
          <a:ln>
            <a:noFill/>
          </a:ln>
        </p:spPr>
      </p:pic>
      <p:sp>
        <p:nvSpPr>
          <p:cNvPr id="303" name="Google Shape;303;p41"/>
          <p:cNvSpPr/>
          <p:nvPr/>
        </p:nvSpPr>
        <p:spPr>
          <a:xfrm>
            <a:off x="4783015" y="3924886"/>
            <a:ext cx="6654019" cy="633046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41"/>
          <p:cNvSpPr/>
          <p:nvPr/>
        </p:nvSpPr>
        <p:spPr>
          <a:xfrm>
            <a:off x="334296" y="6086158"/>
            <a:ext cx="11523300" cy="781800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12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35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p41"/>
          <p:cNvSpPr/>
          <p:nvPr/>
        </p:nvSpPr>
        <p:spPr>
          <a:xfrm>
            <a:off x="440596" y="6284625"/>
            <a:ext cx="110547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Vigilância Alimentar e Nutricional na Linha de Cuidado para Sobrepeso e Obesidade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42"/>
          <p:cNvSpPr/>
          <p:nvPr/>
        </p:nvSpPr>
        <p:spPr>
          <a:xfrm>
            <a:off x="334296" y="6086158"/>
            <a:ext cx="11523408" cy="781664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00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35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42"/>
          <p:cNvSpPr/>
          <p:nvPr/>
        </p:nvSpPr>
        <p:spPr>
          <a:xfrm>
            <a:off x="4788310" y="-886993"/>
            <a:ext cx="2615400" cy="17340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4F668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3" name="Google Shape;313;p42"/>
          <p:cNvGrpSpPr/>
          <p:nvPr/>
        </p:nvGrpSpPr>
        <p:grpSpPr>
          <a:xfrm>
            <a:off x="5438480" y="159370"/>
            <a:ext cx="1775290" cy="578192"/>
            <a:chOff x="5329170" y="50725"/>
            <a:chExt cx="2086612" cy="680947"/>
          </a:xfrm>
        </p:grpSpPr>
        <p:pic>
          <p:nvPicPr>
            <p:cNvPr descr="Resultado de imagem para &quot;atividade física&quot; icon" id="314" name="Google Shape;314;p42"/>
            <p:cNvPicPr preferRelativeResize="0"/>
            <p:nvPr/>
          </p:nvPicPr>
          <p:blipFill rotWithShape="1">
            <a:blip r:embed="rId3">
              <a:alphaModFix/>
            </a:blip>
            <a:srcRect b="53905" l="28167" r="53950" t="28029"/>
            <a:stretch/>
          </p:blipFill>
          <p:spPr>
            <a:xfrm>
              <a:off x="5329170" y="50725"/>
              <a:ext cx="690195" cy="6690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315" name="Google Shape;315;p42"/>
            <p:cNvPicPr preferRelativeResize="0"/>
            <p:nvPr/>
          </p:nvPicPr>
          <p:blipFill rotWithShape="1">
            <a:blip r:embed="rId4">
              <a:alphaModFix/>
            </a:blip>
            <a:srcRect b="79855" l="80704" r="2148" t="2078"/>
            <a:stretch/>
          </p:blipFill>
          <p:spPr>
            <a:xfrm>
              <a:off x="6041560" y="62649"/>
              <a:ext cx="661826" cy="6690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316" name="Google Shape;316;p42"/>
            <p:cNvPicPr preferRelativeResize="0"/>
            <p:nvPr/>
          </p:nvPicPr>
          <p:blipFill rotWithShape="1">
            <a:blip r:embed="rId5">
              <a:alphaModFix/>
            </a:blip>
            <a:srcRect b="53476" l="2217" r="79207" t="28888"/>
            <a:stretch/>
          </p:blipFill>
          <p:spPr>
            <a:xfrm>
              <a:off x="6698835" y="70629"/>
              <a:ext cx="716947" cy="653094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317" name="Google Shape;317;p42"/>
          <p:cNvPicPr preferRelativeResize="0"/>
          <p:nvPr/>
        </p:nvPicPr>
        <p:blipFill rotWithShape="1">
          <a:blip r:embed="rId6">
            <a:alphaModFix/>
          </a:blip>
          <a:srcRect b="60293" l="43382" r="43803" t="14903"/>
          <a:stretch/>
        </p:blipFill>
        <p:spPr>
          <a:xfrm>
            <a:off x="4905254" y="154938"/>
            <a:ext cx="533233" cy="58029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sultado de imagem para logo usp branco" id="318" name="Google Shape;318;p42"/>
          <p:cNvPicPr preferRelativeResize="0"/>
          <p:nvPr/>
        </p:nvPicPr>
        <p:blipFill rotWithShape="1">
          <a:blip r:embed="rId7">
            <a:alphaModFix/>
          </a:blip>
          <a:srcRect b="30798" l="0" r="6644" t="0"/>
          <a:stretch/>
        </p:blipFill>
        <p:spPr>
          <a:xfrm>
            <a:off x="696638" y="6215136"/>
            <a:ext cx="1261602" cy="523705"/>
          </a:xfrm>
          <a:prstGeom prst="rect">
            <a:avLst/>
          </a:prstGeom>
          <a:noFill/>
          <a:ln>
            <a:noFill/>
          </a:ln>
        </p:spPr>
      </p:pic>
      <p:sp>
        <p:nvSpPr>
          <p:cNvPr id="319" name="Google Shape;319;p42"/>
          <p:cNvSpPr/>
          <p:nvPr/>
        </p:nvSpPr>
        <p:spPr>
          <a:xfrm>
            <a:off x="3010125" y="6284629"/>
            <a:ext cx="8485237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Vigilância Alimentar e Nutricional na Linha de Cuidado para Sobrepeso e Obesidade</a:t>
            </a:r>
            <a:endParaRPr/>
          </a:p>
        </p:txBody>
      </p:sp>
      <p:sp>
        <p:nvSpPr>
          <p:cNvPr id="320" name="Google Shape;320;p42"/>
          <p:cNvSpPr txBox="1"/>
          <p:nvPr/>
        </p:nvSpPr>
        <p:spPr>
          <a:xfrm>
            <a:off x="436099" y="1547447"/>
            <a:ext cx="2897945" cy="707886"/>
          </a:xfrm>
          <a:prstGeom prst="rect">
            <a:avLst/>
          </a:prstGeom>
          <a:solidFill>
            <a:srgbClr val="9CC2E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Ficha 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IMC = 33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1" name="Google Shape;321;p42"/>
          <p:cNvSpPr txBox="1"/>
          <p:nvPr/>
        </p:nvSpPr>
        <p:spPr>
          <a:xfrm>
            <a:off x="7552006" y="2768991"/>
            <a:ext cx="2897945" cy="1631216"/>
          </a:xfrm>
          <a:prstGeom prst="rect">
            <a:avLst/>
          </a:prstGeom>
          <a:solidFill>
            <a:srgbClr val="9CC2E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Ficha 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IMC = 105/ (1,87)²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IMC = 105/ 1,87 x 1,87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IMC = 105/ 3,5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IMC = 30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Como o Índice de Massa Corporal (IMC) é calculado - Clínica Láparos" id="322" name="Google Shape;322;p4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4558763" y="1132449"/>
            <a:ext cx="7210425" cy="4772025"/>
          </a:xfrm>
          <a:prstGeom prst="rect">
            <a:avLst/>
          </a:prstGeom>
          <a:noFill/>
          <a:ln>
            <a:noFill/>
          </a:ln>
        </p:spPr>
      </p:pic>
      <p:sp>
        <p:nvSpPr>
          <p:cNvPr id="323" name="Google Shape;323;p42"/>
          <p:cNvSpPr/>
          <p:nvPr/>
        </p:nvSpPr>
        <p:spPr>
          <a:xfrm>
            <a:off x="4783015" y="3924886"/>
            <a:ext cx="6654019" cy="633046"/>
          </a:xfrm>
          <a:prstGeom prst="rect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4" name="Google Shape;324;p42"/>
          <p:cNvSpPr txBox="1"/>
          <p:nvPr/>
        </p:nvSpPr>
        <p:spPr>
          <a:xfrm>
            <a:off x="445476" y="2583766"/>
            <a:ext cx="2897945" cy="707886"/>
          </a:xfrm>
          <a:prstGeom prst="rect">
            <a:avLst/>
          </a:prstGeom>
          <a:solidFill>
            <a:srgbClr val="9CC2E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Ficha 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IMC = 30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5" name="Google Shape;325;p42"/>
          <p:cNvSpPr/>
          <p:nvPr/>
        </p:nvSpPr>
        <p:spPr>
          <a:xfrm>
            <a:off x="334296" y="6086158"/>
            <a:ext cx="11523300" cy="781800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12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35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6" name="Google Shape;326;p42"/>
          <p:cNvSpPr/>
          <p:nvPr/>
        </p:nvSpPr>
        <p:spPr>
          <a:xfrm>
            <a:off x="440596" y="6284625"/>
            <a:ext cx="110547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Vigilância Alimentar e Nutricional na Linha de Cuidado para Sobrepeso e Obesidade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43"/>
          <p:cNvSpPr/>
          <p:nvPr/>
        </p:nvSpPr>
        <p:spPr>
          <a:xfrm>
            <a:off x="334296" y="6086158"/>
            <a:ext cx="11523408" cy="781664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00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35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3" name="Google Shape;333;p43"/>
          <p:cNvSpPr/>
          <p:nvPr/>
        </p:nvSpPr>
        <p:spPr>
          <a:xfrm>
            <a:off x="4788310" y="-886993"/>
            <a:ext cx="2615400" cy="17340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4F668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34" name="Google Shape;334;p43"/>
          <p:cNvGrpSpPr/>
          <p:nvPr/>
        </p:nvGrpSpPr>
        <p:grpSpPr>
          <a:xfrm>
            <a:off x="5438480" y="159370"/>
            <a:ext cx="1775290" cy="578192"/>
            <a:chOff x="5329170" y="50725"/>
            <a:chExt cx="2086612" cy="680947"/>
          </a:xfrm>
        </p:grpSpPr>
        <p:pic>
          <p:nvPicPr>
            <p:cNvPr descr="Resultado de imagem para &quot;atividade física&quot; icon" id="335" name="Google Shape;335;p43"/>
            <p:cNvPicPr preferRelativeResize="0"/>
            <p:nvPr/>
          </p:nvPicPr>
          <p:blipFill rotWithShape="1">
            <a:blip r:embed="rId3">
              <a:alphaModFix/>
            </a:blip>
            <a:srcRect b="53905" l="28167" r="53950" t="28029"/>
            <a:stretch/>
          </p:blipFill>
          <p:spPr>
            <a:xfrm>
              <a:off x="5329170" y="50725"/>
              <a:ext cx="690195" cy="6690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336" name="Google Shape;336;p43"/>
            <p:cNvPicPr preferRelativeResize="0"/>
            <p:nvPr/>
          </p:nvPicPr>
          <p:blipFill rotWithShape="1">
            <a:blip r:embed="rId4">
              <a:alphaModFix/>
            </a:blip>
            <a:srcRect b="79855" l="80704" r="2148" t="2078"/>
            <a:stretch/>
          </p:blipFill>
          <p:spPr>
            <a:xfrm>
              <a:off x="6041560" y="62649"/>
              <a:ext cx="661826" cy="6690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337" name="Google Shape;337;p43"/>
            <p:cNvPicPr preferRelativeResize="0"/>
            <p:nvPr/>
          </p:nvPicPr>
          <p:blipFill rotWithShape="1">
            <a:blip r:embed="rId5">
              <a:alphaModFix/>
            </a:blip>
            <a:srcRect b="53476" l="2217" r="79207" t="28888"/>
            <a:stretch/>
          </p:blipFill>
          <p:spPr>
            <a:xfrm>
              <a:off x="6698835" y="70629"/>
              <a:ext cx="716947" cy="653094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338" name="Google Shape;338;p43"/>
          <p:cNvPicPr preferRelativeResize="0"/>
          <p:nvPr/>
        </p:nvPicPr>
        <p:blipFill rotWithShape="1">
          <a:blip r:embed="rId6">
            <a:alphaModFix/>
          </a:blip>
          <a:srcRect b="60293" l="43382" r="43803" t="14903"/>
          <a:stretch/>
        </p:blipFill>
        <p:spPr>
          <a:xfrm>
            <a:off x="4905254" y="154938"/>
            <a:ext cx="533233" cy="58029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sultado de imagem para logo usp branco" id="339" name="Google Shape;339;p43"/>
          <p:cNvPicPr preferRelativeResize="0"/>
          <p:nvPr/>
        </p:nvPicPr>
        <p:blipFill rotWithShape="1">
          <a:blip r:embed="rId7">
            <a:alphaModFix/>
          </a:blip>
          <a:srcRect b="30798" l="0" r="6644" t="0"/>
          <a:stretch/>
        </p:blipFill>
        <p:spPr>
          <a:xfrm>
            <a:off x="696638" y="6215136"/>
            <a:ext cx="1261602" cy="523705"/>
          </a:xfrm>
          <a:prstGeom prst="rect">
            <a:avLst/>
          </a:prstGeom>
          <a:noFill/>
          <a:ln>
            <a:noFill/>
          </a:ln>
        </p:spPr>
      </p:pic>
      <p:sp>
        <p:nvSpPr>
          <p:cNvPr id="340" name="Google Shape;340;p43"/>
          <p:cNvSpPr/>
          <p:nvPr/>
        </p:nvSpPr>
        <p:spPr>
          <a:xfrm>
            <a:off x="3010125" y="6284629"/>
            <a:ext cx="8485237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Vigilância Alimentar e Nutricional na Linha de Cuidado para Sobrepeso e Obesidade</a:t>
            </a:r>
            <a:endParaRPr/>
          </a:p>
        </p:txBody>
      </p:sp>
      <p:sp>
        <p:nvSpPr>
          <p:cNvPr id="341" name="Google Shape;341;p43"/>
          <p:cNvSpPr/>
          <p:nvPr/>
        </p:nvSpPr>
        <p:spPr>
          <a:xfrm>
            <a:off x="1041006" y="1603716"/>
            <a:ext cx="10185009" cy="39703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Qual a importância de analisar os dados?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2" name="Google Shape;342;p43"/>
          <p:cNvSpPr/>
          <p:nvPr/>
        </p:nvSpPr>
        <p:spPr>
          <a:xfrm>
            <a:off x="334296" y="6086158"/>
            <a:ext cx="11523300" cy="781800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12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35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3" name="Google Shape;343;p43"/>
          <p:cNvSpPr/>
          <p:nvPr/>
        </p:nvSpPr>
        <p:spPr>
          <a:xfrm>
            <a:off x="440596" y="6284625"/>
            <a:ext cx="110547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Vigilância Alimentar e Nutricional na Linha de Cuidado para Sobrepeso e Obesidade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1"/>
          <p:cNvSpPr/>
          <p:nvPr/>
        </p:nvSpPr>
        <p:spPr>
          <a:xfrm>
            <a:off x="334296" y="6086158"/>
            <a:ext cx="11523408" cy="781664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00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35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31"/>
          <p:cNvSpPr/>
          <p:nvPr/>
        </p:nvSpPr>
        <p:spPr>
          <a:xfrm>
            <a:off x="4788310" y="-886993"/>
            <a:ext cx="2615400" cy="17340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4F668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5" name="Google Shape;105;p31"/>
          <p:cNvGrpSpPr/>
          <p:nvPr/>
        </p:nvGrpSpPr>
        <p:grpSpPr>
          <a:xfrm>
            <a:off x="5438480" y="159370"/>
            <a:ext cx="1775290" cy="578192"/>
            <a:chOff x="5329170" y="50725"/>
            <a:chExt cx="2086612" cy="680947"/>
          </a:xfrm>
        </p:grpSpPr>
        <p:pic>
          <p:nvPicPr>
            <p:cNvPr descr="Resultado de imagem para &quot;atividade física&quot; icon" id="106" name="Google Shape;106;p31"/>
            <p:cNvPicPr preferRelativeResize="0"/>
            <p:nvPr/>
          </p:nvPicPr>
          <p:blipFill rotWithShape="1">
            <a:blip r:embed="rId3">
              <a:alphaModFix/>
            </a:blip>
            <a:srcRect b="53905" l="28167" r="53950" t="28029"/>
            <a:stretch/>
          </p:blipFill>
          <p:spPr>
            <a:xfrm>
              <a:off x="5329170" y="50725"/>
              <a:ext cx="690195" cy="6690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107" name="Google Shape;107;p31"/>
            <p:cNvPicPr preferRelativeResize="0"/>
            <p:nvPr/>
          </p:nvPicPr>
          <p:blipFill rotWithShape="1">
            <a:blip r:embed="rId4">
              <a:alphaModFix/>
            </a:blip>
            <a:srcRect b="79855" l="80704" r="2148" t="2078"/>
            <a:stretch/>
          </p:blipFill>
          <p:spPr>
            <a:xfrm>
              <a:off x="6041560" y="62649"/>
              <a:ext cx="661826" cy="6690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108" name="Google Shape;108;p31"/>
            <p:cNvPicPr preferRelativeResize="0"/>
            <p:nvPr/>
          </p:nvPicPr>
          <p:blipFill rotWithShape="1">
            <a:blip r:embed="rId5">
              <a:alphaModFix/>
            </a:blip>
            <a:srcRect b="53476" l="2217" r="79207" t="28888"/>
            <a:stretch/>
          </p:blipFill>
          <p:spPr>
            <a:xfrm>
              <a:off x="6698835" y="70629"/>
              <a:ext cx="716947" cy="653094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09" name="Google Shape;109;p31"/>
          <p:cNvPicPr preferRelativeResize="0"/>
          <p:nvPr/>
        </p:nvPicPr>
        <p:blipFill rotWithShape="1">
          <a:blip r:embed="rId6">
            <a:alphaModFix/>
          </a:blip>
          <a:srcRect b="60293" l="43382" r="43803" t="14903"/>
          <a:stretch/>
        </p:blipFill>
        <p:spPr>
          <a:xfrm>
            <a:off x="4905254" y="154938"/>
            <a:ext cx="533233" cy="58029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sultado de imagem para logo usp branco" id="110" name="Google Shape;110;p31"/>
          <p:cNvPicPr preferRelativeResize="0"/>
          <p:nvPr/>
        </p:nvPicPr>
        <p:blipFill rotWithShape="1">
          <a:blip r:embed="rId7">
            <a:alphaModFix/>
          </a:blip>
          <a:srcRect b="30798" l="0" r="6644" t="0"/>
          <a:stretch/>
        </p:blipFill>
        <p:spPr>
          <a:xfrm>
            <a:off x="696638" y="6215136"/>
            <a:ext cx="1261602" cy="523705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31"/>
          <p:cNvSpPr/>
          <p:nvPr/>
        </p:nvSpPr>
        <p:spPr>
          <a:xfrm>
            <a:off x="3010125" y="6284629"/>
            <a:ext cx="8485237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Vigilância Alimentar e Nutricional na Linha de Cuidado para Sobrepeso e Obesidade</a:t>
            </a:r>
            <a:endParaRPr/>
          </a:p>
        </p:txBody>
      </p:sp>
      <p:sp>
        <p:nvSpPr>
          <p:cNvPr id="112" name="Google Shape;112;p31"/>
          <p:cNvSpPr/>
          <p:nvPr/>
        </p:nvSpPr>
        <p:spPr>
          <a:xfrm>
            <a:off x="886261" y="1266092"/>
            <a:ext cx="10185009" cy="39703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Vamos relembrar como calcular o IMC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3" name="Google Shape;113;p31"/>
          <p:cNvPicPr preferRelativeResize="0"/>
          <p:nvPr/>
        </p:nvPicPr>
        <p:blipFill rotWithShape="1">
          <a:blip r:embed="rId8">
            <a:alphaModFix/>
          </a:blip>
          <a:srcRect b="7671" l="27678" r="16937" t="9252"/>
          <a:stretch/>
        </p:blipFill>
        <p:spPr>
          <a:xfrm>
            <a:off x="9875520" y="492370"/>
            <a:ext cx="1688123" cy="1899138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31"/>
          <p:cNvSpPr/>
          <p:nvPr/>
        </p:nvSpPr>
        <p:spPr>
          <a:xfrm>
            <a:off x="334296" y="6086158"/>
            <a:ext cx="11523300" cy="781800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12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35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31"/>
          <p:cNvSpPr/>
          <p:nvPr/>
        </p:nvSpPr>
        <p:spPr>
          <a:xfrm>
            <a:off x="440596" y="6284625"/>
            <a:ext cx="110547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Vigilância Alimentar e Nutricional na Linha de Cuidado para Sobrepeso e Obesidade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2"/>
          <p:cNvSpPr/>
          <p:nvPr/>
        </p:nvSpPr>
        <p:spPr>
          <a:xfrm>
            <a:off x="334296" y="6086158"/>
            <a:ext cx="11523408" cy="781664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00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35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32"/>
          <p:cNvSpPr/>
          <p:nvPr/>
        </p:nvSpPr>
        <p:spPr>
          <a:xfrm>
            <a:off x="4788310" y="-886993"/>
            <a:ext cx="2615400" cy="17340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4F668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3" name="Google Shape;123;p32"/>
          <p:cNvGrpSpPr/>
          <p:nvPr/>
        </p:nvGrpSpPr>
        <p:grpSpPr>
          <a:xfrm>
            <a:off x="5438480" y="159370"/>
            <a:ext cx="1775290" cy="578192"/>
            <a:chOff x="5329170" y="50725"/>
            <a:chExt cx="2086612" cy="680947"/>
          </a:xfrm>
        </p:grpSpPr>
        <p:pic>
          <p:nvPicPr>
            <p:cNvPr descr="Resultado de imagem para &quot;atividade física&quot; icon" id="124" name="Google Shape;124;p32"/>
            <p:cNvPicPr preferRelativeResize="0"/>
            <p:nvPr/>
          </p:nvPicPr>
          <p:blipFill rotWithShape="1">
            <a:blip r:embed="rId3">
              <a:alphaModFix/>
            </a:blip>
            <a:srcRect b="53905" l="28167" r="53950" t="28029"/>
            <a:stretch/>
          </p:blipFill>
          <p:spPr>
            <a:xfrm>
              <a:off x="5329170" y="50725"/>
              <a:ext cx="690195" cy="6690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125" name="Google Shape;125;p32"/>
            <p:cNvPicPr preferRelativeResize="0"/>
            <p:nvPr/>
          </p:nvPicPr>
          <p:blipFill rotWithShape="1">
            <a:blip r:embed="rId4">
              <a:alphaModFix/>
            </a:blip>
            <a:srcRect b="79855" l="80704" r="2148" t="2078"/>
            <a:stretch/>
          </p:blipFill>
          <p:spPr>
            <a:xfrm>
              <a:off x="6041560" y="62649"/>
              <a:ext cx="661826" cy="6690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126" name="Google Shape;126;p32"/>
            <p:cNvPicPr preferRelativeResize="0"/>
            <p:nvPr/>
          </p:nvPicPr>
          <p:blipFill rotWithShape="1">
            <a:blip r:embed="rId5">
              <a:alphaModFix/>
            </a:blip>
            <a:srcRect b="53476" l="2217" r="79207" t="28888"/>
            <a:stretch/>
          </p:blipFill>
          <p:spPr>
            <a:xfrm>
              <a:off x="6698835" y="70629"/>
              <a:ext cx="716947" cy="653094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27" name="Google Shape;127;p32"/>
          <p:cNvPicPr preferRelativeResize="0"/>
          <p:nvPr/>
        </p:nvPicPr>
        <p:blipFill rotWithShape="1">
          <a:blip r:embed="rId6">
            <a:alphaModFix/>
          </a:blip>
          <a:srcRect b="60293" l="43382" r="43803" t="14903"/>
          <a:stretch/>
        </p:blipFill>
        <p:spPr>
          <a:xfrm>
            <a:off x="4905254" y="154938"/>
            <a:ext cx="533233" cy="58029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sultado de imagem para logo usp branco" id="128" name="Google Shape;128;p32"/>
          <p:cNvPicPr preferRelativeResize="0"/>
          <p:nvPr/>
        </p:nvPicPr>
        <p:blipFill rotWithShape="1">
          <a:blip r:embed="rId7">
            <a:alphaModFix/>
          </a:blip>
          <a:srcRect b="30798" l="0" r="6644" t="0"/>
          <a:stretch/>
        </p:blipFill>
        <p:spPr>
          <a:xfrm>
            <a:off x="696638" y="6215136"/>
            <a:ext cx="1261602" cy="523705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32"/>
          <p:cNvSpPr/>
          <p:nvPr/>
        </p:nvSpPr>
        <p:spPr>
          <a:xfrm>
            <a:off x="3010125" y="6284629"/>
            <a:ext cx="8485237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Vigilância Alimentar e Nutricional na Linha de Cuidado para Sobrepeso e Obesidade</a:t>
            </a:r>
            <a:endParaRPr/>
          </a:p>
        </p:txBody>
      </p:sp>
      <p:pic>
        <p:nvPicPr>
          <p:cNvPr descr="Veja como o IMC pode ser cobrado na sua prova de Matemática" id="130" name="Google Shape;130;p32"/>
          <p:cNvPicPr preferRelativeResize="0"/>
          <p:nvPr/>
        </p:nvPicPr>
        <p:blipFill rotWithShape="1">
          <a:blip r:embed="rId8">
            <a:alphaModFix/>
          </a:blip>
          <a:srcRect b="26565" l="8472" r="24646" t="22349"/>
          <a:stretch/>
        </p:blipFill>
        <p:spPr>
          <a:xfrm>
            <a:off x="1097279" y="2940147"/>
            <a:ext cx="2658794" cy="900332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32"/>
          <p:cNvSpPr/>
          <p:nvPr/>
        </p:nvSpPr>
        <p:spPr>
          <a:xfrm>
            <a:off x="886261" y="1266092"/>
            <a:ext cx="10185009" cy="39703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Vamos relembrar como calcular o IMC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32"/>
          <p:cNvSpPr/>
          <p:nvPr/>
        </p:nvSpPr>
        <p:spPr>
          <a:xfrm>
            <a:off x="334296" y="6086158"/>
            <a:ext cx="11523300" cy="781800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12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35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32"/>
          <p:cNvSpPr/>
          <p:nvPr/>
        </p:nvSpPr>
        <p:spPr>
          <a:xfrm>
            <a:off x="440596" y="6284625"/>
            <a:ext cx="110547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Vigilância Alimentar e Nutricional na Linha de Cuidado para Sobrepeso e Obesidade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3"/>
          <p:cNvSpPr/>
          <p:nvPr/>
        </p:nvSpPr>
        <p:spPr>
          <a:xfrm>
            <a:off x="334296" y="6086158"/>
            <a:ext cx="11523408" cy="781664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00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35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33"/>
          <p:cNvSpPr/>
          <p:nvPr/>
        </p:nvSpPr>
        <p:spPr>
          <a:xfrm>
            <a:off x="4788310" y="-886993"/>
            <a:ext cx="2615400" cy="17340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4F668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1" name="Google Shape;141;p33"/>
          <p:cNvGrpSpPr/>
          <p:nvPr/>
        </p:nvGrpSpPr>
        <p:grpSpPr>
          <a:xfrm>
            <a:off x="5438480" y="159370"/>
            <a:ext cx="1775290" cy="578192"/>
            <a:chOff x="5329170" y="50725"/>
            <a:chExt cx="2086612" cy="680947"/>
          </a:xfrm>
        </p:grpSpPr>
        <p:pic>
          <p:nvPicPr>
            <p:cNvPr descr="Resultado de imagem para &quot;atividade física&quot; icon" id="142" name="Google Shape;142;p33"/>
            <p:cNvPicPr preferRelativeResize="0"/>
            <p:nvPr/>
          </p:nvPicPr>
          <p:blipFill rotWithShape="1">
            <a:blip r:embed="rId3">
              <a:alphaModFix/>
            </a:blip>
            <a:srcRect b="53905" l="28167" r="53950" t="28029"/>
            <a:stretch/>
          </p:blipFill>
          <p:spPr>
            <a:xfrm>
              <a:off x="5329170" y="50725"/>
              <a:ext cx="690195" cy="6690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143" name="Google Shape;143;p33"/>
            <p:cNvPicPr preferRelativeResize="0"/>
            <p:nvPr/>
          </p:nvPicPr>
          <p:blipFill rotWithShape="1">
            <a:blip r:embed="rId4">
              <a:alphaModFix/>
            </a:blip>
            <a:srcRect b="79855" l="80704" r="2148" t="2078"/>
            <a:stretch/>
          </p:blipFill>
          <p:spPr>
            <a:xfrm>
              <a:off x="6041560" y="62649"/>
              <a:ext cx="661826" cy="6690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144" name="Google Shape;144;p33"/>
            <p:cNvPicPr preferRelativeResize="0"/>
            <p:nvPr/>
          </p:nvPicPr>
          <p:blipFill rotWithShape="1">
            <a:blip r:embed="rId5">
              <a:alphaModFix/>
            </a:blip>
            <a:srcRect b="53476" l="2217" r="79207" t="28888"/>
            <a:stretch/>
          </p:blipFill>
          <p:spPr>
            <a:xfrm>
              <a:off x="6698835" y="70629"/>
              <a:ext cx="716947" cy="653094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45" name="Google Shape;145;p33"/>
          <p:cNvPicPr preferRelativeResize="0"/>
          <p:nvPr/>
        </p:nvPicPr>
        <p:blipFill rotWithShape="1">
          <a:blip r:embed="rId6">
            <a:alphaModFix/>
          </a:blip>
          <a:srcRect b="60293" l="43382" r="43803" t="14903"/>
          <a:stretch/>
        </p:blipFill>
        <p:spPr>
          <a:xfrm>
            <a:off x="4905254" y="154938"/>
            <a:ext cx="533233" cy="58029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sultado de imagem para logo usp branco" id="146" name="Google Shape;146;p33"/>
          <p:cNvPicPr preferRelativeResize="0"/>
          <p:nvPr/>
        </p:nvPicPr>
        <p:blipFill rotWithShape="1">
          <a:blip r:embed="rId7">
            <a:alphaModFix/>
          </a:blip>
          <a:srcRect b="30798" l="0" r="6644" t="0"/>
          <a:stretch/>
        </p:blipFill>
        <p:spPr>
          <a:xfrm>
            <a:off x="696638" y="6215136"/>
            <a:ext cx="1261602" cy="523705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33"/>
          <p:cNvSpPr/>
          <p:nvPr/>
        </p:nvSpPr>
        <p:spPr>
          <a:xfrm>
            <a:off x="3010125" y="6284629"/>
            <a:ext cx="8485237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Vigilância Alimentar e Nutricional na Linha de Cuidado para Sobrepeso e Obesidade</a:t>
            </a:r>
            <a:endParaRPr/>
          </a:p>
        </p:txBody>
      </p:sp>
      <p:pic>
        <p:nvPicPr>
          <p:cNvPr descr="Veja como o IMC pode ser cobrado na sua prova de Matemática" id="148" name="Google Shape;148;p33"/>
          <p:cNvPicPr preferRelativeResize="0"/>
          <p:nvPr/>
        </p:nvPicPr>
        <p:blipFill rotWithShape="1">
          <a:blip r:embed="rId8">
            <a:alphaModFix/>
          </a:blip>
          <a:srcRect b="26565" l="8472" r="24646" t="22349"/>
          <a:stretch/>
        </p:blipFill>
        <p:spPr>
          <a:xfrm>
            <a:off x="1097279" y="2940147"/>
            <a:ext cx="2658794" cy="900332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33"/>
          <p:cNvSpPr txBox="1"/>
          <p:nvPr/>
        </p:nvSpPr>
        <p:spPr>
          <a:xfrm>
            <a:off x="4276578" y="2743200"/>
            <a:ext cx="2897945" cy="707886"/>
          </a:xfrm>
          <a:prstGeom prst="rect">
            <a:avLst/>
          </a:prstGeom>
          <a:solidFill>
            <a:srgbClr val="9CC2E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Ficha 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IMC = 87/ (1,62)²</a:t>
            </a:r>
            <a:endParaRPr/>
          </a:p>
        </p:txBody>
      </p:sp>
      <p:sp>
        <p:nvSpPr>
          <p:cNvPr id="150" name="Google Shape;150;p33"/>
          <p:cNvSpPr/>
          <p:nvPr/>
        </p:nvSpPr>
        <p:spPr>
          <a:xfrm>
            <a:off x="886261" y="1266092"/>
            <a:ext cx="10185009" cy="39703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Vamos relembrar como calcular o IMC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33"/>
          <p:cNvSpPr/>
          <p:nvPr/>
        </p:nvSpPr>
        <p:spPr>
          <a:xfrm>
            <a:off x="334296" y="6086158"/>
            <a:ext cx="11523300" cy="781800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12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35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33"/>
          <p:cNvSpPr/>
          <p:nvPr/>
        </p:nvSpPr>
        <p:spPr>
          <a:xfrm>
            <a:off x="440596" y="6284625"/>
            <a:ext cx="110547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Vigilância Alimentar e Nutricional na Linha de Cuidado para Sobrepeso e Obesidade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4"/>
          <p:cNvSpPr/>
          <p:nvPr/>
        </p:nvSpPr>
        <p:spPr>
          <a:xfrm>
            <a:off x="334296" y="6086158"/>
            <a:ext cx="11523408" cy="781664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00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35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34"/>
          <p:cNvSpPr/>
          <p:nvPr/>
        </p:nvSpPr>
        <p:spPr>
          <a:xfrm>
            <a:off x="4788310" y="-886993"/>
            <a:ext cx="2615400" cy="17340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4F668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0" name="Google Shape;160;p34"/>
          <p:cNvGrpSpPr/>
          <p:nvPr/>
        </p:nvGrpSpPr>
        <p:grpSpPr>
          <a:xfrm>
            <a:off x="5438480" y="159370"/>
            <a:ext cx="1775290" cy="578192"/>
            <a:chOff x="5329170" y="50725"/>
            <a:chExt cx="2086612" cy="680947"/>
          </a:xfrm>
        </p:grpSpPr>
        <p:pic>
          <p:nvPicPr>
            <p:cNvPr descr="Resultado de imagem para &quot;atividade física&quot; icon" id="161" name="Google Shape;161;p34"/>
            <p:cNvPicPr preferRelativeResize="0"/>
            <p:nvPr/>
          </p:nvPicPr>
          <p:blipFill rotWithShape="1">
            <a:blip r:embed="rId3">
              <a:alphaModFix/>
            </a:blip>
            <a:srcRect b="53905" l="28167" r="53950" t="28029"/>
            <a:stretch/>
          </p:blipFill>
          <p:spPr>
            <a:xfrm>
              <a:off x="5329170" y="50725"/>
              <a:ext cx="690195" cy="6690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162" name="Google Shape;162;p34"/>
            <p:cNvPicPr preferRelativeResize="0"/>
            <p:nvPr/>
          </p:nvPicPr>
          <p:blipFill rotWithShape="1">
            <a:blip r:embed="rId4">
              <a:alphaModFix/>
            </a:blip>
            <a:srcRect b="79855" l="80704" r="2148" t="2078"/>
            <a:stretch/>
          </p:blipFill>
          <p:spPr>
            <a:xfrm>
              <a:off x="6041560" y="62649"/>
              <a:ext cx="661826" cy="6690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163" name="Google Shape;163;p34"/>
            <p:cNvPicPr preferRelativeResize="0"/>
            <p:nvPr/>
          </p:nvPicPr>
          <p:blipFill rotWithShape="1">
            <a:blip r:embed="rId5">
              <a:alphaModFix/>
            </a:blip>
            <a:srcRect b="53476" l="2217" r="79207" t="28888"/>
            <a:stretch/>
          </p:blipFill>
          <p:spPr>
            <a:xfrm>
              <a:off x="6698835" y="70629"/>
              <a:ext cx="716947" cy="653094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64" name="Google Shape;164;p34"/>
          <p:cNvPicPr preferRelativeResize="0"/>
          <p:nvPr/>
        </p:nvPicPr>
        <p:blipFill rotWithShape="1">
          <a:blip r:embed="rId6">
            <a:alphaModFix/>
          </a:blip>
          <a:srcRect b="60293" l="43382" r="43803" t="14903"/>
          <a:stretch/>
        </p:blipFill>
        <p:spPr>
          <a:xfrm>
            <a:off x="4905254" y="154938"/>
            <a:ext cx="533233" cy="58029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sultado de imagem para logo usp branco" id="165" name="Google Shape;165;p34"/>
          <p:cNvPicPr preferRelativeResize="0"/>
          <p:nvPr/>
        </p:nvPicPr>
        <p:blipFill rotWithShape="1">
          <a:blip r:embed="rId7">
            <a:alphaModFix/>
          </a:blip>
          <a:srcRect b="30798" l="0" r="6644" t="0"/>
          <a:stretch/>
        </p:blipFill>
        <p:spPr>
          <a:xfrm>
            <a:off x="696638" y="6215136"/>
            <a:ext cx="1261602" cy="523705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Google Shape;166;p34"/>
          <p:cNvSpPr/>
          <p:nvPr/>
        </p:nvSpPr>
        <p:spPr>
          <a:xfrm>
            <a:off x="3010125" y="6284629"/>
            <a:ext cx="8485237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Vigilância Alimentar e Nutricional na Linha de Cuidado para Sobrepeso e Obesidade</a:t>
            </a:r>
            <a:endParaRPr/>
          </a:p>
        </p:txBody>
      </p:sp>
      <p:pic>
        <p:nvPicPr>
          <p:cNvPr descr="Veja como o IMC pode ser cobrado na sua prova de Matemática" id="167" name="Google Shape;167;p34"/>
          <p:cNvPicPr preferRelativeResize="0"/>
          <p:nvPr/>
        </p:nvPicPr>
        <p:blipFill rotWithShape="1">
          <a:blip r:embed="rId8">
            <a:alphaModFix/>
          </a:blip>
          <a:srcRect b="26565" l="8472" r="24646" t="22349"/>
          <a:stretch/>
        </p:blipFill>
        <p:spPr>
          <a:xfrm>
            <a:off x="1097279" y="2940147"/>
            <a:ext cx="2658794" cy="900332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34"/>
          <p:cNvSpPr txBox="1"/>
          <p:nvPr/>
        </p:nvSpPr>
        <p:spPr>
          <a:xfrm>
            <a:off x="4276578" y="2743200"/>
            <a:ext cx="2897945" cy="1015663"/>
          </a:xfrm>
          <a:prstGeom prst="rect">
            <a:avLst/>
          </a:prstGeom>
          <a:solidFill>
            <a:srgbClr val="9CC2E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Ficha 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IMC = 87/ (1,62)²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IMC = 87/ 1,62 x 1,62</a:t>
            </a:r>
            <a:endParaRPr/>
          </a:p>
        </p:txBody>
      </p:sp>
      <p:sp>
        <p:nvSpPr>
          <p:cNvPr id="169" name="Google Shape;169;p34"/>
          <p:cNvSpPr/>
          <p:nvPr/>
        </p:nvSpPr>
        <p:spPr>
          <a:xfrm>
            <a:off x="886261" y="1266092"/>
            <a:ext cx="10185009" cy="39703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Vamos relembrar como calcular o IMC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34"/>
          <p:cNvSpPr/>
          <p:nvPr/>
        </p:nvSpPr>
        <p:spPr>
          <a:xfrm>
            <a:off x="334296" y="6086158"/>
            <a:ext cx="11523300" cy="781800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12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35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34"/>
          <p:cNvSpPr/>
          <p:nvPr/>
        </p:nvSpPr>
        <p:spPr>
          <a:xfrm>
            <a:off x="440596" y="6284625"/>
            <a:ext cx="110547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Vigilância Alimentar e Nutricional na Linha de Cuidado para Sobrepeso e Obesidade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35"/>
          <p:cNvSpPr/>
          <p:nvPr/>
        </p:nvSpPr>
        <p:spPr>
          <a:xfrm>
            <a:off x="334296" y="6086158"/>
            <a:ext cx="11523408" cy="781664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00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35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35"/>
          <p:cNvSpPr/>
          <p:nvPr/>
        </p:nvSpPr>
        <p:spPr>
          <a:xfrm>
            <a:off x="4788310" y="-886993"/>
            <a:ext cx="2615400" cy="17340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4F668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9" name="Google Shape;179;p35"/>
          <p:cNvGrpSpPr/>
          <p:nvPr/>
        </p:nvGrpSpPr>
        <p:grpSpPr>
          <a:xfrm>
            <a:off x="5438480" y="159370"/>
            <a:ext cx="1775290" cy="578192"/>
            <a:chOff x="5329170" y="50725"/>
            <a:chExt cx="2086612" cy="680947"/>
          </a:xfrm>
        </p:grpSpPr>
        <p:pic>
          <p:nvPicPr>
            <p:cNvPr descr="Resultado de imagem para &quot;atividade física&quot; icon" id="180" name="Google Shape;180;p35"/>
            <p:cNvPicPr preferRelativeResize="0"/>
            <p:nvPr/>
          </p:nvPicPr>
          <p:blipFill rotWithShape="1">
            <a:blip r:embed="rId3">
              <a:alphaModFix/>
            </a:blip>
            <a:srcRect b="53905" l="28167" r="53950" t="28029"/>
            <a:stretch/>
          </p:blipFill>
          <p:spPr>
            <a:xfrm>
              <a:off x="5329170" y="50725"/>
              <a:ext cx="690195" cy="6690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181" name="Google Shape;181;p35"/>
            <p:cNvPicPr preferRelativeResize="0"/>
            <p:nvPr/>
          </p:nvPicPr>
          <p:blipFill rotWithShape="1">
            <a:blip r:embed="rId4">
              <a:alphaModFix/>
            </a:blip>
            <a:srcRect b="79855" l="80704" r="2148" t="2078"/>
            <a:stretch/>
          </p:blipFill>
          <p:spPr>
            <a:xfrm>
              <a:off x="6041560" y="62649"/>
              <a:ext cx="661826" cy="6690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182" name="Google Shape;182;p35"/>
            <p:cNvPicPr preferRelativeResize="0"/>
            <p:nvPr/>
          </p:nvPicPr>
          <p:blipFill rotWithShape="1">
            <a:blip r:embed="rId5">
              <a:alphaModFix/>
            </a:blip>
            <a:srcRect b="53476" l="2217" r="79207" t="28888"/>
            <a:stretch/>
          </p:blipFill>
          <p:spPr>
            <a:xfrm>
              <a:off x="6698835" y="70629"/>
              <a:ext cx="716947" cy="653094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83" name="Google Shape;183;p35"/>
          <p:cNvPicPr preferRelativeResize="0"/>
          <p:nvPr/>
        </p:nvPicPr>
        <p:blipFill rotWithShape="1">
          <a:blip r:embed="rId6">
            <a:alphaModFix/>
          </a:blip>
          <a:srcRect b="60293" l="43382" r="43803" t="14903"/>
          <a:stretch/>
        </p:blipFill>
        <p:spPr>
          <a:xfrm>
            <a:off x="4905254" y="154938"/>
            <a:ext cx="533233" cy="58029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sultado de imagem para logo usp branco" id="184" name="Google Shape;184;p35"/>
          <p:cNvPicPr preferRelativeResize="0"/>
          <p:nvPr/>
        </p:nvPicPr>
        <p:blipFill rotWithShape="1">
          <a:blip r:embed="rId7">
            <a:alphaModFix/>
          </a:blip>
          <a:srcRect b="30798" l="0" r="6644" t="0"/>
          <a:stretch/>
        </p:blipFill>
        <p:spPr>
          <a:xfrm>
            <a:off x="696638" y="6215136"/>
            <a:ext cx="1261602" cy="523705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35"/>
          <p:cNvSpPr/>
          <p:nvPr/>
        </p:nvSpPr>
        <p:spPr>
          <a:xfrm>
            <a:off x="3010125" y="6284629"/>
            <a:ext cx="8485237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Vigilância Alimentar e Nutricional na Linha de Cuidado para Sobrepeso e Obesidade</a:t>
            </a:r>
            <a:endParaRPr/>
          </a:p>
        </p:txBody>
      </p:sp>
      <p:pic>
        <p:nvPicPr>
          <p:cNvPr descr="Veja como o IMC pode ser cobrado na sua prova de Matemática" id="186" name="Google Shape;186;p35"/>
          <p:cNvPicPr preferRelativeResize="0"/>
          <p:nvPr/>
        </p:nvPicPr>
        <p:blipFill rotWithShape="1">
          <a:blip r:embed="rId8">
            <a:alphaModFix/>
          </a:blip>
          <a:srcRect b="26565" l="8472" r="24646" t="22349"/>
          <a:stretch/>
        </p:blipFill>
        <p:spPr>
          <a:xfrm>
            <a:off x="1097279" y="2940147"/>
            <a:ext cx="2658794" cy="900332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35"/>
          <p:cNvSpPr txBox="1"/>
          <p:nvPr/>
        </p:nvSpPr>
        <p:spPr>
          <a:xfrm>
            <a:off x="4276578" y="2743200"/>
            <a:ext cx="2897945" cy="1323439"/>
          </a:xfrm>
          <a:prstGeom prst="rect">
            <a:avLst/>
          </a:prstGeom>
          <a:solidFill>
            <a:srgbClr val="9CC2E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Ficha 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IMC = 87/ (1,62)²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IMC = 87/ 1,62 x 1,62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IMC = 87/ 2,62</a:t>
            </a:r>
            <a:endParaRPr/>
          </a:p>
        </p:txBody>
      </p:sp>
      <p:sp>
        <p:nvSpPr>
          <p:cNvPr id="188" name="Google Shape;188;p35"/>
          <p:cNvSpPr/>
          <p:nvPr/>
        </p:nvSpPr>
        <p:spPr>
          <a:xfrm>
            <a:off x="886261" y="1266092"/>
            <a:ext cx="10185009" cy="39703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Vamos relembrar como calcular o IMC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35"/>
          <p:cNvSpPr/>
          <p:nvPr/>
        </p:nvSpPr>
        <p:spPr>
          <a:xfrm>
            <a:off x="334296" y="6086158"/>
            <a:ext cx="11523300" cy="781800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12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35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35"/>
          <p:cNvSpPr/>
          <p:nvPr/>
        </p:nvSpPr>
        <p:spPr>
          <a:xfrm>
            <a:off x="440596" y="6284625"/>
            <a:ext cx="110547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Vigilância Alimentar e Nutricional na Linha de Cuidado para Sobrepeso e Obesidade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6"/>
          <p:cNvSpPr/>
          <p:nvPr/>
        </p:nvSpPr>
        <p:spPr>
          <a:xfrm>
            <a:off x="334296" y="6086158"/>
            <a:ext cx="11523408" cy="781664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00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35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36"/>
          <p:cNvSpPr/>
          <p:nvPr/>
        </p:nvSpPr>
        <p:spPr>
          <a:xfrm>
            <a:off x="4788310" y="-886993"/>
            <a:ext cx="2615400" cy="17340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4F668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8" name="Google Shape;198;p36"/>
          <p:cNvGrpSpPr/>
          <p:nvPr/>
        </p:nvGrpSpPr>
        <p:grpSpPr>
          <a:xfrm>
            <a:off x="5438480" y="159370"/>
            <a:ext cx="1775290" cy="578192"/>
            <a:chOff x="5329170" y="50725"/>
            <a:chExt cx="2086612" cy="680947"/>
          </a:xfrm>
        </p:grpSpPr>
        <p:pic>
          <p:nvPicPr>
            <p:cNvPr descr="Resultado de imagem para &quot;atividade física&quot; icon" id="199" name="Google Shape;199;p36"/>
            <p:cNvPicPr preferRelativeResize="0"/>
            <p:nvPr/>
          </p:nvPicPr>
          <p:blipFill rotWithShape="1">
            <a:blip r:embed="rId3">
              <a:alphaModFix/>
            </a:blip>
            <a:srcRect b="53905" l="28167" r="53950" t="28029"/>
            <a:stretch/>
          </p:blipFill>
          <p:spPr>
            <a:xfrm>
              <a:off x="5329170" y="50725"/>
              <a:ext cx="690195" cy="6690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200" name="Google Shape;200;p36"/>
            <p:cNvPicPr preferRelativeResize="0"/>
            <p:nvPr/>
          </p:nvPicPr>
          <p:blipFill rotWithShape="1">
            <a:blip r:embed="rId4">
              <a:alphaModFix/>
            </a:blip>
            <a:srcRect b="79855" l="80704" r="2148" t="2078"/>
            <a:stretch/>
          </p:blipFill>
          <p:spPr>
            <a:xfrm>
              <a:off x="6041560" y="62649"/>
              <a:ext cx="661826" cy="6690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201" name="Google Shape;201;p36"/>
            <p:cNvPicPr preferRelativeResize="0"/>
            <p:nvPr/>
          </p:nvPicPr>
          <p:blipFill rotWithShape="1">
            <a:blip r:embed="rId5">
              <a:alphaModFix/>
            </a:blip>
            <a:srcRect b="53476" l="2217" r="79207" t="28888"/>
            <a:stretch/>
          </p:blipFill>
          <p:spPr>
            <a:xfrm>
              <a:off x="6698835" y="70629"/>
              <a:ext cx="716947" cy="653094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02" name="Google Shape;202;p36"/>
          <p:cNvPicPr preferRelativeResize="0"/>
          <p:nvPr/>
        </p:nvPicPr>
        <p:blipFill rotWithShape="1">
          <a:blip r:embed="rId6">
            <a:alphaModFix/>
          </a:blip>
          <a:srcRect b="60293" l="43382" r="43803" t="14903"/>
          <a:stretch/>
        </p:blipFill>
        <p:spPr>
          <a:xfrm>
            <a:off x="4905254" y="154938"/>
            <a:ext cx="533233" cy="58029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sultado de imagem para logo usp branco" id="203" name="Google Shape;203;p36"/>
          <p:cNvPicPr preferRelativeResize="0"/>
          <p:nvPr/>
        </p:nvPicPr>
        <p:blipFill rotWithShape="1">
          <a:blip r:embed="rId7">
            <a:alphaModFix/>
          </a:blip>
          <a:srcRect b="30798" l="0" r="6644" t="0"/>
          <a:stretch/>
        </p:blipFill>
        <p:spPr>
          <a:xfrm>
            <a:off x="696638" y="6215136"/>
            <a:ext cx="1261602" cy="523705"/>
          </a:xfrm>
          <a:prstGeom prst="rect">
            <a:avLst/>
          </a:prstGeom>
          <a:noFill/>
          <a:ln>
            <a:noFill/>
          </a:ln>
        </p:spPr>
      </p:pic>
      <p:sp>
        <p:nvSpPr>
          <p:cNvPr id="204" name="Google Shape;204;p36"/>
          <p:cNvSpPr/>
          <p:nvPr/>
        </p:nvSpPr>
        <p:spPr>
          <a:xfrm>
            <a:off x="3010125" y="6284629"/>
            <a:ext cx="8485237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Vigilância Alimentar e Nutricional na Linha de Cuidado para Sobrepeso e Obesidade</a:t>
            </a:r>
            <a:endParaRPr/>
          </a:p>
        </p:txBody>
      </p:sp>
      <p:pic>
        <p:nvPicPr>
          <p:cNvPr descr="Veja como o IMC pode ser cobrado na sua prova de Matemática" id="205" name="Google Shape;205;p36"/>
          <p:cNvPicPr preferRelativeResize="0"/>
          <p:nvPr/>
        </p:nvPicPr>
        <p:blipFill rotWithShape="1">
          <a:blip r:embed="rId8">
            <a:alphaModFix/>
          </a:blip>
          <a:srcRect b="26565" l="8472" r="24646" t="22349"/>
          <a:stretch/>
        </p:blipFill>
        <p:spPr>
          <a:xfrm>
            <a:off x="1097279" y="2940147"/>
            <a:ext cx="2658794" cy="900332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Google Shape;206;p36"/>
          <p:cNvSpPr txBox="1"/>
          <p:nvPr/>
        </p:nvSpPr>
        <p:spPr>
          <a:xfrm>
            <a:off x="4276578" y="2743200"/>
            <a:ext cx="2897945" cy="1631216"/>
          </a:xfrm>
          <a:prstGeom prst="rect">
            <a:avLst/>
          </a:prstGeom>
          <a:solidFill>
            <a:srgbClr val="9CC2E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Ficha 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IMC = 87/ (1,62)²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IMC = 87/ 1,62 x 1,62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IMC = 87/ 2,62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IMC = 33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36"/>
          <p:cNvSpPr/>
          <p:nvPr/>
        </p:nvSpPr>
        <p:spPr>
          <a:xfrm>
            <a:off x="886261" y="1266092"/>
            <a:ext cx="10185009" cy="39703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Vamos relembrar como calcular o IMC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36"/>
          <p:cNvSpPr/>
          <p:nvPr/>
        </p:nvSpPr>
        <p:spPr>
          <a:xfrm>
            <a:off x="334296" y="6086158"/>
            <a:ext cx="11523300" cy="781800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12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35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36"/>
          <p:cNvSpPr/>
          <p:nvPr/>
        </p:nvSpPr>
        <p:spPr>
          <a:xfrm>
            <a:off x="440596" y="6284625"/>
            <a:ext cx="110547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Vigilância Alimentar e Nutricional na Linha de Cuidado para Sobrepeso e Obesidade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37"/>
          <p:cNvSpPr/>
          <p:nvPr/>
        </p:nvSpPr>
        <p:spPr>
          <a:xfrm>
            <a:off x="334296" y="6086158"/>
            <a:ext cx="11523408" cy="781664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00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35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37"/>
          <p:cNvSpPr/>
          <p:nvPr/>
        </p:nvSpPr>
        <p:spPr>
          <a:xfrm>
            <a:off x="4788310" y="-886993"/>
            <a:ext cx="2615400" cy="17340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4F668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7" name="Google Shape;217;p37"/>
          <p:cNvGrpSpPr/>
          <p:nvPr/>
        </p:nvGrpSpPr>
        <p:grpSpPr>
          <a:xfrm>
            <a:off x="5438480" y="159370"/>
            <a:ext cx="1775290" cy="578192"/>
            <a:chOff x="5329170" y="50725"/>
            <a:chExt cx="2086612" cy="680947"/>
          </a:xfrm>
        </p:grpSpPr>
        <p:pic>
          <p:nvPicPr>
            <p:cNvPr descr="Resultado de imagem para &quot;atividade física&quot; icon" id="218" name="Google Shape;218;p37"/>
            <p:cNvPicPr preferRelativeResize="0"/>
            <p:nvPr/>
          </p:nvPicPr>
          <p:blipFill rotWithShape="1">
            <a:blip r:embed="rId3">
              <a:alphaModFix/>
            </a:blip>
            <a:srcRect b="53905" l="28167" r="53950" t="28029"/>
            <a:stretch/>
          </p:blipFill>
          <p:spPr>
            <a:xfrm>
              <a:off x="5329170" y="50725"/>
              <a:ext cx="690195" cy="6690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219" name="Google Shape;219;p37"/>
            <p:cNvPicPr preferRelativeResize="0"/>
            <p:nvPr/>
          </p:nvPicPr>
          <p:blipFill rotWithShape="1">
            <a:blip r:embed="rId4">
              <a:alphaModFix/>
            </a:blip>
            <a:srcRect b="79855" l="80704" r="2148" t="2078"/>
            <a:stretch/>
          </p:blipFill>
          <p:spPr>
            <a:xfrm>
              <a:off x="6041560" y="62649"/>
              <a:ext cx="661826" cy="6690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220" name="Google Shape;220;p37"/>
            <p:cNvPicPr preferRelativeResize="0"/>
            <p:nvPr/>
          </p:nvPicPr>
          <p:blipFill rotWithShape="1">
            <a:blip r:embed="rId5">
              <a:alphaModFix/>
            </a:blip>
            <a:srcRect b="53476" l="2217" r="79207" t="28888"/>
            <a:stretch/>
          </p:blipFill>
          <p:spPr>
            <a:xfrm>
              <a:off x="6698835" y="70629"/>
              <a:ext cx="716947" cy="653094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21" name="Google Shape;221;p37"/>
          <p:cNvPicPr preferRelativeResize="0"/>
          <p:nvPr/>
        </p:nvPicPr>
        <p:blipFill rotWithShape="1">
          <a:blip r:embed="rId6">
            <a:alphaModFix/>
          </a:blip>
          <a:srcRect b="60293" l="43382" r="43803" t="14903"/>
          <a:stretch/>
        </p:blipFill>
        <p:spPr>
          <a:xfrm>
            <a:off x="4905254" y="154938"/>
            <a:ext cx="533233" cy="58029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sultado de imagem para logo usp branco" id="222" name="Google Shape;222;p37"/>
          <p:cNvPicPr preferRelativeResize="0"/>
          <p:nvPr/>
        </p:nvPicPr>
        <p:blipFill rotWithShape="1">
          <a:blip r:embed="rId7">
            <a:alphaModFix/>
          </a:blip>
          <a:srcRect b="30798" l="0" r="6644" t="0"/>
          <a:stretch/>
        </p:blipFill>
        <p:spPr>
          <a:xfrm>
            <a:off x="696638" y="6215136"/>
            <a:ext cx="1261602" cy="523705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Google Shape;223;p37"/>
          <p:cNvSpPr/>
          <p:nvPr/>
        </p:nvSpPr>
        <p:spPr>
          <a:xfrm>
            <a:off x="3010125" y="6284629"/>
            <a:ext cx="8485237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Vigilância Alimentar e Nutricional na Linha de Cuidado para Sobrepeso e Obesidade</a:t>
            </a:r>
            <a:endParaRPr/>
          </a:p>
        </p:txBody>
      </p:sp>
      <p:pic>
        <p:nvPicPr>
          <p:cNvPr descr="Veja como o IMC pode ser cobrado na sua prova de Matemática" id="224" name="Google Shape;224;p37"/>
          <p:cNvPicPr preferRelativeResize="0"/>
          <p:nvPr/>
        </p:nvPicPr>
        <p:blipFill rotWithShape="1">
          <a:blip r:embed="rId8">
            <a:alphaModFix/>
          </a:blip>
          <a:srcRect b="26565" l="8472" r="24646" t="22349"/>
          <a:stretch/>
        </p:blipFill>
        <p:spPr>
          <a:xfrm>
            <a:off x="1097279" y="2940147"/>
            <a:ext cx="2658794" cy="900332"/>
          </a:xfrm>
          <a:prstGeom prst="rect">
            <a:avLst/>
          </a:prstGeom>
          <a:noFill/>
          <a:ln>
            <a:noFill/>
          </a:ln>
        </p:spPr>
      </p:pic>
      <p:sp>
        <p:nvSpPr>
          <p:cNvPr id="225" name="Google Shape;225;p37"/>
          <p:cNvSpPr txBox="1"/>
          <p:nvPr/>
        </p:nvSpPr>
        <p:spPr>
          <a:xfrm>
            <a:off x="7552006" y="2768991"/>
            <a:ext cx="2897945" cy="707886"/>
          </a:xfrm>
          <a:prstGeom prst="rect">
            <a:avLst/>
          </a:prstGeom>
          <a:solidFill>
            <a:srgbClr val="9CC2E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Ficha 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IMC = 105/ (1,87)²</a:t>
            </a:r>
            <a:endParaRPr/>
          </a:p>
        </p:txBody>
      </p:sp>
      <p:sp>
        <p:nvSpPr>
          <p:cNvPr id="226" name="Google Shape;226;p37"/>
          <p:cNvSpPr/>
          <p:nvPr/>
        </p:nvSpPr>
        <p:spPr>
          <a:xfrm>
            <a:off x="886261" y="1266092"/>
            <a:ext cx="10185009" cy="39703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Vamos relembrar como calcular o IMC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37"/>
          <p:cNvSpPr/>
          <p:nvPr/>
        </p:nvSpPr>
        <p:spPr>
          <a:xfrm>
            <a:off x="334296" y="6086158"/>
            <a:ext cx="11523300" cy="781800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12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35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37"/>
          <p:cNvSpPr/>
          <p:nvPr/>
        </p:nvSpPr>
        <p:spPr>
          <a:xfrm>
            <a:off x="440596" y="6284625"/>
            <a:ext cx="110547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Vigilância Alimentar e Nutricional na Linha de Cuidado para Sobrepeso e Obesidade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38"/>
          <p:cNvSpPr/>
          <p:nvPr/>
        </p:nvSpPr>
        <p:spPr>
          <a:xfrm>
            <a:off x="334296" y="6086158"/>
            <a:ext cx="11523408" cy="781664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00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35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38"/>
          <p:cNvSpPr/>
          <p:nvPr/>
        </p:nvSpPr>
        <p:spPr>
          <a:xfrm>
            <a:off x="4788310" y="-886993"/>
            <a:ext cx="2615400" cy="17340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4F668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36" name="Google Shape;236;p38"/>
          <p:cNvGrpSpPr/>
          <p:nvPr/>
        </p:nvGrpSpPr>
        <p:grpSpPr>
          <a:xfrm>
            <a:off x="5438480" y="159370"/>
            <a:ext cx="1775290" cy="578192"/>
            <a:chOff x="5329170" y="50725"/>
            <a:chExt cx="2086612" cy="680947"/>
          </a:xfrm>
        </p:grpSpPr>
        <p:pic>
          <p:nvPicPr>
            <p:cNvPr descr="Resultado de imagem para &quot;atividade física&quot; icon" id="237" name="Google Shape;237;p38"/>
            <p:cNvPicPr preferRelativeResize="0"/>
            <p:nvPr/>
          </p:nvPicPr>
          <p:blipFill rotWithShape="1">
            <a:blip r:embed="rId3">
              <a:alphaModFix/>
            </a:blip>
            <a:srcRect b="53905" l="28167" r="53950" t="28029"/>
            <a:stretch/>
          </p:blipFill>
          <p:spPr>
            <a:xfrm>
              <a:off x="5329170" y="50725"/>
              <a:ext cx="690195" cy="6690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238" name="Google Shape;238;p38"/>
            <p:cNvPicPr preferRelativeResize="0"/>
            <p:nvPr/>
          </p:nvPicPr>
          <p:blipFill rotWithShape="1">
            <a:blip r:embed="rId4">
              <a:alphaModFix/>
            </a:blip>
            <a:srcRect b="79855" l="80704" r="2148" t="2078"/>
            <a:stretch/>
          </p:blipFill>
          <p:spPr>
            <a:xfrm>
              <a:off x="6041560" y="62649"/>
              <a:ext cx="661826" cy="6690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239" name="Google Shape;239;p38"/>
            <p:cNvPicPr preferRelativeResize="0"/>
            <p:nvPr/>
          </p:nvPicPr>
          <p:blipFill rotWithShape="1">
            <a:blip r:embed="rId5">
              <a:alphaModFix/>
            </a:blip>
            <a:srcRect b="53476" l="2217" r="79207" t="28888"/>
            <a:stretch/>
          </p:blipFill>
          <p:spPr>
            <a:xfrm>
              <a:off x="6698835" y="70629"/>
              <a:ext cx="716947" cy="653094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40" name="Google Shape;240;p38"/>
          <p:cNvPicPr preferRelativeResize="0"/>
          <p:nvPr/>
        </p:nvPicPr>
        <p:blipFill rotWithShape="1">
          <a:blip r:embed="rId6">
            <a:alphaModFix/>
          </a:blip>
          <a:srcRect b="60293" l="43382" r="43803" t="14903"/>
          <a:stretch/>
        </p:blipFill>
        <p:spPr>
          <a:xfrm>
            <a:off x="4905254" y="154938"/>
            <a:ext cx="533233" cy="58029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sultado de imagem para logo usp branco" id="241" name="Google Shape;241;p38"/>
          <p:cNvPicPr preferRelativeResize="0"/>
          <p:nvPr/>
        </p:nvPicPr>
        <p:blipFill rotWithShape="1">
          <a:blip r:embed="rId7">
            <a:alphaModFix/>
          </a:blip>
          <a:srcRect b="30798" l="0" r="6644" t="0"/>
          <a:stretch/>
        </p:blipFill>
        <p:spPr>
          <a:xfrm>
            <a:off x="696638" y="6215136"/>
            <a:ext cx="1261602" cy="523705"/>
          </a:xfrm>
          <a:prstGeom prst="rect">
            <a:avLst/>
          </a:prstGeom>
          <a:noFill/>
          <a:ln>
            <a:noFill/>
          </a:ln>
        </p:spPr>
      </p:pic>
      <p:sp>
        <p:nvSpPr>
          <p:cNvPr id="242" name="Google Shape;242;p38"/>
          <p:cNvSpPr/>
          <p:nvPr/>
        </p:nvSpPr>
        <p:spPr>
          <a:xfrm>
            <a:off x="3010125" y="6284629"/>
            <a:ext cx="8485237" cy="4154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chemeClr val="lt1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Vigilância Alimentar e Nutricional na Linha de Cuidado para Sobrepeso e Obesidade</a:t>
            </a:r>
            <a:endParaRPr/>
          </a:p>
        </p:txBody>
      </p:sp>
      <p:pic>
        <p:nvPicPr>
          <p:cNvPr descr="Veja como o IMC pode ser cobrado na sua prova de Matemática" id="243" name="Google Shape;243;p38"/>
          <p:cNvPicPr preferRelativeResize="0"/>
          <p:nvPr/>
        </p:nvPicPr>
        <p:blipFill rotWithShape="1">
          <a:blip r:embed="rId8">
            <a:alphaModFix/>
          </a:blip>
          <a:srcRect b="26565" l="8472" r="24646" t="22349"/>
          <a:stretch/>
        </p:blipFill>
        <p:spPr>
          <a:xfrm>
            <a:off x="1097279" y="2940147"/>
            <a:ext cx="2658794" cy="900332"/>
          </a:xfrm>
          <a:prstGeom prst="rect">
            <a:avLst/>
          </a:prstGeom>
          <a:noFill/>
          <a:ln>
            <a:noFill/>
          </a:ln>
        </p:spPr>
      </p:pic>
      <p:sp>
        <p:nvSpPr>
          <p:cNvPr id="244" name="Google Shape;244;p38"/>
          <p:cNvSpPr txBox="1"/>
          <p:nvPr/>
        </p:nvSpPr>
        <p:spPr>
          <a:xfrm>
            <a:off x="7552006" y="2768991"/>
            <a:ext cx="2897945" cy="1015663"/>
          </a:xfrm>
          <a:prstGeom prst="rect">
            <a:avLst/>
          </a:prstGeom>
          <a:solidFill>
            <a:srgbClr val="9CC2E5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Ficha 2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IMC = 105/ (1,87)²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IMC = 105/ 1,87 x 1,87</a:t>
            </a:r>
            <a:endParaRPr/>
          </a:p>
        </p:txBody>
      </p:sp>
      <p:sp>
        <p:nvSpPr>
          <p:cNvPr id="245" name="Google Shape;245;p38"/>
          <p:cNvSpPr/>
          <p:nvPr/>
        </p:nvSpPr>
        <p:spPr>
          <a:xfrm>
            <a:off x="886261" y="1266092"/>
            <a:ext cx="10185009" cy="39703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Vamos relembrar como calcular o IMC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Google Shape;246;p38"/>
          <p:cNvSpPr/>
          <p:nvPr/>
        </p:nvSpPr>
        <p:spPr>
          <a:xfrm>
            <a:off x="334296" y="6086158"/>
            <a:ext cx="11523300" cy="781800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12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35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38"/>
          <p:cNvSpPr/>
          <p:nvPr/>
        </p:nvSpPr>
        <p:spPr>
          <a:xfrm>
            <a:off x="440596" y="6284625"/>
            <a:ext cx="110547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Vigilância Alimentar e Nutricional na Linha de Cuidado para Sobrepeso e Obesidade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2020-03-05T19:27:50Z</dcterms:created>
  <dc:creator>Daiany França Saldanha</dc:creator>
</cp:coreProperties>
</file>