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Franklin"/>
      <p:regular r:id="rId8"/>
      <p:bold r:id="rId9"/>
      <p:italic r:id="rId10"/>
      <p:boldItalic r:id="rId11"/>
    </p:embeddedFont>
    <p:embeddedFont>
      <p:font typeface="Corbel"/>
      <p:regular r:id="rId12"/>
      <p:bold r:id="rId13"/>
      <p:italic r:id="rId14"/>
      <p:boldItalic r:id="rId15"/>
    </p:embeddedFont>
    <p:embeddedFont>
      <p:font typeface="Libre Franklin Thin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hfBqh+ouzZ7uzlbCEh+Op86wQv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font" Target="fonts/LibreFranklin-boldItalic.fntdata"/><Relationship Id="rId10" Type="http://schemas.openxmlformats.org/officeDocument/2006/relationships/font" Target="fonts/LibreFranklin-italic.fntdata"/><Relationship Id="rId13" Type="http://schemas.openxmlformats.org/officeDocument/2006/relationships/font" Target="fonts/Corbel-bold.fntdata"/><Relationship Id="rId12" Type="http://schemas.openxmlformats.org/officeDocument/2006/relationships/font" Target="fonts/Corbel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Franklin-bold.fntdata"/><Relationship Id="rId15" Type="http://schemas.openxmlformats.org/officeDocument/2006/relationships/font" Target="fonts/Corbel-boldItalic.fntdata"/><Relationship Id="rId14" Type="http://schemas.openxmlformats.org/officeDocument/2006/relationships/font" Target="fonts/Corbel-italic.fntdata"/><Relationship Id="rId17" Type="http://schemas.openxmlformats.org/officeDocument/2006/relationships/font" Target="fonts/LibreFranklinThin-bold.fntdata"/><Relationship Id="rId16" Type="http://schemas.openxmlformats.org/officeDocument/2006/relationships/font" Target="fonts/LibreFranklinThin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ibreFranklinThin-boldItalic.fntdata"/><Relationship Id="rId6" Type="http://schemas.openxmlformats.org/officeDocument/2006/relationships/slide" Target="slides/slide1.xml"/><Relationship Id="rId18" Type="http://schemas.openxmlformats.org/officeDocument/2006/relationships/font" Target="fonts/LibreFranklinThin-italic.fntdata"/><Relationship Id="rId7" Type="http://schemas.openxmlformats.org/officeDocument/2006/relationships/slide" Target="slides/slide2.xml"/><Relationship Id="rId8" Type="http://schemas.openxmlformats.org/officeDocument/2006/relationships/font" Target="fonts/LibreFrankl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m para &quot;atividade física&quot; icon" id="84" name="Google Shape;84;p1"/>
          <p:cNvPicPr preferRelativeResize="0"/>
          <p:nvPr/>
        </p:nvPicPr>
        <p:blipFill rotWithShape="1">
          <a:blip r:embed="rId3">
            <a:alphaModFix/>
          </a:blip>
          <a:srcRect b="53906" l="28167" r="53951" t="28029"/>
          <a:stretch/>
        </p:blipFill>
        <p:spPr>
          <a:xfrm>
            <a:off x="9971990" y="294099"/>
            <a:ext cx="690196" cy="6690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&quot;atividade física&quot; icon" id="85" name="Google Shape;85;p1"/>
          <p:cNvPicPr preferRelativeResize="0"/>
          <p:nvPr/>
        </p:nvPicPr>
        <p:blipFill rotWithShape="1">
          <a:blip r:embed="rId3">
            <a:alphaModFix/>
          </a:blip>
          <a:srcRect b="53477" l="2218" r="79207" t="28889"/>
          <a:stretch/>
        </p:blipFill>
        <p:spPr>
          <a:xfrm>
            <a:off x="11093048" y="298736"/>
            <a:ext cx="716947" cy="6530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010125" y="6284629"/>
            <a:ext cx="8485237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sultado de imagem para &quot;atividade física&quot; icon" id="88" name="Google Shape;88;p1"/>
          <p:cNvPicPr preferRelativeResize="0"/>
          <p:nvPr/>
        </p:nvPicPr>
        <p:blipFill rotWithShape="1">
          <a:blip r:embed="rId3">
            <a:alphaModFix/>
          </a:blip>
          <a:srcRect b="79805" l="28770" r="54180" t="2131"/>
          <a:stretch/>
        </p:blipFill>
        <p:spPr>
          <a:xfrm>
            <a:off x="10535432" y="276514"/>
            <a:ext cx="658093" cy="66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60504" l="43383" r="43764" t="14904"/>
          <a:stretch/>
        </p:blipFill>
        <p:spPr>
          <a:xfrm>
            <a:off x="9437243" y="298938"/>
            <a:ext cx="621157" cy="6682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"/>
          <p:cNvCxnSpPr/>
          <p:nvPr/>
        </p:nvCxnSpPr>
        <p:spPr>
          <a:xfrm>
            <a:off x="2186522" y="4085801"/>
            <a:ext cx="7561200" cy="0"/>
          </a:xfrm>
          <a:prstGeom prst="straightConnector1">
            <a:avLst/>
          </a:prstGeom>
          <a:noFill/>
          <a:ln cap="flat" cmpd="sng" w="9525">
            <a:solidFill>
              <a:srgbClr val="C6BE2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" name="Google Shape;91;p1"/>
          <p:cNvSpPr txBox="1"/>
          <p:nvPr/>
        </p:nvSpPr>
        <p:spPr>
          <a:xfrm>
            <a:off x="1106424" y="1173575"/>
            <a:ext cx="9966900" cy="292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5400"/>
              <a:buFont typeface="Corbel"/>
              <a:buNone/>
            </a:pPr>
            <a:r>
              <a:rPr lang="pt-BR" sz="5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AVALIANDO A INTERVENÇÃO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711502" y="4210724"/>
            <a:ext cx="8769000" cy="13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1600"/>
              <a:buFont typeface="Corbe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Universidade de São Paulo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A6B727"/>
              </a:buClr>
              <a:buSzPts val="1600"/>
              <a:buFont typeface="Corbe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Faculdade de Saúde Pública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79221" y="6284625"/>
            <a:ext cx="1101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0" name="Google Shape;100;p3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01" name="Google Shape;101;p3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2" name="Google Shape;102;p3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3" name="Google Shape;103;p3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4" name="Google Shape;104;p3"/>
          <p:cNvPicPr preferRelativeResize="0"/>
          <p:nvPr/>
        </p:nvPicPr>
        <p:blipFill rotWithShape="1">
          <a:blip r:embed="rId4">
            <a:alphaModFix/>
          </a:blip>
          <a:srcRect b="60293" l="43383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96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3010125" y="6284629"/>
            <a:ext cx="8485237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t-BR" sz="19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1143000" y="609600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lang="pt-BR" sz="4400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Reflitam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121799" y="2291263"/>
            <a:ext cx="104121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5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Supondo que as estratégias criadas tenham sido implementadas, reflitam e discutam sobre formas de avaliar se os objetivos delas foram atingidos.</a:t>
            </a:r>
            <a:endParaRPr i="0" sz="53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479221" y="6284625"/>
            <a:ext cx="1101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