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</p:sldIdLst>
  <p:sldSz cy="6858000" cx="12192000"/>
  <p:notesSz cx="6858000" cy="9144000"/>
  <p:embeddedFontLst>
    <p:embeddedFont>
      <p:font typeface="Libre Franklin"/>
      <p:regular r:id="rId8"/>
      <p:bold r:id="rId9"/>
      <p:italic r:id="rId10"/>
      <p:boldItalic r:id="rId11"/>
    </p:embeddedFont>
    <p:embeddedFont>
      <p:font typeface="Corbel"/>
      <p:regular r:id="rId12"/>
      <p:bold r:id="rId13"/>
      <p:italic r:id="rId14"/>
      <p:boldItalic r:id="rId15"/>
    </p:embeddedFont>
    <p:embeddedFont>
      <p:font typeface="Libre Franklin Thin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0" roundtripDataSignature="AMtx7mhfBqh+ouzZ7uzlbCEh+Op86wQv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font" Target="fonts/LibreFranklin-boldItalic.fntdata"/><Relationship Id="rId10" Type="http://schemas.openxmlformats.org/officeDocument/2006/relationships/font" Target="fonts/LibreFranklin-italic.fntdata"/><Relationship Id="rId13" Type="http://schemas.openxmlformats.org/officeDocument/2006/relationships/font" Target="fonts/Corbel-bold.fntdata"/><Relationship Id="rId12" Type="http://schemas.openxmlformats.org/officeDocument/2006/relationships/font" Target="fonts/Corbel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ibreFranklin-bold.fntdata"/><Relationship Id="rId15" Type="http://schemas.openxmlformats.org/officeDocument/2006/relationships/font" Target="fonts/Corbel-boldItalic.fntdata"/><Relationship Id="rId14" Type="http://schemas.openxmlformats.org/officeDocument/2006/relationships/font" Target="fonts/Corbel-italic.fntdata"/><Relationship Id="rId17" Type="http://schemas.openxmlformats.org/officeDocument/2006/relationships/font" Target="fonts/LibreFranklinThin-bold.fntdata"/><Relationship Id="rId16" Type="http://schemas.openxmlformats.org/officeDocument/2006/relationships/font" Target="fonts/LibreFranklinThin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ibreFranklinThin-boldItalic.fntdata"/><Relationship Id="rId6" Type="http://schemas.openxmlformats.org/officeDocument/2006/relationships/slide" Target="slides/slide1.xml"/><Relationship Id="rId18" Type="http://schemas.openxmlformats.org/officeDocument/2006/relationships/font" Target="fonts/LibreFranklinThin-italic.fntdata"/><Relationship Id="rId7" Type="http://schemas.openxmlformats.org/officeDocument/2006/relationships/slide" Target="slides/slide2.xml"/><Relationship Id="rId8" Type="http://schemas.openxmlformats.org/officeDocument/2006/relationships/font" Target="fonts/LibreFranklin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7" name="Google Shape;97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esultado de imagem para &quot;atividade física&quot; icon" id="84" name="Google Shape;84;p1"/>
          <p:cNvPicPr preferRelativeResize="0"/>
          <p:nvPr/>
        </p:nvPicPr>
        <p:blipFill rotWithShape="1">
          <a:blip r:embed="rId3">
            <a:alphaModFix/>
          </a:blip>
          <a:srcRect b="53906" l="28167" r="53951" t="28029"/>
          <a:stretch/>
        </p:blipFill>
        <p:spPr>
          <a:xfrm>
            <a:off x="9971990" y="294099"/>
            <a:ext cx="690196" cy="66902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esultado de imagem para &quot;atividade física&quot; icon" id="85" name="Google Shape;85;p1"/>
          <p:cNvPicPr preferRelativeResize="0"/>
          <p:nvPr/>
        </p:nvPicPr>
        <p:blipFill rotWithShape="1">
          <a:blip r:embed="rId3">
            <a:alphaModFix/>
          </a:blip>
          <a:srcRect b="53477" l="2218" r="79207" t="28889"/>
          <a:stretch/>
        </p:blipFill>
        <p:spPr>
          <a:xfrm>
            <a:off x="11093048" y="298736"/>
            <a:ext cx="716947" cy="65309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96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3010125" y="6284629"/>
            <a:ext cx="848523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pt-BR" sz="19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Resultado de imagem para &quot;atividade física&quot; icon" id="88" name="Google Shape;88;p1"/>
          <p:cNvPicPr preferRelativeResize="0"/>
          <p:nvPr/>
        </p:nvPicPr>
        <p:blipFill rotWithShape="1">
          <a:blip r:embed="rId3">
            <a:alphaModFix/>
          </a:blip>
          <a:srcRect b="79805" l="28770" r="54180" t="2131"/>
          <a:stretch/>
        </p:blipFill>
        <p:spPr>
          <a:xfrm>
            <a:off x="10535432" y="276514"/>
            <a:ext cx="658093" cy="669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"/>
          <p:cNvPicPr preferRelativeResize="0"/>
          <p:nvPr/>
        </p:nvPicPr>
        <p:blipFill rotWithShape="1">
          <a:blip r:embed="rId4">
            <a:alphaModFix/>
          </a:blip>
          <a:srcRect b="60504" l="43383" r="43764" t="14904"/>
          <a:stretch/>
        </p:blipFill>
        <p:spPr>
          <a:xfrm>
            <a:off x="9437243" y="298938"/>
            <a:ext cx="621157" cy="66821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0" name="Google Shape;90;p1"/>
          <p:cNvCxnSpPr/>
          <p:nvPr/>
        </p:nvCxnSpPr>
        <p:spPr>
          <a:xfrm>
            <a:off x="2186522" y="4085801"/>
            <a:ext cx="7561200" cy="0"/>
          </a:xfrm>
          <a:prstGeom prst="straightConnector1">
            <a:avLst/>
          </a:prstGeom>
          <a:noFill/>
          <a:ln cap="flat" cmpd="sng" w="9525">
            <a:solidFill>
              <a:srgbClr val="C6BE2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91" name="Google Shape;91;p1"/>
          <p:cNvSpPr txBox="1"/>
          <p:nvPr/>
        </p:nvSpPr>
        <p:spPr>
          <a:xfrm>
            <a:off x="1106424" y="1173575"/>
            <a:ext cx="9966900" cy="2926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5400"/>
              <a:buFont typeface="Corbel"/>
              <a:buNone/>
            </a:pPr>
            <a:r>
              <a:rPr lang="pt-BR" sz="5400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AVALIANDO A INTERVENÇÃO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11502" y="4210724"/>
            <a:ext cx="8769000" cy="13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1600"/>
              <a:buFont typeface="Corbe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Universidade de São Paulo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Clr>
                <a:srgbClr val="A6B727"/>
              </a:buClr>
              <a:buSzPts val="1600"/>
              <a:buFont typeface="Corbel"/>
              <a:buNone/>
            </a:pPr>
            <a:r>
              <a:rPr b="0" i="0" lang="pt-BR" sz="2000" u="none" cap="none" strike="noStrike">
                <a:solidFill>
                  <a:srgbClr val="000000"/>
                </a:solidFill>
                <a:latin typeface="Corbel"/>
                <a:ea typeface="Corbel"/>
                <a:cs typeface="Corbel"/>
                <a:sym typeface="Corbel"/>
              </a:rPr>
              <a:t>Faculdade de Saúde Pública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479221" y="6284625"/>
            <a:ext cx="11016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4788310" y="-886993"/>
            <a:ext cx="2615380" cy="1733973"/>
          </a:xfrm>
          <a:prstGeom prst="roundRect">
            <a:avLst>
              <a:gd fmla="val 16667" name="adj"/>
            </a:avLst>
          </a:prstGeom>
          <a:solidFill>
            <a:schemeClr val="lt1"/>
          </a:solidFill>
          <a:ln cap="flat" cmpd="sng" w="28575">
            <a:solidFill>
              <a:srgbClr val="4F6685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" name="Google Shape;100;p3"/>
          <p:cNvGrpSpPr/>
          <p:nvPr/>
        </p:nvGrpSpPr>
        <p:grpSpPr>
          <a:xfrm>
            <a:off x="5553201" y="159372"/>
            <a:ext cx="1548738" cy="588372"/>
            <a:chOff x="5464249" y="50725"/>
            <a:chExt cx="1820421" cy="692901"/>
          </a:xfrm>
        </p:grpSpPr>
        <p:pic>
          <p:nvPicPr>
            <p:cNvPr descr="Resultado de imagem para &quot;atividade física&quot; icon" id="101" name="Google Shape;101;p3"/>
            <p:cNvPicPr preferRelativeResize="0"/>
            <p:nvPr/>
          </p:nvPicPr>
          <p:blipFill rotWithShape="1">
            <a:blip r:embed="rId3">
              <a:alphaModFix/>
            </a:blip>
            <a:srcRect b="53906" l="28167" r="53951" t="28029"/>
            <a:stretch/>
          </p:blipFill>
          <p:spPr>
            <a:xfrm>
              <a:off x="5464249" y="50725"/>
              <a:ext cx="690196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2" name="Google Shape;102;p3"/>
            <p:cNvPicPr preferRelativeResize="0"/>
            <p:nvPr/>
          </p:nvPicPr>
          <p:blipFill rotWithShape="1">
            <a:blip r:embed="rId3">
              <a:alphaModFix/>
            </a:blip>
            <a:srcRect b="79857" l="80704" r="2149" t="2079"/>
            <a:stretch/>
          </p:blipFill>
          <p:spPr>
            <a:xfrm>
              <a:off x="6037006" y="50725"/>
              <a:ext cx="661827" cy="66902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Resultado de imagem para &quot;atividade física&quot; icon" id="103" name="Google Shape;103;p3"/>
            <p:cNvPicPr preferRelativeResize="0"/>
            <p:nvPr/>
          </p:nvPicPr>
          <p:blipFill rotWithShape="1">
            <a:blip r:embed="rId3">
              <a:alphaModFix/>
            </a:blip>
            <a:srcRect b="53477" l="2218" r="79207" t="28889"/>
            <a:stretch/>
          </p:blipFill>
          <p:spPr>
            <a:xfrm>
              <a:off x="6567723" y="90532"/>
              <a:ext cx="716947" cy="653094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04" name="Google Shape;104;p3"/>
          <p:cNvPicPr preferRelativeResize="0"/>
          <p:nvPr/>
        </p:nvPicPr>
        <p:blipFill rotWithShape="1">
          <a:blip r:embed="rId4">
            <a:alphaModFix/>
          </a:blip>
          <a:srcRect b="60293" l="43383" r="43801" t="14903"/>
          <a:stretch/>
        </p:blipFill>
        <p:spPr>
          <a:xfrm>
            <a:off x="5020179" y="163388"/>
            <a:ext cx="533233" cy="580293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3"/>
          <p:cNvSpPr/>
          <p:nvPr/>
        </p:nvSpPr>
        <p:spPr>
          <a:xfrm>
            <a:off x="334296" y="6086158"/>
            <a:ext cx="11523408" cy="781664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00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196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3010125" y="6284629"/>
            <a:ext cx="848523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pt-BR" sz="1900" u="none" cap="none" strike="noStrike">
                <a:solidFill>
                  <a:schemeClr val="lt1"/>
                </a:solidFill>
                <a:latin typeface="Libre Franklin Thin"/>
                <a:ea typeface="Libre Franklin Thin"/>
                <a:cs typeface="Libre Franklin Thin"/>
                <a:sym typeface="Libre Franklin Thin"/>
              </a:rPr>
              <a:t>Vigilância Alimentar e Nutricional na Linha de Cuidado para Sobrepeso e Obesidade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1143000" y="609600"/>
            <a:ext cx="9875400" cy="13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6B727"/>
              </a:buClr>
              <a:buSzPts val="4400"/>
              <a:buFont typeface="Corbel"/>
              <a:buNone/>
            </a:pPr>
            <a:r>
              <a:rPr lang="pt-BR" sz="4400">
                <a:solidFill>
                  <a:srgbClr val="A6B727"/>
                </a:solidFill>
                <a:latin typeface="Corbel"/>
                <a:ea typeface="Corbel"/>
                <a:cs typeface="Corbel"/>
                <a:sym typeface="Corbel"/>
              </a:rPr>
              <a:t>Reflitam</a:t>
            </a:r>
            <a:endParaRPr b="0" i="0" sz="4400" u="none" cap="none" strike="noStrike">
              <a:solidFill>
                <a:srgbClr val="A6B727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8" name="Google Shape;108;p3"/>
          <p:cNvSpPr txBox="1"/>
          <p:nvPr/>
        </p:nvSpPr>
        <p:spPr>
          <a:xfrm>
            <a:off x="1121799" y="2291263"/>
            <a:ext cx="104121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45720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pt-BR" sz="35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Supondo que as estratégias criadas tenham sido implementadas, reflitam e discutam sobre formas de avaliar se os objetivos delas foram atingidos.</a:t>
            </a:r>
            <a:endParaRPr i="0" sz="5300" u="none" cap="none" strike="noStrike">
              <a:solidFill>
                <a:srgbClr val="000000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9" name="Google Shape;109;p3"/>
          <p:cNvSpPr/>
          <p:nvPr/>
        </p:nvSpPr>
        <p:spPr>
          <a:xfrm>
            <a:off x="334296" y="6086158"/>
            <a:ext cx="11523300" cy="781800"/>
          </a:xfrm>
          <a:prstGeom prst="rect">
            <a:avLst/>
          </a:prstGeom>
          <a:gradFill>
            <a:gsLst>
              <a:gs pos="0">
                <a:srgbClr val="7FB75F"/>
              </a:gs>
              <a:gs pos="50000">
                <a:srgbClr val="6EB141"/>
              </a:gs>
              <a:gs pos="100000">
                <a:srgbClr val="5FA134"/>
              </a:gs>
            </a:gsLst>
            <a:lin ang="5400012" scaled="0"/>
          </a:gradFill>
          <a:ln>
            <a:noFill/>
          </a:ln>
          <a:effectLst>
            <a:outerShdw blurRad="57150" rotWithShape="0" algn="ctr" dir="5400000" dist="19050">
              <a:srgbClr val="000000">
                <a:alpha val="6235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>
            <a:off x="479221" y="6284625"/>
            <a:ext cx="110160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100" u="none" cap="none" strike="noStrike">
                <a:solidFill>
                  <a:srgbClr val="FFFFFF"/>
                </a:solidFill>
                <a:latin typeface="Libre Franklin"/>
                <a:ea typeface="Libre Franklin"/>
                <a:cs typeface="Libre Franklin"/>
                <a:sym typeface="Libre Franklin"/>
              </a:rPr>
              <a:t>Vigilância Alimentar e Nutricional na Linha de Cuidado para Sobrepeso e Obesidade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2020-03-05T19:27:50Z</dcterms:created>
  <dc:creator>Daiany França Saldanha</dc:creator>
</cp:coreProperties>
</file>