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Corbel"/>
      <p:regular r:id="rId31"/>
      <p:bold r:id="rId32"/>
      <p:italic r:id="rId33"/>
      <p:boldItalic r:id="rId34"/>
    </p:embeddedFont>
    <p:embeddedFont>
      <p:font typeface="Libre Franklin Thin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gEjC+ywZDNIQApiBDimDI9xnP3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C8AE9F-76D6-43BD-9DC6-1E04B22305D4}">
  <a:tblStyle styleId="{41C8AE9F-76D6-43BD-9DC6-1E04B22305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bel-italic.fntdata"/><Relationship Id="rId10" Type="http://schemas.openxmlformats.org/officeDocument/2006/relationships/slide" Target="slides/slide4.xml"/><Relationship Id="rId32" Type="http://schemas.openxmlformats.org/officeDocument/2006/relationships/font" Target="fonts/Corbel-bold.fntdata"/><Relationship Id="rId13" Type="http://schemas.openxmlformats.org/officeDocument/2006/relationships/slide" Target="slides/slide7.xml"/><Relationship Id="rId35" Type="http://schemas.openxmlformats.org/officeDocument/2006/relationships/font" Target="fonts/LibreFranklinThin-regular.fntdata"/><Relationship Id="rId12" Type="http://schemas.openxmlformats.org/officeDocument/2006/relationships/slide" Target="slides/slide6.xml"/><Relationship Id="rId34" Type="http://schemas.openxmlformats.org/officeDocument/2006/relationships/font" Target="fonts/Corbel-boldItalic.fntdata"/><Relationship Id="rId15" Type="http://schemas.openxmlformats.org/officeDocument/2006/relationships/slide" Target="slides/slide9.xml"/><Relationship Id="rId37" Type="http://schemas.openxmlformats.org/officeDocument/2006/relationships/font" Target="fonts/LibreFranklinThin-italic.fntdata"/><Relationship Id="rId14" Type="http://schemas.openxmlformats.org/officeDocument/2006/relationships/slide" Target="slides/slide8.xml"/><Relationship Id="rId36" Type="http://schemas.openxmlformats.org/officeDocument/2006/relationships/font" Target="fonts/LibreFranklinThin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LibreFranklinThin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vigitel_brasil_2019_vigilancia_fatores_risco.pdf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vigitel_brasil_2019_vigilancia_fatores_risco.pdf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vigitel_brasil_2019_vigilancia_fatores_risco.pdf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vigitel_brasil_2019_vigilancia_fatores_risco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beso.org.br/obesidade-e-sindrome-metabolica/mapa-da-obesidade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4575dc12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É possível perceber pelo Gráfico o quanto mudou a as causas de morte no Brasil em 85 anos</a:t>
            </a:r>
            <a:endParaRPr/>
          </a:p>
        </p:txBody>
      </p:sp>
      <p:sp>
        <p:nvSpPr>
          <p:cNvPr id="234" name="Google Shape;234;ge4575dc128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f7016dfc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Perceptível o quanto a pirâmide tem ficado com a base mais estreita e tem perdido esse formato de pirâmide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Nossa população está envelhecendo, no Brasil e no mundo.</a:t>
            </a:r>
            <a:endParaRPr/>
          </a:p>
        </p:txBody>
      </p:sp>
      <p:sp>
        <p:nvSpPr>
          <p:cNvPr id="251" name="Google Shape;251;gdf7016dfc6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4575dc12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Perceptível o quanto a pirâmide tem ficado com a base mais estreita e tem perdido esse formato de pirâmide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Nossa população está envelhecendo, no Brasil e no mundo.</a:t>
            </a:r>
            <a:endParaRPr/>
          </a:p>
        </p:txBody>
      </p:sp>
      <p:sp>
        <p:nvSpPr>
          <p:cNvPr id="271" name="Google Shape;271;ge4575dc128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c0ba7d8e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dc0ba7d8eb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c0ba7d8e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dc0ba7d8eb_1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f7016dfc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df7016dfc6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4575dc12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Vigitel: </a:t>
            </a:r>
            <a:r>
              <a:rPr lang="pt-BR" u="sng">
                <a:solidFill>
                  <a:schemeClr val="hlink"/>
                </a:solidFill>
                <a:hlinkClick r:id="rId2"/>
              </a:rPr>
              <a:t>https://bvsms.saude.gov.br/bvs/publicacoes/vigitel_brasil_2019_vigilancia_fatores_risco.pdf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O gráfico demosntra a diferença entre as capitais brasileiras no tocante a excesso de peso por sexo. Campo Grande para homens e Manaus para mulheres.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O interessante é que a média de excesso de peso parece estar em 60%, ou seja, mais da metade da população se encontra com essa característica.</a:t>
            </a:r>
            <a:endParaRPr/>
          </a:p>
        </p:txBody>
      </p:sp>
      <p:sp>
        <p:nvSpPr>
          <p:cNvPr id="344" name="Google Shape;344;ge4575dc128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5f23c4d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Vigitel: </a:t>
            </a:r>
            <a:r>
              <a:rPr lang="pt-BR" u="sng">
                <a:solidFill>
                  <a:schemeClr val="hlink"/>
                </a:solidFill>
                <a:hlinkClick r:id="rId2"/>
              </a:rPr>
              <a:t>https://bvsms.saude.gov.br/bvs/publicacoes/vigitel_brasil_2019_vigilancia_fatores_risco.pdf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 tabela destaca a faixa etária com maior excesso de peso - 45-54 anos e a escolaridade média demonstrando o maior excesso de peso</a:t>
            </a:r>
            <a:endParaRPr/>
          </a:p>
        </p:txBody>
      </p:sp>
      <p:sp>
        <p:nvSpPr>
          <p:cNvPr id="367" name="Google Shape;367;ge5f23c4d39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5f23c4d3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Vigitel: </a:t>
            </a:r>
            <a:r>
              <a:rPr lang="pt-BR" u="sng">
                <a:solidFill>
                  <a:schemeClr val="hlink"/>
                </a:solidFill>
                <a:hlinkClick r:id="rId2"/>
              </a:rPr>
              <a:t>https://bvsms.saude.gov.br/bvs/publicacoes/vigitel_brasil_2019_vigilancia_fatores_risco.pdf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Novamente Manaus está como a maior cidade para as mulheres, mas aqui é para a obesidade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No caso dos homens é Boa Vista.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É perceptível que a média fica na casa dos 20%.</a:t>
            </a:r>
            <a:endParaRPr/>
          </a:p>
        </p:txBody>
      </p:sp>
      <p:sp>
        <p:nvSpPr>
          <p:cNvPr id="387" name="Google Shape;387;ge5f23c4d39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5f23c4d3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Vigitel: </a:t>
            </a:r>
            <a:r>
              <a:rPr lang="pt-BR" u="sng">
                <a:solidFill>
                  <a:schemeClr val="hlink"/>
                </a:solidFill>
                <a:hlinkClick r:id="rId2"/>
              </a:rPr>
              <a:t>https://bvsms.saude.gov.br/bvs/publicacoes/vigitel_brasil_2019_vigilancia_fatores_risco.pdf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 tabela destaca a faixa etária com maior excesso de peso - 45-54 anos, se repetindo em comparação ao excesso de peso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Mas para a obesidade a escolaridade muda, entre 0 e 8 anos</a:t>
            </a:r>
            <a:endParaRPr/>
          </a:p>
        </p:txBody>
      </p:sp>
      <p:sp>
        <p:nvSpPr>
          <p:cNvPr id="410" name="Google Shape;410;ge5f23c4d39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5f23c4d3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MAPA DA OBESIDADE: </a:t>
            </a:r>
            <a:r>
              <a:rPr lang="pt-BR" u="sng">
                <a:solidFill>
                  <a:schemeClr val="hlink"/>
                </a:solidFill>
                <a:hlinkClick r:id="rId2"/>
              </a:rPr>
              <a:t>https://abeso.org.br/obesidade-e-sindrome-metabolica/mapa-da-obesidade/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9" name="Google Shape;429;ge5f23c4d39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78412b8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350">
                <a:solidFill>
                  <a:srgbClr val="0A0A0A"/>
                </a:solidFill>
                <a:highlight>
                  <a:srgbClr val="FEFEFE"/>
                </a:highlight>
              </a:rPr>
              <a:t>O Índice de Desenvolvimento Humano Municipal (IDHM) é uma medida composta de indicadores de três dimensões do desenvolvimento humano: longevidade, educação e renda. O índice varia de 0 a 1. Quanto mais próximo de 1, maior o desenvolvimento humano.</a:t>
            </a:r>
            <a:endParaRPr/>
          </a:p>
        </p:txBody>
      </p:sp>
      <p:sp>
        <p:nvSpPr>
          <p:cNvPr id="448" name="Google Shape;448;ge78412b8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e4575dc128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e4575dc128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“As pandemias de obesidade, desnutrição e mudanças climáticas representam três das mais graves ameaças à saúde e à sobrevivência humanas...representam a Sindemia Global, que afeta a maioria das pessoas em todos os países e regiões do mundo. Elas constituem uma sindemia, ou sinergia de epidemias, porque coexistem no tempo e lugar, interagem entre si para produzir sequelas complexas e compartilham fatores sociais fundamentais comuns....</a:t>
            </a:r>
            <a:r>
              <a:rPr b="0" i="0" lang="pt-BR" sz="1800" u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Os principais sistemas que impulsionam a Sindemia Global são a alimentação e a agricultura, o transporte, o desenho urbano e o uso do solo.”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pt-BR" sz="1200">
                <a:latin typeface="Corbel"/>
                <a:ea typeface="Corbel"/>
                <a:cs typeface="Corbel"/>
                <a:sym typeface="Corbel"/>
              </a:rPr>
              <a:t>“Em 2015, estima-se que a obesidade tenha afetado 2 bilhões de pessoas no mundo todo. A obesidade e seus determinantes são fatores de risco para três das quatro principais causas de doenças crônicas não transmissíveis (DCNTs) em todo o mundo, incluindo doenças cardiovasculares, diabetes tipo 2 e certos tipos de câncer”.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(</a:t>
            </a:r>
            <a:r>
              <a:rPr lang="pt-BR" sz="1200">
                <a:latin typeface="Corbel"/>
                <a:ea typeface="Corbel"/>
                <a:cs typeface="Corbel"/>
                <a:sym typeface="Corbel"/>
              </a:rPr>
              <a:t>Lancet, 2019 . Traduzido por IDEC.)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8" name="Google Shape;468;ge4575dc128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df7016dfc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gdf7016dfc6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30ffec6e4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ge30ffec6e4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Créditos</a:t>
            </a:r>
            <a:endParaRPr/>
          </a:p>
        </p:txBody>
      </p:sp>
      <p:sp>
        <p:nvSpPr>
          <p:cNvPr id="511" name="Google Shape;511;ge30ffec6e4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f7016dfc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df7016dfc6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4575dc1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e4575dc12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4575dc12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e4575dc12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40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image" Target="../media/image7.jp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106424" y="1256706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PERFIL ALIMENTAR E NUTRICIONAL NO BRASIL</a:t>
            </a:r>
            <a:endParaRPr b="0" i="0" sz="5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705356" y="4307945"/>
            <a:ext cx="87690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Corbe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Universidade de São Paulo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Corbe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Faculdade de Saúde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1"/>
          <p:cNvCxnSpPr/>
          <p:nvPr/>
        </p:nvCxnSpPr>
        <p:spPr>
          <a:xfrm>
            <a:off x="803852" y="4146536"/>
            <a:ext cx="10481700" cy="37200"/>
          </a:xfrm>
          <a:prstGeom prst="straightConnector1">
            <a:avLst/>
          </a:prstGeom>
          <a:noFill/>
          <a:ln cap="flat" cmpd="sng" w="9525">
            <a:solidFill>
              <a:srgbClr val="C6BE2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Resultado de imagem para &quot;atividade física&quot; icon" id="83" name="Google Shape;83;p1"/>
          <p:cNvPicPr preferRelativeResize="0"/>
          <p:nvPr/>
        </p:nvPicPr>
        <p:blipFill rotWithShape="1">
          <a:blip r:embed="rId3">
            <a:alphaModFix/>
          </a:blip>
          <a:srcRect b="53906" l="28167" r="53951" t="28029"/>
          <a:stretch/>
        </p:blipFill>
        <p:spPr>
          <a:xfrm>
            <a:off x="9971990" y="29409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84" name="Google Shape;84;p1"/>
          <p:cNvPicPr preferRelativeResize="0"/>
          <p:nvPr/>
        </p:nvPicPr>
        <p:blipFill rotWithShape="1">
          <a:blip r:embed="rId4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85" name="Google Shape;85;p1"/>
          <p:cNvPicPr preferRelativeResize="0"/>
          <p:nvPr/>
        </p:nvPicPr>
        <p:blipFill rotWithShape="1">
          <a:blip r:embed="rId5">
            <a:alphaModFix/>
          </a:blip>
          <a:srcRect b="79805" l="28770" r="54180" t="2131"/>
          <a:stretch/>
        </p:blipFill>
        <p:spPr>
          <a:xfrm>
            <a:off x="10535432" y="276514"/>
            <a:ext cx="658093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e4575dc128_0_155"/>
          <p:cNvPicPr preferRelativeResize="0"/>
          <p:nvPr/>
        </p:nvPicPr>
        <p:blipFill rotWithShape="1">
          <a:blip r:embed="rId3">
            <a:alphaModFix/>
          </a:blip>
          <a:srcRect b="21517" l="35008" r="14734" t="28043"/>
          <a:stretch/>
        </p:blipFill>
        <p:spPr>
          <a:xfrm>
            <a:off x="1590489" y="829175"/>
            <a:ext cx="9030519" cy="520702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e4575dc128_0_15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e4575dc128_0_155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39" name="Google Shape;239;ge4575dc128_0_155"/>
          <p:cNvPicPr preferRelativeResize="0"/>
          <p:nvPr/>
        </p:nvPicPr>
        <p:blipFill rotWithShape="1">
          <a:blip r:embed="rId4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e4575dc128_0_155"/>
          <p:cNvSpPr txBox="1"/>
          <p:nvPr/>
        </p:nvSpPr>
        <p:spPr>
          <a:xfrm>
            <a:off x="334296" y="119159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Transição Epidemiológica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ge4575dc128_0_155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ge4575dc128_0_155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243" name="Google Shape;243;ge4575dc128_0_155"/>
            <p:cNvPicPr preferRelativeResize="0"/>
            <p:nvPr/>
          </p:nvPicPr>
          <p:blipFill rotWithShape="1">
            <a:blip r:embed="rId5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44" name="Google Shape;244;ge4575dc128_0_155"/>
            <p:cNvPicPr preferRelativeResize="0"/>
            <p:nvPr/>
          </p:nvPicPr>
          <p:blipFill rotWithShape="1">
            <a:blip r:embed="rId6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45" name="Google Shape;245;ge4575dc128_0_155"/>
            <p:cNvPicPr preferRelativeResize="0"/>
            <p:nvPr/>
          </p:nvPicPr>
          <p:blipFill rotWithShape="1">
            <a:blip r:embed="rId7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ge4575dc128_0_155"/>
          <p:cNvPicPr preferRelativeResize="0"/>
          <p:nvPr/>
        </p:nvPicPr>
        <p:blipFill rotWithShape="1">
          <a:blip r:embed="rId8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e4575dc128_0_15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e4575dc128_0_155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f7016dfc6_0_9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df7016dfc6_0_90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55" name="Google Shape;255;gdf7016dfc6_0_90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df7016dfc6_0_90"/>
          <p:cNvSpPr txBox="1"/>
          <p:nvPr/>
        </p:nvSpPr>
        <p:spPr>
          <a:xfrm>
            <a:off x="8342487" y="2757743"/>
            <a:ext cx="3023663" cy="317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No Brasil e em muitos países desenvolvidos está havendo um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estreitamento na base da pirâmide etária</a:t>
            </a: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ou seja, a população está envelhecendo e há menos pessoas nascendo.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Google Shape;257;gdf7016dfc6_0_90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Transição Demográfica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gdf7016dfc6_0_90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gdf7016dfc6_0_90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260" name="Google Shape;260;gdf7016dfc6_0_90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61" name="Google Shape;261;gdf7016dfc6_0_90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62" name="Google Shape;262;gdf7016dfc6_0_90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gdf7016dfc6_0_90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df7016dfc6_0_90"/>
          <p:cNvPicPr preferRelativeResize="0"/>
          <p:nvPr/>
        </p:nvPicPr>
        <p:blipFill rotWithShape="1">
          <a:blip r:embed="rId8">
            <a:alphaModFix/>
          </a:blip>
          <a:srcRect b="25074" l="16403" r="51737" t="18450"/>
          <a:stretch/>
        </p:blipFill>
        <p:spPr>
          <a:xfrm>
            <a:off x="432425" y="1762737"/>
            <a:ext cx="4073924" cy="406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df7016dfc6_0_90"/>
          <p:cNvPicPr preferRelativeResize="0"/>
          <p:nvPr/>
        </p:nvPicPr>
        <p:blipFill rotWithShape="1">
          <a:blip r:embed="rId9">
            <a:alphaModFix/>
          </a:blip>
          <a:srcRect b="24572" l="16126" r="51735" t="17069"/>
          <a:stretch/>
        </p:blipFill>
        <p:spPr>
          <a:xfrm>
            <a:off x="4681857" y="1768204"/>
            <a:ext cx="3976937" cy="406023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df7016dfc6_0_90"/>
          <p:cNvSpPr txBox="1"/>
          <p:nvPr/>
        </p:nvSpPr>
        <p:spPr>
          <a:xfrm>
            <a:off x="2164875" y="5791549"/>
            <a:ext cx="10175700" cy="26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IBGE. Pirâmide Etária - Brasil, 2010-2020.</a:t>
            </a:r>
            <a:endParaRPr b="0" i="0" sz="1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gdf7016dfc6_0_9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df7016dfc6_0_90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4575dc128_0_17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e4575dc128_0_177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75" name="Google Shape;275;ge4575dc128_0_177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e4575dc128_0_177"/>
          <p:cNvSpPr txBox="1"/>
          <p:nvPr/>
        </p:nvSpPr>
        <p:spPr>
          <a:xfrm>
            <a:off x="413274" y="5317176"/>
            <a:ext cx="10175700" cy="26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IBGE. Taxas brutas de Natalidade e Mortalidade - 2010 – 2060.</a:t>
            </a:r>
            <a:endParaRPr b="0" i="0" sz="1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7" name="Google Shape;277;ge4575dc128_0_177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Transição Demográfica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8" name="Google Shape;278;ge4575dc128_0_177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ge4575dc128_0_177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280" name="Google Shape;280;ge4575dc128_0_177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81" name="Google Shape;281;ge4575dc128_0_177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82" name="Google Shape;282;ge4575dc128_0_177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3" name="Google Shape;283;ge4575dc128_0_177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e4575dc128_0_177"/>
          <p:cNvPicPr preferRelativeResize="0"/>
          <p:nvPr/>
        </p:nvPicPr>
        <p:blipFill rotWithShape="1">
          <a:blip r:embed="rId8">
            <a:alphaModFix/>
          </a:blip>
          <a:srcRect b="22688" l="13680" r="51447" t="38744"/>
          <a:stretch/>
        </p:blipFill>
        <p:spPr>
          <a:xfrm>
            <a:off x="1603026" y="1712025"/>
            <a:ext cx="5899474" cy="366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e4575dc128_0_177"/>
          <p:cNvSpPr/>
          <p:nvPr/>
        </p:nvSpPr>
        <p:spPr>
          <a:xfrm rot="4236388">
            <a:off x="7653423" y="2947588"/>
            <a:ext cx="533045" cy="6974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e4575dc128_0_177"/>
          <p:cNvSpPr txBox="1"/>
          <p:nvPr/>
        </p:nvSpPr>
        <p:spPr>
          <a:xfrm>
            <a:off x="8568516" y="2283421"/>
            <a:ext cx="2388300" cy="1862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 perspectiva é que, em 30 anos, nascerá menos pessoas do que irá morrer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ge4575dc128_0_17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e4575dc128_0_177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c0ba7d8eb_1_2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dc0ba7d8eb_1_23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95" name="Google Shape;295;gdc0ba7d8eb_1_23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dc0ba7d8eb_1_23"/>
          <p:cNvSpPr txBox="1"/>
          <p:nvPr/>
        </p:nvSpPr>
        <p:spPr>
          <a:xfrm>
            <a:off x="962150" y="2016075"/>
            <a:ext cx="10404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“As doenças crônicas compõem o conjunto de condições crônicas.</a:t>
            </a:r>
            <a:endParaRPr b="0" i="1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Em geral, estão relacionadas a </a:t>
            </a:r>
            <a:r>
              <a:rPr b="1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causas múltiplas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são caracterizadas por </a:t>
            </a:r>
            <a:r>
              <a:rPr b="1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início gradual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de </a:t>
            </a:r>
            <a:r>
              <a:rPr b="1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prognóstico usualmente incerto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com l</a:t>
            </a:r>
            <a:r>
              <a:rPr b="1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onga ou indefinida duração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 Apresentam curso clínico que muda ao longo do tempo, com possíveis períodos de agudização, podendo gerar incapacidades. Requerem </a:t>
            </a:r>
            <a:r>
              <a:rPr b="1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intervenções com o uso de tecnologias leves, leve-duras e duras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associadas a mudanças de estilo de vida, em um processo de cuidado contínuo que nem sempre leva à cura.” </a:t>
            </a:r>
            <a:r>
              <a:rPr b="0" i="0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(BRASIL,2013)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gdc0ba7d8eb_1_23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Doenças Crônicas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gdc0ba7d8eb_1_23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gdc0ba7d8eb_1_23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300" name="Google Shape;300;gdc0ba7d8eb_1_23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01" name="Google Shape;301;gdc0ba7d8eb_1_23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02" name="Google Shape;302;gdc0ba7d8eb_1_23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3" name="Google Shape;303;gdc0ba7d8eb_1_23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dc0ba7d8eb_1_2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dc0ba7d8eb_1_23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c0ba7d8eb_1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dc0ba7d8eb_1_3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12" name="Google Shape;312;gdc0ba7d8eb_1_3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dc0ba7d8eb_1_3"/>
          <p:cNvSpPr txBox="1"/>
          <p:nvPr/>
        </p:nvSpPr>
        <p:spPr>
          <a:xfrm>
            <a:off x="962250" y="1882850"/>
            <a:ext cx="3417000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2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“52,0% de indivíduos de 18 anos ou mais, no Brasil, referem diagnóstico de pelo menos uma doença crônica, em 2019.” </a:t>
            </a:r>
            <a:r>
              <a:rPr b="0" i="0" lang="pt-BR" sz="2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(PNS, 2019)</a:t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4" name="Google Shape;314;gdc0ba7d8eb_1_3"/>
          <p:cNvPicPr preferRelativeResize="0"/>
          <p:nvPr/>
        </p:nvPicPr>
        <p:blipFill rotWithShape="1">
          <a:blip r:embed="rId4">
            <a:alphaModFix/>
          </a:blip>
          <a:srcRect b="6597" l="31709" r="11009" t="18590"/>
          <a:stretch/>
        </p:blipFill>
        <p:spPr>
          <a:xfrm>
            <a:off x="4747924" y="1220075"/>
            <a:ext cx="6618226" cy="485976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dc0ba7d8eb_1_3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Doenças Crônicas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no Brasil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6" name="Google Shape;316;gdc0ba7d8eb_1_3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gdc0ba7d8eb_1_3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318" name="Google Shape;318;gdc0ba7d8eb_1_3"/>
            <p:cNvPicPr preferRelativeResize="0"/>
            <p:nvPr/>
          </p:nvPicPr>
          <p:blipFill rotWithShape="1">
            <a:blip r:embed="rId5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19" name="Google Shape;319;gdc0ba7d8eb_1_3"/>
            <p:cNvPicPr preferRelativeResize="0"/>
            <p:nvPr/>
          </p:nvPicPr>
          <p:blipFill rotWithShape="1">
            <a:blip r:embed="rId6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20" name="Google Shape;320;gdc0ba7d8eb_1_3"/>
            <p:cNvPicPr preferRelativeResize="0"/>
            <p:nvPr/>
          </p:nvPicPr>
          <p:blipFill rotWithShape="1">
            <a:blip r:embed="rId7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1" name="Google Shape;321;gdc0ba7d8eb_1_3"/>
          <p:cNvPicPr preferRelativeResize="0"/>
          <p:nvPr/>
        </p:nvPicPr>
        <p:blipFill rotWithShape="1">
          <a:blip r:embed="rId8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dc0ba7d8eb_1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dc0ba7d8eb_1_3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f7016dfc6_0_10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df7016dfc6_0_107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30" name="Google Shape;330;gdf7016dfc6_0_107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df7016dfc6_0_107"/>
          <p:cNvSpPr txBox="1"/>
          <p:nvPr/>
        </p:nvSpPr>
        <p:spPr>
          <a:xfrm>
            <a:off x="893010" y="2771938"/>
            <a:ext cx="3417000" cy="12002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Aumento de todas as doenças crônicas no país nos últimos anos.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2" name="Google Shape;332;gdf7016dfc6_0_107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Doenças Crônicas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no Brasil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3" name="Google Shape;333;gdf7016dfc6_0_107"/>
          <p:cNvPicPr preferRelativeResize="0"/>
          <p:nvPr/>
        </p:nvPicPr>
        <p:blipFill rotWithShape="1">
          <a:blip r:embed="rId4">
            <a:alphaModFix/>
          </a:blip>
          <a:srcRect b="6116" l="32497" r="11394" t="18734"/>
          <a:stretch/>
        </p:blipFill>
        <p:spPr>
          <a:xfrm>
            <a:off x="4839173" y="1170925"/>
            <a:ext cx="6526977" cy="49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df7016dfc6_0_107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gdf7016dfc6_0_107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336" name="Google Shape;336;gdf7016dfc6_0_107"/>
            <p:cNvPicPr preferRelativeResize="0"/>
            <p:nvPr/>
          </p:nvPicPr>
          <p:blipFill rotWithShape="1">
            <a:blip r:embed="rId5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37" name="Google Shape;337;gdf7016dfc6_0_107"/>
            <p:cNvPicPr preferRelativeResize="0"/>
            <p:nvPr/>
          </p:nvPicPr>
          <p:blipFill rotWithShape="1">
            <a:blip r:embed="rId6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38" name="Google Shape;338;gdf7016dfc6_0_107"/>
            <p:cNvPicPr preferRelativeResize="0"/>
            <p:nvPr/>
          </p:nvPicPr>
          <p:blipFill rotWithShape="1">
            <a:blip r:embed="rId7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9" name="Google Shape;339;gdf7016dfc6_0_107"/>
          <p:cNvPicPr preferRelativeResize="0"/>
          <p:nvPr/>
        </p:nvPicPr>
        <p:blipFill rotWithShape="1">
          <a:blip r:embed="rId8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df7016dfc6_0_10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df7016dfc6_0_107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4575dc128_0_3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e4575dc128_0_38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48" name="Google Shape;348;ge4575dc128_0_38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e4575dc128_0_38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Excesso de Peso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ge4575dc128_0_38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ge4575dc128_0_38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352" name="Google Shape;352;ge4575dc128_0_38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53" name="Google Shape;353;ge4575dc128_0_38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54" name="Google Shape;354;ge4575dc128_0_38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5" name="Google Shape;355;ge4575dc128_0_38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e4575dc128_0_38"/>
          <p:cNvPicPr preferRelativeResize="0"/>
          <p:nvPr/>
        </p:nvPicPr>
        <p:blipFill rotWithShape="1">
          <a:blip r:embed="rId8">
            <a:alphaModFix/>
          </a:blip>
          <a:srcRect b="19153" l="44124" r="14967" t="27626"/>
          <a:stretch/>
        </p:blipFill>
        <p:spPr>
          <a:xfrm>
            <a:off x="667601" y="1933450"/>
            <a:ext cx="5193324" cy="379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e4575dc128_0_38"/>
          <p:cNvPicPr preferRelativeResize="0"/>
          <p:nvPr/>
        </p:nvPicPr>
        <p:blipFill rotWithShape="1">
          <a:blip r:embed="rId9">
            <a:alphaModFix/>
          </a:blip>
          <a:srcRect b="17425" l="43763" r="13347" t="28165"/>
          <a:stretch/>
        </p:blipFill>
        <p:spPr>
          <a:xfrm>
            <a:off x="6015201" y="2045744"/>
            <a:ext cx="5325860" cy="37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e4575dc128_0_38"/>
          <p:cNvSpPr txBox="1"/>
          <p:nvPr/>
        </p:nvSpPr>
        <p:spPr>
          <a:xfrm>
            <a:off x="9636903" y="5709036"/>
            <a:ext cx="24585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Vigitel, 2019.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9" name="Google Shape;359;ge4575dc128_0_38"/>
          <p:cNvSpPr/>
          <p:nvPr/>
        </p:nvSpPr>
        <p:spPr>
          <a:xfrm>
            <a:off x="2262431" y="4436275"/>
            <a:ext cx="214800" cy="8592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e4575dc128_0_38"/>
          <p:cNvSpPr/>
          <p:nvPr/>
        </p:nvSpPr>
        <p:spPr>
          <a:xfrm>
            <a:off x="9714769" y="4548569"/>
            <a:ext cx="214800" cy="8592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e4575dc128_0_38"/>
          <p:cNvSpPr/>
          <p:nvPr/>
        </p:nvSpPr>
        <p:spPr>
          <a:xfrm>
            <a:off x="2262431" y="2992563"/>
            <a:ext cx="214800" cy="384600"/>
          </a:xfrm>
          <a:prstGeom prst="ellipse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e4575dc128_0_38"/>
          <p:cNvSpPr/>
          <p:nvPr/>
        </p:nvSpPr>
        <p:spPr>
          <a:xfrm>
            <a:off x="9741299" y="2963208"/>
            <a:ext cx="214800" cy="384600"/>
          </a:xfrm>
          <a:prstGeom prst="ellipse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e4575dc128_0_3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e4575dc128_0_38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5f23c4d39_0_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e5f23c4d39_0_22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71" name="Google Shape;371;ge5f23c4d39_0_22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e5f23c4d39_0_22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Excesso de Peso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3" name="Google Shape;373;ge5f23c4d39_0_22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ge5f23c4d39_0_22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375" name="Google Shape;375;ge5f23c4d39_0_22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76" name="Google Shape;376;ge5f23c4d39_0_22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77" name="Google Shape;377;ge5f23c4d39_0_22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8" name="Google Shape;378;ge5f23c4d39_0_22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e5f23c4d39_0_22"/>
          <p:cNvSpPr txBox="1"/>
          <p:nvPr/>
        </p:nvSpPr>
        <p:spPr>
          <a:xfrm>
            <a:off x="9680315" y="5713958"/>
            <a:ext cx="24585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Vigitel, 2019.</a:t>
            </a:r>
            <a:endParaRPr b="0" i="0" sz="1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Google Shape;380;ge5f23c4d39_0_22"/>
          <p:cNvSpPr/>
          <p:nvPr/>
        </p:nvSpPr>
        <p:spPr>
          <a:xfrm rot="5400000">
            <a:off x="5616474" y="2476650"/>
            <a:ext cx="214800" cy="19047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ge5f23c4d39_0_22"/>
          <p:cNvPicPr preferRelativeResize="0"/>
          <p:nvPr/>
        </p:nvPicPr>
        <p:blipFill rotWithShape="1">
          <a:blip r:embed="rId8">
            <a:alphaModFix/>
          </a:blip>
          <a:srcRect b="10081" l="35431" r="22892" t="33691"/>
          <a:stretch/>
        </p:blipFill>
        <p:spPr>
          <a:xfrm>
            <a:off x="4478425" y="720150"/>
            <a:ext cx="6676175" cy="5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e5f23c4d39_0_22"/>
          <p:cNvSpPr/>
          <p:nvPr/>
        </p:nvSpPr>
        <p:spPr>
          <a:xfrm rot="5400000">
            <a:off x="5616474" y="2476650"/>
            <a:ext cx="214800" cy="19047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e5f23c4d39_0_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e5f23c4d39_0_22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5f23c4d39_0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5f23c4d39_0_3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91" name="Google Shape;391;ge5f23c4d39_0_3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e5f23c4d39_0_3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Obesidade 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3" name="Google Shape;393;ge5f23c4d39_0_3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ge5f23c4d39_0_3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395" name="Google Shape;395;ge5f23c4d39_0_3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96" name="Google Shape;396;ge5f23c4d39_0_3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97" name="Google Shape;397;ge5f23c4d39_0_3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8" name="Google Shape;398;ge5f23c4d39_0_3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e5f23c4d39_0_3"/>
          <p:cNvPicPr preferRelativeResize="0"/>
          <p:nvPr/>
        </p:nvPicPr>
        <p:blipFill rotWithShape="1">
          <a:blip r:embed="rId8">
            <a:alphaModFix/>
          </a:blip>
          <a:srcRect b="26637" l="35476" r="21746" t="24483"/>
          <a:stretch/>
        </p:blipFill>
        <p:spPr>
          <a:xfrm>
            <a:off x="334300" y="1710374"/>
            <a:ext cx="5761699" cy="370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e5f23c4d39_0_3"/>
          <p:cNvPicPr preferRelativeResize="0"/>
          <p:nvPr/>
        </p:nvPicPr>
        <p:blipFill rotWithShape="1">
          <a:blip r:embed="rId9">
            <a:alphaModFix/>
          </a:blip>
          <a:srcRect b="11820" l="36194" r="19654" t="34057"/>
          <a:stretch/>
        </p:blipFill>
        <p:spPr>
          <a:xfrm>
            <a:off x="5848436" y="1806650"/>
            <a:ext cx="5517711" cy="380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e5f23c4d39_0_3"/>
          <p:cNvSpPr/>
          <p:nvPr/>
        </p:nvSpPr>
        <p:spPr>
          <a:xfrm>
            <a:off x="1796605" y="4203365"/>
            <a:ext cx="214800" cy="8592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e5f23c4d39_0_3"/>
          <p:cNvSpPr/>
          <p:nvPr/>
        </p:nvSpPr>
        <p:spPr>
          <a:xfrm>
            <a:off x="8929868" y="4279190"/>
            <a:ext cx="214800" cy="8592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e5f23c4d39_0_3"/>
          <p:cNvSpPr txBox="1"/>
          <p:nvPr/>
        </p:nvSpPr>
        <p:spPr>
          <a:xfrm>
            <a:off x="9733500" y="5718172"/>
            <a:ext cx="24585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Vigitel, 2019.</a:t>
            </a:r>
            <a:endParaRPr b="0" i="0" sz="1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4" name="Google Shape;404;ge5f23c4d39_0_3"/>
          <p:cNvSpPr/>
          <p:nvPr/>
        </p:nvSpPr>
        <p:spPr>
          <a:xfrm>
            <a:off x="1796605" y="2996453"/>
            <a:ext cx="214800" cy="384600"/>
          </a:xfrm>
          <a:prstGeom prst="ellipse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e5f23c4d39_0_3"/>
          <p:cNvSpPr/>
          <p:nvPr/>
        </p:nvSpPr>
        <p:spPr>
          <a:xfrm>
            <a:off x="8910454" y="2835174"/>
            <a:ext cx="214800" cy="384600"/>
          </a:xfrm>
          <a:prstGeom prst="ellipse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e5f23c4d39_0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e5f23c4d39_0_3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5f23c4d39_0_5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e5f23c4d39_0_50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414" name="Google Shape;414;ge5f23c4d39_0_50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e5f23c4d39_0_50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Obesidade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6" name="Google Shape;416;ge5f23c4d39_0_50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ge5f23c4d39_0_50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418" name="Google Shape;418;ge5f23c4d39_0_50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19" name="Google Shape;419;ge5f23c4d39_0_50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20" name="Google Shape;420;ge5f23c4d39_0_50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1" name="Google Shape;421;ge5f23c4d39_0_50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e5f23c4d39_0_50"/>
          <p:cNvSpPr txBox="1"/>
          <p:nvPr/>
        </p:nvSpPr>
        <p:spPr>
          <a:xfrm>
            <a:off x="9705338" y="5706915"/>
            <a:ext cx="24585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Vigitel, 2019.</a:t>
            </a:r>
            <a:endParaRPr b="0" i="0" sz="1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23" name="Google Shape;423;ge5f23c4d39_0_50"/>
          <p:cNvPicPr preferRelativeResize="0"/>
          <p:nvPr/>
        </p:nvPicPr>
        <p:blipFill rotWithShape="1">
          <a:blip r:embed="rId8">
            <a:alphaModFix/>
          </a:blip>
          <a:srcRect b="20123" l="41965" r="12070" t="20704"/>
          <a:stretch/>
        </p:blipFill>
        <p:spPr>
          <a:xfrm>
            <a:off x="4053725" y="689448"/>
            <a:ext cx="6932351" cy="501746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e5f23c4d39_0_50"/>
          <p:cNvSpPr/>
          <p:nvPr/>
        </p:nvSpPr>
        <p:spPr>
          <a:xfrm rot="5400000">
            <a:off x="5262724" y="2229300"/>
            <a:ext cx="214800" cy="1904700"/>
          </a:xfrm>
          <a:prstGeom prst="rect">
            <a:avLst/>
          </a:prstGeom>
          <a:noFill/>
          <a:ln cap="flat" cmpd="sng" w="2857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e5f23c4d39_0_5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e5f23c4d39_0_50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217648" y="838578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Direito Humano à Alimentação Adequada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205850" y="2232323"/>
            <a:ext cx="9780300" cy="3816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Artigo 6° da Constituição Federal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(Emenda Constitucional nº 64/2010 incluiu a alimentação como direito social)</a:t>
            </a:r>
            <a:endParaRPr b="0" i="0" sz="2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“São direitos sociais a educação, a saúde, </a:t>
            </a:r>
            <a:r>
              <a:rPr b="1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 alimentação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o trabalho, a moradia, o transporte</a:t>
            </a:r>
            <a:r>
              <a:rPr b="0" i="1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*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o lazer, a segurança, a previdência social, a proteção à maternidade e à infância, a assistência aos desamparados, na forma desta Constituição.”</a:t>
            </a:r>
            <a:endParaRPr b="0" i="1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831395" y="5799998"/>
            <a:ext cx="43065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*EC 90/2015: Incluiu o transporte como direito social.</a:t>
            </a:r>
            <a:endParaRPr/>
          </a:p>
        </p:txBody>
      </p:sp>
      <p:pic>
        <p:nvPicPr>
          <p:cNvPr descr="Resultado de imagem para &quot;atividade física&quot; icon" id="94" name="Google Shape;94;p2"/>
          <p:cNvPicPr preferRelativeResize="0"/>
          <p:nvPr/>
        </p:nvPicPr>
        <p:blipFill rotWithShape="1">
          <a:blip r:embed="rId3">
            <a:alphaModFix/>
          </a:blip>
          <a:srcRect b="53906" l="28167" r="53951" t="28029"/>
          <a:stretch/>
        </p:blipFill>
        <p:spPr>
          <a:xfrm>
            <a:off x="9971990" y="29409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95" name="Google Shape;95;p2"/>
          <p:cNvPicPr preferRelativeResize="0"/>
          <p:nvPr/>
        </p:nvPicPr>
        <p:blipFill rotWithShape="1">
          <a:blip r:embed="rId4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96" name="Google Shape;96;p2"/>
          <p:cNvPicPr preferRelativeResize="0"/>
          <p:nvPr/>
        </p:nvPicPr>
        <p:blipFill rotWithShape="1">
          <a:blip r:embed="rId5">
            <a:alphaModFix/>
          </a:blip>
          <a:srcRect b="79805" l="28770" r="54180" t="2131"/>
          <a:stretch/>
        </p:blipFill>
        <p:spPr>
          <a:xfrm>
            <a:off x="10535432" y="276514"/>
            <a:ext cx="658093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5f23c4d39_0_71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e5f23c4d39_0_71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433" name="Google Shape;433;ge5f23c4d39_0_71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e5f23c4d39_0_71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Obesidade</a:t>
            </a:r>
            <a:endParaRPr b="1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5" name="Google Shape;435;ge5f23c4d39_0_71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6" name="Google Shape;436;ge5f23c4d39_0_71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437" name="Google Shape;437;ge5f23c4d39_0_71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38" name="Google Shape;438;ge5f23c4d39_0_71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39" name="Google Shape;439;ge5f23c4d39_0_71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0" name="Google Shape;440;ge5f23c4d39_0_71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e5f23c4d39_0_71"/>
          <p:cNvSpPr txBox="1"/>
          <p:nvPr/>
        </p:nvSpPr>
        <p:spPr>
          <a:xfrm>
            <a:off x="-312160" y="5639500"/>
            <a:ext cx="454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Mapa da obesidade - ABESO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42" name="Google Shape;442;ge5f23c4d39_0_71"/>
          <p:cNvPicPr preferRelativeResize="0"/>
          <p:nvPr/>
        </p:nvPicPr>
        <p:blipFill rotWithShape="1">
          <a:blip r:embed="rId8">
            <a:alphaModFix/>
          </a:blip>
          <a:srcRect b="6762" l="39407" r="7360" t="7839"/>
          <a:stretch/>
        </p:blipFill>
        <p:spPr>
          <a:xfrm>
            <a:off x="4863950" y="553162"/>
            <a:ext cx="5828947" cy="52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e5f23c4d39_0_71"/>
          <p:cNvSpPr txBox="1"/>
          <p:nvPr/>
        </p:nvSpPr>
        <p:spPr>
          <a:xfrm>
            <a:off x="334300" y="2274600"/>
            <a:ext cx="4492200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Os valores são próximos aos anteriores para o Brasil;</a:t>
            </a:r>
            <a:endParaRPr/>
          </a:p>
          <a:p>
            <a: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São Paulo reflete o cenário nacional.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4" name="Google Shape;444;ge5f23c4d39_0_71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e5f23c4d39_0_71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78412b8f7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e78412b8f7_0_0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452" name="Google Shape;452;ge78412b8f7_0_0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e78412b8f7_0_0"/>
          <p:cNvSpPr txBox="1"/>
          <p:nvPr/>
        </p:nvSpPr>
        <p:spPr>
          <a:xfrm>
            <a:off x="582211" y="242000"/>
            <a:ext cx="10304401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11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IDHM 2010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11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(Índice de Desenvolvimento Humano Municipal)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4" name="Google Shape;454;ge78412b8f7_0_0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ge78412b8f7_0_0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456" name="Google Shape;456;ge78412b8f7_0_0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57" name="Google Shape;457;ge78412b8f7_0_0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58" name="Google Shape;458;ge78412b8f7_0_0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9" name="Google Shape;459;ge78412b8f7_0_0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0" name="Google Shape;460;ge78412b8f7_0_0"/>
          <p:cNvGraphicFramePr/>
          <p:nvPr/>
        </p:nvGraphicFramePr>
        <p:xfrm>
          <a:off x="3010150" y="159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{41C8AE9F-76D6-43BD-9DC6-1E04B22305D4}</a:tableStyleId>
              </a:tblPr>
              <a:tblGrid>
                <a:gridCol w="1150650"/>
                <a:gridCol w="2445150"/>
                <a:gridCol w="1150650"/>
                <a:gridCol w="1150650"/>
                <a:gridCol w="1150650"/>
                <a:gridCol w="1150650"/>
              </a:tblGrid>
              <a:tr h="4356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Ranking IDHM 2010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IDHM 2010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IDHM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IDHM Longevidade 2010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IDHM Educação 2010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</a:tr>
              <a:tr h="4356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Renda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 vMerge="1"/>
                <a:tc vMerge="1"/>
              </a:tr>
              <a:tr h="4356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rgbClr val="FFFFFF"/>
                          </a:solidFill>
                        </a:rPr>
                        <a:t>2010</a:t>
                      </a:r>
                      <a:endParaRPr b="1" sz="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59EC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4E8B"/>
                    </a:solidFill>
                  </a:tcPr>
                </a:tc>
                <a:tc vMerge="1"/>
                <a:tc vMerge="1"/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1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São Caetano do Sul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0,862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0,891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0,887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0,811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14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Santo André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0,815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0,819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0,861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0,769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28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São Paulo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0,805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0,843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0,855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0,725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28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São Bernardo do Campo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0,805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0,807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0,861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0,752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100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Ribeirão Pires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0,784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0,749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0,847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0,76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420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Diadema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0,757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0,717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0,844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0,716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274 º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Mauá (SP)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0,766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0,721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0,852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rgbClr val="0A0A0A"/>
                          </a:solidFill>
                        </a:rPr>
                        <a:t>0,733</a:t>
                      </a:r>
                      <a:endParaRPr sz="1400" u="none" cap="none" strike="noStrike">
                        <a:solidFill>
                          <a:srgbClr val="0A0A0A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461" name="Google Shape;461;ge78412b8f7_0_0"/>
          <p:cNvSpPr txBox="1"/>
          <p:nvPr/>
        </p:nvSpPr>
        <p:spPr>
          <a:xfrm>
            <a:off x="425387" y="2771938"/>
            <a:ext cx="2344994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 pilares: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Saúde</a:t>
            </a:r>
            <a:endParaRPr/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Educação</a:t>
            </a:r>
            <a:endParaRPr/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Renda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2" name="Google Shape;462;ge78412b8f7_0_0"/>
          <p:cNvSpPr/>
          <p:nvPr/>
        </p:nvSpPr>
        <p:spPr>
          <a:xfrm>
            <a:off x="2991606" y="2879418"/>
            <a:ext cx="8198400" cy="438968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e78412b8f7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e78412b8f7_0_0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mana do Instagram com Pedro Sobral" id="470" name="Google Shape;470;ge4575dc128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366" y="3214509"/>
            <a:ext cx="793693" cy="117627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e4575dc128_0_53"/>
          <p:cNvSpPr txBox="1"/>
          <p:nvPr/>
        </p:nvSpPr>
        <p:spPr>
          <a:xfrm>
            <a:off x="696638" y="637111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Relevância mundial do problema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e4575dc128_0_53"/>
          <p:cNvSpPr txBox="1"/>
          <p:nvPr/>
        </p:nvSpPr>
        <p:spPr>
          <a:xfrm>
            <a:off x="696638" y="2196149"/>
            <a:ext cx="674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C55A11"/>
                </a:solidFill>
                <a:latin typeface="Corbel"/>
                <a:ea typeface="Corbel"/>
                <a:cs typeface="Corbel"/>
                <a:sym typeface="Corbel"/>
              </a:rPr>
              <a:t>SINDEMIA = SIN</a:t>
            </a:r>
            <a:r>
              <a:rPr b="0" i="0" lang="pt-BR" sz="2400" u="none" cap="none" strike="noStrike">
                <a:solidFill>
                  <a:srgbClr val="C55A11"/>
                </a:solidFill>
                <a:latin typeface="Corbel"/>
                <a:ea typeface="Corbel"/>
                <a:cs typeface="Corbel"/>
                <a:sym typeface="Corbel"/>
              </a:rPr>
              <a:t>ERGIA</a:t>
            </a:r>
            <a:r>
              <a:rPr b="1" i="0" lang="pt-BR" sz="2400" u="none" cap="none" strike="noStrike">
                <a:solidFill>
                  <a:srgbClr val="C55A11"/>
                </a:solidFill>
                <a:latin typeface="Corbel"/>
                <a:ea typeface="Corbel"/>
                <a:cs typeface="Corbel"/>
                <a:sym typeface="Corbel"/>
              </a:rPr>
              <a:t> + </a:t>
            </a:r>
            <a:r>
              <a:rPr b="0" i="0" lang="pt-BR" sz="2400" u="none" cap="none" strike="noStrike">
                <a:solidFill>
                  <a:srgbClr val="C55A11"/>
                </a:solidFill>
                <a:latin typeface="Corbel"/>
                <a:ea typeface="Corbel"/>
                <a:cs typeface="Corbel"/>
                <a:sym typeface="Corbel"/>
              </a:rPr>
              <a:t>PAN</a:t>
            </a:r>
            <a:r>
              <a:rPr b="1" i="0" lang="pt-BR" sz="2400" u="none" cap="none" strike="noStrike">
                <a:solidFill>
                  <a:srgbClr val="C55A11"/>
                </a:solidFill>
                <a:latin typeface="Corbel"/>
                <a:ea typeface="Corbel"/>
                <a:cs typeface="Corbel"/>
                <a:sym typeface="Corbel"/>
              </a:rPr>
              <a:t>DEMIA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ge4575dc128_0_53"/>
          <p:cNvGrpSpPr/>
          <p:nvPr/>
        </p:nvGrpSpPr>
        <p:grpSpPr>
          <a:xfrm>
            <a:off x="6127052" y="1905100"/>
            <a:ext cx="5590518" cy="3830179"/>
            <a:chOff x="6305080" y="1563462"/>
            <a:chExt cx="5590518" cy="3830179"/>
          </a:xfrm>
        </p:grpSpPr>
        <p:pic>
          <p:nvPicPr>
            <p:cNvPr id="474" name="Google Shape;474;ge4575dc128_0_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05080" y="1563462"/>
              <a:ext cx="5590518" cy="3731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ge4575dc128_0_53"/>
            <p:cNvSpPr txBox="1"/>
            <p:nvPr/>
          </p:nvSpPr>
          <p:spPr>
            <a:xfrm>
              <a:off x="9698260" y="5162941"/>
              <a:ext cx="21612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pt-BR" sz="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Lancet, 2019 . Traduzido por IDEC.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ge4575dc128_0_53"/>
          <p:cNvSpPr txBox="1"/>
          <p:nvPr/>
        </p:nvSpPr>
        <p:spPr>
          <a:xfrm>
            <a:off x="474431" y="2860599"/>
            <a:ext cx="1239300" cy="3693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Obesidade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e4575dc128_0_53"/>
          <p:cNvSpPr txBox="1"/>
          <p:nvPr/>
        </p:nvSpPr>
        <p:spPr>
          <a:xfrm>
            <a:off x="2016149" y="2845177"/>
            <a:ext cx="1314600" cy="3693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Desnutrição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e4575dc128_0_53"/>
          <p:cNvSpPr txBox="1"/>
          <p:nvPr/>
        </p:nvSpPr>
        <p:spPr>
          <a:xfrm>
            <a:off x="3632888" y="2863472"/>
            <a:ext cx="2155200" cy="3693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 Climáticas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e4575dc128_0_53"/>
          <p:cNvSpPr txBox="1"/>
          <p:nvPr/>
        </p:nvSpPr>
        <p:spPr>
          <a:xfrm>
            <a:off x="1505994" y="3660275"/>
            <a:ext cx="4282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bilhões de pessoas (2015).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Fator de risco para três das quatro DCNTs que causam mais mortes no mundo.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e4575dc128_0_5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m para logo usp branco" id="481" name="Google Shape;481;ge4575dc128_0_53"/>
          <p:cNvPicPr preferRelativeResize="0"/>
          <p:nvPr/>
        </p:nvPicPr>
        <p:blipFill rotWithShape="1">
          <a:blip r:embed="rId5">
            <a:alphaModFix/>
          </a:blip>
          <a:srcRect b="30799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e4575dc128_0_53"/>
          <p:cNvSpPr/>
          <p:nvPr/>
        </p:nvSpPr>
        <p:spPr>
          <a:xfrm>
            <a:off x="3010125" y="6284629"/>
            <a:ext cx="848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e4575dc128_0_53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ge4575dc128_0_53"/>
          <p:cNvGrpSpPr/>
          <p:nvPr/>
        </p:nvGrpSpPr>
        <p:grpSpPr>
          <a:xfrm>
            <a:off x="5438480" y="159370"/>
            <a:ext cx="1775290" cy="578192"/>
            <a:chOff x="5329170" y="50725"/>
            <a:chExt cx="2086612" cy="680947"/>
          </a:xfrm>
        </p:grpSpPr>
        <p:pic>
          <p:nvPicPr>
            <p:cNvPr descr="Resultado de imagem para &quot;atividade física&quot; icon" id="485" name="Google Shape;485;ge4575dc128_0_53"/>
            <p:cNvPicPr preferRelativeResize="0"/>
            <p:nvPr/>
          </p:nvPicPr>
          <p:blipFill rotWithShape="1">
            <a:blip r:embed="rId6">
              <a:alphaModFix/>
            </a:blip>
            <a:srcRect b="53905" l="28167" r="53950" t="28029"/>
            <a:stretch/>
          </p:blipFill>
          <p:spPr>
            <a:xfrm>
              <a:off x="5329170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86" name="Google Shape;486;ge4575dc128_0_53"/>
            <p:cNvPicPr preferRelativeResize="0"/>
            <p:nvPr/>
          </p:nvPicPr>
          <p:blipFill rotWithShape="1">
            <a:blip r:embed="rId7">
              <a:alphaModFix/>
            </a:blip>
            <a:srcRect b="79855" l="80704" r="2148" t="2078"/>
            <a:stretch/>
          </p:blipFill>
          <p:spPr>
            <a:xfrm>
              <a:off x="6041560" y="62649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487" name="Google Shape;487;ge4575dc128_0_53"/>
            <p:cNvPicPr preferRelativeResize="0"/>
            <p:nvPr/>
          </p:nvPicPr>
          <p:blipFill rotWithShape="1">
            <a:blip r:embed="rId8">
              <a:alphaModFix/>
            </a:blip>
            <a:srcRect b="53476" l="2217" r="79207" t="28888"/>
            <a:stretch/>
          </p:blipFill>
          <p:spPr>
            <a:xfrm>
              <a:off x="6698835" y="70629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8" name="Google Shape;488;ge4575dc128_0_53"/>
          <p:cNvPicPr preferRelativeResize="0"/>
          <p:nvPr/>
        </p:nvPicPr>
        <p:blipFill rotWithShape="1">
          <a:blip r:embed="rId9">
            <a:alphaModFix/>
          </a:blip>
          <a:srcRect b="60293" l="43382" r="43803" t="14903"/>
          <a:stretch/>
        </p:blipFill>
        <p:spPr>
          <a:xfrm>
            <a:off x="4905254" y="15493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e4575dc128_0_5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e4575dc128_0_53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f7016dfc6_0_74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df7016dfc6_0_74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497" name="Google Shape;497;gdf7016dfc6_0_74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df7016dfc6_0_74"/>
          <p:cNvSpPr txBox="1"/>
          <p:nvPr/>
        </p:nvSpPr>
        <p:spPr>
          <a:xfrm>
            <a:off x="884875" y="367328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Bibliografia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9" name="Google Shape;499;gdf7016dfc6_0_74"/>
          <p:cNvSpPr txBox="1"/>
          <p:nvPr/>
        </p:nvSpPr>
        <p:spPr>
          <a:xfrm>
            <a:off x="884875" y="1465101"/>
            <a:ext cx="10028100" cy="4779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ABESO. Mapa da Obesidade.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BRASIL. Ministério da Saúde. Diretrizes para o cuidado das pessoas com doenças crônicas nas redes de atenção à saúde e nas linhas de cuidado prioritária. Brasília, 2013.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BRASIL.Lei nº 11.346, de 15 de Setembro de 2006.</a:t>
            </a:r>
            <a:r>
              <a:rPr b="0" i="0" lang="pt-BR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Brasília, DF: 2006.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BRASIL. Constituição (1988). Constituição da República Federativa do Brasil. Brasília, DF: Senado Federal: Centro Gráfico, 1988.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BRASIL. Vigitel Brasil: vigilância de fatores de risco e proteção para doenças crônicas por inquérito telefônico. Brasília, DF, 2019.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IBGE. Diretoria de Pesquisas. Coordenação de Trabalho e Rendimento - COREN.  Pesquisa Nacional de Saúde, 2019.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REDE PENSSAN. VIGISAN: Inquérito Nacional sobre Insegurança Alimentar no Contexto da Pandemia da Covid-19 no Brasil, 2021.</a:t>
            </a:r>
            <a:endParaRPr b="0" i="0" sz="1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0" name="Google Shape;500;gdf7016dfc6_0_74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1" name="Google Shape;501;gdf7016dfc6_0_74"/>
          <p:cNvGrpSpPr/>
          <p:nvPr/>
        </p:nvGrpSpPr>
        <p:grpSpPr>
          <a:xfrm>
            <a:off x="5438480" y="159370"/>
            <a:ext cx="1775290" cy="578192"/>
            <a:chOff x="5329170" y="50725"/>
            <a:chExt cx="2086612" cy="680947"/>
          </a:xfrm>
        </p:grpSpPr>
        <p:pic>
          <p:nvPicPr>
            <p:cNvPr descr="Resultado de imagem para &quot;atividade física&quot; icon" id="502" name="Google Shape;502;gdf7016dfc6_0_74"/>
            <p:cNvPicPr preferRelativeResize="0"/>
            <p:nvPr/>
          </p:nvPicPr>
          <p:blipFill rotWithShape="1">
            <a:blip r:embed="rId4">
              <a:alphaModFix/>
            </a:blip>
            <a:srcRect b="53905" l="28167" r="53950" t="28029"/>
            <a:stretch/>
          </p:blipFill>
          <p:spPr>
            <a:xfrm>
              <a:off x="5329170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503" name="Google Shape;503;gdf7016dfc6_0_74"/>
            <p:cNvPicPr preferRelativeResize="0"/>
            <p:nvPr/>
          </p:nvPicPr>
          <p:blipFill rotWithShape="1">
            <a:blip r:embed="rId5">
              <a:alphaModFix/>
            </a:blip>
            <a:srcRect b="79855" l="80704" r="2148" t="2078"/>
            <a:stretch/>
          </p:blipFill>
          <p:spPr>
            <a:xfrm>
              <a:off x="6041560" y="62649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504" name="Google Shape;504;gdf7016dfc6_0_74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6698835" y="70629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5" name="Google Shape;505;gdf7016dfc6_0_74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4905254" y="15493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df7016dfc6_0_74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df7016dfc6_0_74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&quot;atividade física&quot; icon" id="513" name="Google Shape;513;ge30ffec6e4_0_5"/>
          <p:cNvPicPr preferRelativeResize="0"/>
          <p:nvPr/>
        </p:nvPicPr>
        <p:blipFill rotWithShape="1">
          <a:blip r:embed="rId3">
            <a:alphaModFix/>
          </a:blip>
          <a:srcRect b="53908" l="28167" r="53950" t="28027"/>
          <a:stretch/>
        </p:blipFill>
        <p:spPr>
          <a:xfrm>
            <a:off x="9989574" y="258929"/>
            <a:ext cx="690196" cy="669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514" name="Google Shape;514;ge30ffec6e4_0_5"/>
          <p:cNvPicPr preferRelativeResize="0"/>
          <p:nvPr/>
        </p:nvPicPr>
        <p:blipFill rotWithShape="1">
          <a:blip r:embed="rId4">
            <a:alphaModFix/>
          </a:blip>
          <a:srcRect b="79855" l="80704" r="2148" t="2078"/>
          <a:stretch/>
        </p:blipFill>
        <p:spPr>
          <a:xfrm>
            <a:off x="10562331" y="258929"/>
            <a:ext cx="661828" cy="669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515" name="Google Shape;515;ge30ffec6e4_0_5"/>
          <p:cNvPicPr preferRelativeResize="0"/>
          <p:nvPr/>
        </p:nvPicPr>
        <p:blipFill rotWithShape="1">
          <a:blip r:embed="rId5">
            <a:alphaModFix/>
          </a:blip>
          <a:srcRect b="53476" l="2217" r="79207" t="28888"/>
          <a:stretch/>
        </p:blipFill>
        <p:spPr>
          <a:xfrm>
            <a:off x="11093048" y="298736"/>
            <a:ext cx="716948" cy="65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e30ffec6e4_0_5"/>
          <p:cNvPicPr preferRelativeResize="0"/>
          <p:nvPr/>
        </p:nvPicPr>
        <p:blipFill rotWithShape="1">
          <a:blip r:embed="rId6">
            <a:alphaModFix/>
          </a:blip>
          <a:srcRect b="60502" l="43382" r="43764" t="14905"/>
          <a:stretch/>
        </p:blipFill>
        <p:spPr>
          <a:xfrm>
            <a:off x="9437243" y="298938"/>
            <a:ext cx="621158" cy="668216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e30ffec6e4_0_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e30ffec6e4_0_5"/>
          <p:cNvSpPr txBox="1"/>
          <p:nvPr/>
        </p:nvSpPr>
        <p:spPr>
          <a:xfrm>
            <a:off x="1142075" y="2452713"/>
            <a:ext cx="9751170" cy="2140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Reflitam e discutam sobre a atual situação de saúde no campo da nutrição na sua cidade ou território de abrangência. 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O que chama mais a atenção do grupo em relação à alimentação e nutrição no seu território de atuação?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9" name="Google Shape;519;ge30ffec6e4_0_5"/>
          <p:cNvSpPr txBox="1"/>
          <p:nvPr/>
        </p:nvSpPr>
        <p:spPr>
          <a:xfrm>
            <a:off x="696638" y="637111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Para discussão: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e30ffec6e4_0_5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06" name="Google Shape;106;p3"/>
          <p:cNvPicPr preferRelativeResize="0"/>
          <p:nvPr/>
        </p:nvPicPr>
        <p:blipFill rotWithShape="1">
          <a:blip r:embed="rId3">
            <a:alphaModFix/>
          </a:blip>
          <a:srcRect b="30798" l="0" r="6643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979132" y="611026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Segurança Alimentar e Nutricional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084178" y="1967326"/>
            <a:ext cx="9780300" cy="39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Assegurada pelo Artigo 3º da Lei nº 11.346/2006, chamada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Lei Orgânica da Segurança Alimentar e Nutricional (LOSAN)</a:t>
            </a:r>
            <a:endParaRPr b="1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“A segurança alimentar e nutricional consiste na realização do </a:t>
            </a:r>
            <a:r>
              <a:rPr b="1" i="1" lang="pt-BR" sz="2600" u="none" cap="none" strike="noStrike">
                <a:solidFill>
                  <a:srgbClr val="C55A11"/>
                </a:solidFill>
                <a:latin typeface="Corbel"/>
                <a:ea typeface="Corbel"/>
                <a:cs typeface="Corbel"/>
                <a:sym typeface="Corbel"/>
              </a:rPr>
              <a:t>direito de todos ao acesso regular e permanente a alimentos de qualidade, em quantidade suficiente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sem comprometer o acesso a outras necessidades essenciais, </a:t>
            </a:r>
            <a:r>
              <a:rPr b="1" i="1" lang="pt-BR" sz="2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tendo como base práticas alimentares promotoras de saúde</a:t>
            </a:r>
            <a:r>
              <a:rPr b="1" i="1" lang="pt-BR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que </a:t>
            </a:r>
            <a:r>
              <a:rPr b="0" i="1" lang="pt-BR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respeitem a diversidade cultural e que sejam ambiental, cultural, econômica e socialmente sustentáveis</a:t>
            </a:r>
            <a:r>
              <a:rPr b="0" i="1" lang="pt-BR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” </a:t>
            </a:r>
            <a:endParaRPr b="0" i="1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Resultado de imagem para &quot;atividade física&quot; icon" id="109" name="Google Shape;109;p3"/>
          <p:cNvPicPr preferRelativeResize="0"/>
          <p:nvPr/>
        </p:nvPicPr>
        <p:blipFill rotWithShape="1">
          <a:blip r:embed="rId4">
            <a:alphaModFix/>
          </a:blip>
          <a:srcRect b="53906" l="28167" r="53951" t="28029"/>
          <a:stretch/>
        </p:blipFill>
        <p:spPr>
          <a:xfrm>
            <a:off x="9971990" y="29409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110" name="Google Shape;110;p3"/>
          <p:cNvPicPr preferRelativeResize="0"/>
          <p:nvPr/>
        </p:nvPicPr>
        <p:blipFill rotWithShape="1">
          <a:blip r:embed="rId5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111" name="Google Shape;111;p3"/>
          <p:cNvPicPr preferRelativeResize="0"/>
          <p:nvPr/>
        </p:nvPicPr>
        <p:blipFill rotWithShape="1">
          <a:blip r:embed="rId6">
            <a:alphaModFix/>
          </a:blip>
          <a:srcRect b="79805" l="28770" r="54180" t="2131"/>
          <a:stretch/>
        </p:blipFill>
        <p:spPr>
          <a:xfrm>
            <a:off x="10535432" y="276514"/>
            <a:ext cx="658093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21" name="Google Shape;121;p4"/>
          <p:cNvPicPr preferRelativeResize="0"/>
          <p:nvPr/>
        </p:nvPicPr>
        <p:blipFill rotWithShape="1">
          <a:blip r:embed="rId3">
            <a:alphaModFix/>
          </a:blip>
          <a:srcRect b="30798" l="0" r="6643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5519" l="35510" r="15015" t="16609"/>
          <a:stretch/>
        </p:blipFill>
        <p:spPr>
          <a:xfrm>
            <a:off x="1101729" y="1832600"/>
            <a:ext cx="4523799" cy="40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754707" y="1977286"/>
            <a:ext cx="5068365" cy="3139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Noto Sans Symbols"/>
              <a:buChar char="✔"/>
            </a:pPr>
            <a:r>
              <a:rPr b="0" i="0" lang="pt-BR" sz="2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Rede Brasileira de Pesquisa em Soberania e Segurança Alimentar e Nutricional (Rede PENSSAN); </a:t>
            </a:r>
            <a:endParaRPr/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Noto Sans Symbols"/>
              <a:buChar char="✔"/>
            </a:pPr>
            <a:r>
              <a:rPr b="0" i="0" lang="pt-BR" sz="2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Objetivo: entender como a segurança alimentar dos brasileiros foi afetada tendo em vista a crise higiênico-sanitária e a crise econômica que se instaurou.</a:t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126" name="Google Shape;126;p4"/>
            <p:cNvPicPr preferRelativeResize="0"/>
            <p:nvPr/>
          </p:nvPicPr>
          <p:blipFill rotWithShape="1">
            <a:blip r:embed="rId5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27" name="Google Shape;127;p4"/>
            <p:cNvPicPr preferRelativeResize="0"/>
            <p:nvPr/>
          </p:nvPicPr>
          <p:blipFill rotWithShape="1">
            <a:blip r:embed="rId6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28" name="Google Shape;128;p4"/>
            <p:cNvPicPr preferRelativeResize="0"/>
            <p:nvPr/>
          </p:nvPicPr>
          <p:blipFill rotWithShape="1">
            <a:blip r:embed="rId7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" name="Google Shape;129;p4"/>
          <p:cNvPicPr preferRelativeResize="0"/>
          <p:nvPr/>
        </p:nvPicPr>
        <p:blipFill rotWithShape="1">
          <a:blip r:embed="rId8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2111989" y="677220"/>
            <a:ext cx="7968021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2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COMO ANDA A GARANTIA DESTE DIREITO?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df7016dfc6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71396">
            <a:off x="34245" y="3033648"/>
            <a:ext cx="1076323" cy="78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df7016dfc6_0_2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df7016dfc6_0_23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40" name="Google Shape;140;gdf7016dfc6_0_23"/>
          <p:cNvPicPr preferRelativeResize="0"/>
          <p:nvPr/>
        </p:nvPicPr>
        <p:blipFill rotWithShape="1">
          <a:blip r:embed="rId4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df7016dfc6_0_23"/>
          <p:cNvPicPr preferRelativeResize="0"/>
          <p:nvPr/>
        </p:nvPicPr>
        <p:blipFill rotWithShape="1">
          <a:blip r:embed="rId5">
            <a:alphaModFix/>
          </a:blip>
          <a:srcRect b="5519" l="35510" r="15015" t="16609"/>
          <a:stretch/>
        </p:blipFill>
        <p:spPr>
          <a:xfrm>
            <a:off x="6438084" y="1422842"/>
            <a:ext cx="4523799" cy="40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df7016dfc6_0_23"/>
          <p:cNvSpPr txBox="1"/>
          <p:nvPr/>
        </p:nvSpPr>
        <p:spPr>
          <a:xfrm>
            <a:off x="511561" y="535920"/>
            <a:ext cx="5505300" cy="5601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Do total de 211,7 milhões de brasileiros(as):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pt-BR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116,8 milhões conviviam com algum grau de Insegurança Alimentar (leve, moderada ou grave);</a:t>
            </a:r>
            <a:endParaRPr/>
          </a:p>
          <a:p>
            <a:pPr indent="-304800" lvl="2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2" marL="98742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5A11"/>
              </a:buClr>
              <a:buSzPts val="2300"/>
              <a:buFont typeface="Noto Sans Symbols"/>
              <a:buChar char="✔"/>
            </a:pPr>
            <a:r>
              <a:rPr b="0" i="0" lang="pt-BR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43,4 milhões (20,5%) não tinham alimentos em quantidade suficiente;</a:t>
            </a:r>
            <a:endParaRPr/>
          </a:p>
          <a:p>
            <a:pPr indent="-311150" lvl="0" marL="98742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5A11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98742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5A11"/>
              </a:buClr>
              <a:buSzPts val="2300"/>
              <a:buFont typeface="Noto Sans Symbols"/>
              <a:buChar char="✔"/>
            </a:pPr>
            <a:r>
              <a:rPr b="0" i="0" lang="pt-BR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19,1 milhões passavam fome (9% da pop. brasileira)”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gdf7016dfc6_0_23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gdf7016dfc6_0_23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145" name="Google Shape;145;gdf7016dfc6_0_23"/>
            <p:cNvPicPr preferRelativeResize="0"/>
            <p:nvPr/>
          </p:nvPicPr>
          <p:blipFill rotWithShape="1">
            <a:blip r:embed="rId6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46" name="Google Shape;146;gdf7016dfc6_0_23"/>
            <p:cNvPicPr preferRelativeResize="0"/>
            <p:nvPr/>
          </p:nvPicPr>
          <p:blipFill rotWithShape="1">
            <a:blip r:embed="rId7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47" name="Google Shape;147;gdf7016dfc6_0_23"/>
            <p:cNvPicPr preferRelativeResize="0"/>
            <p:nvPr/>
          </p:nvPicPr>
          <p:blipFill rotWithShape="1">
            <a:blip r:embed="rId8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gdf7016dfc6_0_23"/>
          <p:cNvPicPr preferRelativeResize="0"/>
          <p:nvPr/>
        </p:nvPicPr>
        <p:blipFill rotWithShape="1">
          <a:blip r:embed="rId9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df7016dfc6_0_2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df7016dfc6_0_23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8151" l="11613" r="13024" t="9910"/>
          <a:stretch/>
        </p:blipFill>
        <p:spPr>
          <a:xfrm>
            <a:off x="334296" y="0"/>
            <a:ext cx="10197177" cy="62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58" name="Google Shape;158;p5"/>
          <p:cNvPicPr preferRelativeResize="0"/>
          <p:nvPr/>
        </p:nvPicPr>
        <p:blipFill rotWithShape="1">
          <a:blip r:embed="rId4">
            <a:alphaModFix/>
          </a:blip>
          <a:srcRect b="30798" l="0" r="6643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161" name="Google Shape;161;p5"/>
            <p:cNvPicPr preferRelativeResize="0"/>
            <p:nvPr/>
          </p:nvPicPr>
          <p:blipFill rotWithShape="1">
            <a:blip r:embed="rId5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62" name="Google Shape;162;p5"/>
            <p:cNvPicPr preferRelativeResize="0"/>
            <p:nvPr/>
          </p:nvPicPr>
          <p:blipFill rotWithShape="1">
            <a:blip r:embed="rId6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63" name="Google Shape;163;p5"/>
            <p:cNvPicPr preferRelativeResize="0"/>
            <p:nvPr/>
          </p:nvPicPr>
          <p:blipFill rotWithShape="1">
            <a:blip r:embed="rId7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" name="Google Shape;164;p5"/>
          <p:cNvPicPr preferRelativeResize="0"/>
          <p:nvPr/>
        </p:nvPicPr>
        <p:blipFill rotWithShape="1">
          <a:blip r:embed="rId8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9483213" y="5863933"/>
            <a:ext cx="32151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RedeSAN – Olhe para a Fome.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74" name="Google Shape;174;p6"/>
          <p:cNvPicPr preferRelativeResize="0"/>
          <p:nvPr/>
        </p:nvPicPr>
        <p:blipFill rotWithShape="1">
          <a:blip r:embed="rId3">
            <a:alphaModFix/>
          </a:blip>
          <a:srcRect b="30798" l="0" r="6643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177" name="Google Shape;177;p6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78" name="Google Shape;178;p6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79" name="Google Shape;179;p6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6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/>
          <p:nvPr/>
        </p:nvSpPr>
        <p:spPr>
          <a:xfrm>
            <a:off x="9483213" y="5863933"/>
            <a:ext cx="32151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RedeSAN – Olhe para a Fome.</a:t>
            </a:r>
            <a:endParaRPr/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33676" y="157582"/>
            <a:ext cx="8650974" cy="5706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seta" id="183" name="Google Shape;183;p6"/>
          <p:cNvPicPr preferRelativeResize="0"/>
          <p:nvPr/>
        </p:nvPicPr>
        <p:blipFill rotWithShape="1">
          <a:blip r:embed="rId9">
            <a:alphaModFix/>
          </a:blip>
          <a:srcRect b="24268" l="0" r="0" t="25205"/>
          <a:stretch/>
        </p:blipFill>
        <p:spPr>
          <a:xfrm rot="-1137863">
            <a:off x="9410771" y="3796674"/>
            <a:ext cx="1026663" cy="51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0" y="2867629"/>
            <a:ext cx="2633676" cy="3139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Região Norte e Nordeste foram as mais atingidas;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 pandemia acentuou um processo que há 2 anos já vinha ocorrendo.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1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4575dc128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e4575dc128_0_0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93" name="Google Shape;193;ge4575dc128_0_0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e4575dc128_0_0"/>
          <p:cNvSpPr txBox="1"/>
          <p:nvPr/>
        </p:nvSpPr>
        <p:spPr>
          <a:xfrm>
            <a:off x="899703" y="3259183"/>
            <a:ext cx="10175700" cy="27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Processo em curso nas últimas décadas:</a:t>
            </a:r>
            <a:endParaRPr sz="900"/>
          </a:p>
          <a:p>
            <a:pPr indent="-42545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600"/>
              <a:buFont typeface="Noto Sans Symbols"/>
              <a:buChar char="✔"/>
            </a:pPr>
            <a:r>
              <a:rPr b="0" i="0" lang="pt-BR" sz="15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Industrialização, urbanização e globalização;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2545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600"/>
              <a:buFont typeface="Noto Sans Symbols"/>
              <a:buChar char="✔"/>
            </a:pPr>
            <a:r>
              <a:rPr b="0" i="0" lang="pt-BR" sz="15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Aumento do poder aquisitivo das famílias 🡪 transferência de renda;</a:t>
            </a:r>
            <a:endParaRPr sz="900"/>
          </a:p>
          <a:p>
            <a:pPr indent="-42545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600"/>
              <a:buFont typeface="Noto Sans Symbols"/>
              <a:buChar char="✔"/>
            </a:pPr>
            <a:r>
              <a:rPr b="0" i="0" lang="pt-BR" sz="15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Ampliação dos serviços básicos essenciais, como saúde, saneamento e educação;</a:t>
            </a:r>
            <a:endParaRPr sz="900"/>
          </a:p>
          <a:p>
            <a:pPr indent="-42545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600"/>
              <a:buFont typeface="Noto Sans Symbols"/>
              <a:buChar char="✔"/>
            </a:pPr>
            <a:r>
              <a:rPr b="0" i="0" lang="pt-BR" sz="15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Mudança nos padrões alimentares. </a:t>
            </a:r>
            <a:endParaRPr sz="900"/>
          </a:p>
        </p:txBody>
      </p:sp>
      <p:sp>
        <p:nvSpPr>
          <p:cNvPr id="195" name="Google Shape;195;ge4575dc128_0_0"/>
          <p:cNvSpPr txBox="1"/>
          <p:nvPr/>
        </p:nvSpPr>
        <p:spPr>
          <a:xfrm>
            <a:off x="334300" y="2520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Transição Alimentar e Nutricional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ge4575dc128_0_0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ge4575dc128_0_0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198" name="Google Shape;198;ge4575dc128_0_0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99" name="Google Shape;199;ge4575dc128_0_0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00" name="Google Shape;200;ge4575dc128_0_0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ge4575dc128_0_0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e4575dc128_0_0"/>
          <p:cNvSpPr/>
          <p:nvPr/>
        </p:nvSpPr>
        <p:spPr>
          <a:xfrm>
            <a:off x="2057400" y="1718628"/>
            <a:ext cx="392700" cy="1129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e4575dc128_0_0"/>
          <p:cNvSpPr/>
          <p:nvPr/>
        </p:nvSpPr>
        <p:spPr>
          <a:xfrm rot="10800000">
            <a:off x="6596008" y="1681089"/>
            <a:ext cx="392700" cy="1129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e4575dc128_0_0"/>
          <p:cNvSpPr/>
          <p:nvPr/>
        </p:nvSpPr>
        <p:spPr>
          <a:xfrm>
            <a:off x="2635427" y="1388927"/>
            <a:ext cx="2613000" cy="1667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e4575dc128_0_0"/>
          <p:cNvSpPr txBox="1"/>
          <p:nvPr/>
        </p:nvSpPr>
        <p:spPr>
          <a:xfrm>
            <a:off x="2900636" y="1448766"/>
            <a:ext cx="2117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Desnutrição e deficiências nutricionais</a:t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e4575dc128_0_0"/>
          <p:cNvSpPr/>
          <p:nvPr/>
        </p:nvSpPr>
        <p:spPr>
          <a:xfrm>
            <a:off x="7153491" y="1507144"/>
            <a:ext cx="2613000" cy="14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e4575dc128_0_0"/>
          <p:cNvSpPr txBox="1"/>
          <p:nvPr/>
        </p:nvSpPr>
        <p:spPr>
          <a:xfrm>
            <a:off x="7216738" y="1846288"/>
            <a:ext cx="248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Excesso de peso </a:t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e4575dc128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e4575dc128_0_0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4575dc128_0_19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e4575dc128_0_19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16" name="Google Shape;216;ge4575dc128_0_19"/>
          <p:cNvPicPr preferRelativeResize="0"/>
          <p:nvPr/>
        </p:nvPicPr>
        <p:blipFill rotWithShape="1">
          <a:blip r:embed="rId3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e4575dc128_0_19"/>
          <p:cNvSpPr txBox="1"/>
          <p:nvPr/>
        </p:nvSpPr>
        <p:spPr>
          <a:xfrm>
            <a:off x="962250" y="1882850"/>
            <a:ext cx="10175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1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 mundo sofreu uma transição epidemiológica a partir do século passado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ge4575dc128_0_19"/>
          <p:cNvSpPr txBox="1"/>
          <p:nvPr/>
        </p:nvSpPr>
        <p:spPr>
          <a:xfrm>
            <a:off x="432425" y="4503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Transição Epidemiológica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ge4575dc128_0_19"/>
          <p:cNvSpPr/>
          <p:nvPr/>
        </p:nvSpPr>
        <p:spPr>
          <a:xfrm>
            <a:off x="1676275" y="3595725"/>
            <a:ext cx="2528400" cy="1173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7F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e4575dc128_0_19"/>
          <p:cNvSpPr/>
          <p:nvPr/>
        </p:nvSpPr>
        <p:spPr>
          <a:xfrm>
            <a:off x="7779425" y="3595725"/>
            <a:ext cx="2528400" cy="1173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e4575dc128_0_19"/>
          <p:cNvSpPr/>
          <p:nvPr/>
        </p:nvSpPr>
        <p:spPr>
          <a:xfrm>
            <a:off x="4320975" y="4042125"/>
            <a:ext cx="3334200" cy="165300"/>
          </a:xfrm>
          <a:prstGeom prst="rightArrow">
            <a:avLst>
              <a:gd fmla="val 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e4575dc128_0_19"/>
          <p:cNvSpPr txBox="1"/>
          <p:nvPr/>
        </p:nvSpPr>
        <p:spPr>
          <a:xfrm>
            <a:off x="1915975" y="3705225"/>
            <a:ext cx="2049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Doenças Infecciosas</a:t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e4575dc128_0_19"/>
          <p:cNvSpPr txBox="1"/>
          <p:nvPr/>
        </p:nvSpPr>
        <p:spPr>
          <a:xfrm>
            <a:off x="8019125" y="3705225"/>
            <a:ext cx="2049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Doenças Crônicas</a:t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e4575dc128_0_19"/>
          <p:cNvSpPr/>
          <p:nvPr/>
        </p:nvSpPr>
        <p:spPr>
          <a:xfrm>
            <a:off x="11366150" y="319374"/>
            <a:ext cx="1209600" cy="25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ge4575dc128_0_19"/>
          <p:cNvGrpSpPr/>
          <p:nvPr/>
        </p:nvGrpSpPr>
        <p:grpSpPr>
          <a:xfrm>
            <a:off x="11495329" y="829175"/>
            <a:ext cx="668509" cy="1942763"/>
            <a:chOff x="10016118" y="620745"/>
            <a:chExt cx="668509" cy="1754346"/>
          </a:xfrm>
        </p:grpSpPr>
        <p:pic>
          <p:nvPicPr>
            <p:cNvPr descr="Resultado de imagem para &quot;atividade física&quot; icon" id="226" name="Google Shape;226;ge4575dc128_0_19"/>
            <p:cNvPicPr preferRelativeResize="0"/>
            <p:nvPr/>
          </p:nvPicPr>
          <p:blipFill rotWithShape="1">
            <a:blip r:embed="rId4">
              <a:alphaModFix/>
            </a:blip>
            <a:srcRect b="51893" l="27474" r="52424" t="25656"/>
            <a:stretch/>
          </p:blipFill>
          <p:spPr>
            <a:xfrm>
              <a:off x="10024651" y="620745"/>
              <a:ext cx="659976" cy="70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27" name="Google Shape;227;ge4575dc128_0_19"/>
            <p:cNvPicPr preferRelativeResize="0"/>
            <p:nvPr/>
          </p:nvPicPr>
          <p:blipFill rotWithShape="1">
            <a:blip r:embed="rId5">
              <a:alphaModFix/>
            </a:blip>
            <a:srcRect b="79471" l="52810" r="28614" t="2077"/>
            <a:stretch/>
          </p:blipFill>
          <p:spPr>
            <a:xfrm>
              <a:off x="10016118" y="1240230"/>
              <a:ext cx="609949" cy="58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28" name="Google Shape;228;ge4575dc128_0_19"/>
            <p:cNvPicPr preferRelativeResize="0"/>
            <p:nvPr/>
          </p:nvPicPr>
          <p:blipFill rotWithShape="1">
            <a:blip r:embed="rId6">
              <a:alphaModFix/>
            </a:blip>
            <a:srcRect b="53476" l="2217" r="79207" t="28888"/>
            <a:stretch/>
          </p:blipFill>
          <p:spPr>
            <a:xfrm>
              <a:off x="10049655" y="1820520"/>
              <a:ext cx="609949" cy="554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ge4575dc128_0_19"/>
          <p:cNvPicPr preferRelativeResize="0"/>
          <p:nvPr/>
        </p:nvPicPr>
        <p:blipFill rotWithShape="1">
          <a:blip r:embed="rId7">
            <a:alphaModFix/>
          </a:blip>
          <a:srcRect b="60293" l="43382" r="43803" t="14903"/>
          <a:stretch/>
        </p:blipFill>
        <p:spPr>
          <a:xfrm>
            <a:off x="11562979" y="3825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e4575dc128_0_19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e4575dc128_0_19"/>
          <p:cNvSpPr/>
          <p:nvPr/>
        </p:nvSpPr>
        <p:spPr>
          <a:xfrm>
            <a:off x="677522" y="6284625"/>
            <a:ext cx="10817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2020-03-05T19:27:50Z</dcterms:created>
  <dc:creator>Daiany França Saldanha</dc:creator>
</cp:coreProperties>
</file>