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embeddedFontLst>
    <p:embeddedFont>
      <p:font typeface="Corbel"/>
      <p:regular r:id="rId19"/>
      <p:bold r:id="rId20"/>
      <p:italic r:id="rId21"/>
      <p:boldItalic r:id="rId22"/>
    </p:embeddedFont>
    <p:embeddedFont>
      <p:font typeface="Libre Franklin Thin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bold.fntdata"/><Relationship Id="rId22" Type="http://schemas.openxmlformats.org/officeDocument/2006/relationships/font" Target="fonts/Corbel-boldItalic.fntdata"/><Relationship Id="rId21" Type="http://schemas.openxmlformats.org/officeDocument/2006/relationships/font" Target="fonts/Corbel-italic.fntdata"/><Relationship Id="rId24" Type="http://schemas.openxmlformats.org/officeDocument/2006/relationships/font" Target="fonts/LibreFranklinThin-bold.fntdata"/><Relationship Id="rId23" Type="http://schemas.openxmlformats.org/officeDocument/2006/relationships/font" Target="fonts/LibreFranklinThin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ibreFranklinThin-boldItalic.fntdata"/><Relationship Id="rId25" Type="http://schemas.openxmlformats.org/officeDocument/2006/relationships/font" Target="fonts/LibreFranklinTh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Corbel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b6c032eec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gb6c032eec6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b6c032eec6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1" name="Google Shape;221;gb6c032eec6_0_1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e4ce76165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e4ce7616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ec61fb276f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ec61fb276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6c032eec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gb6c032eec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6c032eec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gb6c032eec6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6c032eec6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gb6c032eec6_0_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6c032eec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gb6c032eec6_0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6c032eec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gb6c032eec6_0_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6c032eec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9" name="Google Shape;179;gb6c032eec6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b6c032eec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3" name="Google Shape;193;gb6c032eec6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m para &quot;atividade física&quot; icon" id="84" name="Google Shape;84;p13"/>
          <p:cNvPicPr preferRelativeResize="0"/>
          <p:nvPr/>
        </p:nvPicPr>
        <p:blipFill rotWithShape="1">
          <a:blip r:embed="rId3">
            <a:alphaModFix/>
          </a:blip>
          <a:srcRect b="53906" l="28167" r="53951" t="28029"/>
          <a:stretch/>
        </p:blipFill>
        <p:spPr>
          <a:xfrm>
            <a:off x="9971990" y="294099"/>
            <a:ext cx="690196" cy="6690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&quot;atividade física&quot; icon" id="85" name="Google Shape;85;p13"/>
          <p:cNvPicPr preferRelativeResize="0"/>
          <p:nvPr/>
        </p:nvPicPr>
        <p:blipFill rotWithShape="1">
          <a:blip r:embed="rId3">
            <a:alphaModFix/>
          </a:blip>
          <a:srcRect b="53477" l="2218" r="79207" t="28889"/>
          <a:stretch/>
        </p:blipFill>
        <p:spPr>
          <a:xfrm>
            <a:off x="11093048" y="298736"/>
            <a:ext cx="716947" cy="65309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sultado de imagem para &quot;atividade física&quot; icon" id="88" name="Google Shape;88;p13"/>
          <p:cNvPicPr preferRelativeResize="0"/>
          <p:nvPr/>
        </p:nvPicPr>
        <p:blipFill rotWithShape="1">
          <a:blip r:embed="rId3">
            <a:alphaModFix/>
          </a:blip>
          <a:srcRect b="79805" l="28770" r="54180" t="2131"/>
          <a:stretch/>
        </p:blipFill>
        <p:spPr>
          <a:xfrm>
            <a:off x="10535432" y="276514"/>
            <a:ext cx="658093" cy="66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 b="60504" l="43383" r="43764" t="14904"/>
          <a:stretch/>
        </p:blipFill>
        <p:spPr>
          <a:xfrm>
            <a:off x="9437243" y="298938"/>
            <a:ext cx="621157" cy="6682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3"/>
          <p:cNvCxnSpPr/>
          <p:nvPr/>
        </p:nvCxnSpPr>
        <p:spPr>
          <a:xfrm>
            <a:off x="2186522" y="4085801"/>
            <a:ext cx="7561200" cy="0"/>
          </a:xfrm>
          <a:prstGeom prst="straightConnector1">
            <a:avLst/>
          </a:prstGeom>
          <a:noFill/>
          <a:ln cap="flat" cmpd="sng" w="9525">
            <a:solidFill>
              <a:srgbClr val="C6BE2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1" name="Google Shape;91;p13"/>
          <p:cNvSpPr txBox="1"/>
          <p:nvPr/>
        </p:nvSpPr>
        <p:spPr>
          <a:xfrm>
            <a:off x="1106424" y="1173575"/>
            <a:ext cx="9966900" cy="292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 FIXANDO OS CONCEITOS GERAIS</a:t>
            </a:r>
            <a:endParaRPr sz="5400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711502" y="4210724"/>
            <a:ext cx="8769000" cy="13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1600"/>
              <a:buFont typeface="Corbe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Universidade de São Paulo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A6B727"/>
              </a:buClr>
              <a:buSzPts val="1600"/>
              <a:buFont typeface="Corbe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Faculdade de Saúde Pública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0" name="Google Shape;210;p22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211" name="Google Shape;211;p22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12" name="Google Shape;212;p22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13" name="Google Shape;213;p22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14" name="Google Shape;214;p22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2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2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17" name="Google Shape;217;p22"/>
          <p:cNvSpPr txBox="1"/>
          <p:nvPr/>
        </p:nvSpPr>
        <p:spPr>
          <a:xfrm>
            <a:off x="890925" y="1553375"/>
            <a:ext cx="10873800" cy="41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latin typeface="Corbel"/>
                <a:ea typeface="Corbel"/>
                <a:cs typeface="Corbel"/>
                <a:sym typeface="Corbel"/>
              </a:rPr>
              <a:t>9 - Na etapa “avaliação” dos resultados e impactos, 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a)	verifica a implementação adequada das atividades inicialmente planejadas.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b)	fornecimento de suplementos vitamínicos para recuperação do estado nutricional dos indivíduos.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c)	identificação das necessidades e prioridades em saúde em um território.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d)	elaboração e implementação de intervenções apropriadas para as prioridades em saúde.</a:t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18" name="Google Shape;218;p22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4" name="Google Shape;224;p23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225" name="Google Shape;225;p23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26" name="Google Shape;226;p23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27" name="Google Shape;227;p23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8" name="Google Shape;228;p23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3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3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1" name="Google Shape;231;p23"/>
          <p:cNvSpPr txBox="1"/>
          <p:nvPr/>
        </p:nvSpPr>
        <p:spPr>
          <a:xfrm>
            <a:off x="890938" y="1619475"/>
            <a:ext cx="10873800" cy="44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latin typeface="Corbel"/>
                <a:ea typeface="Corbel"/>
                <a:cs typeface="Corbel"/>
                <a:sym typeface="Corbel"/>
              </a:rPr>
              <a:t>10 - Para o enfrentamento do sobrepeso e da obesidade no território são necessárias ações:</a:t>
            </a:r>
            <a:endParaRPr b="1"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a) no âmbito individual, em uma consulta na UBS ou em um grupo terapêutico. 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b) no âmbito familiar, em uma consulta compartilhada na UBS ou atendimento  domiciliar. 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c) no âmbito coletivo, com a implementação de um plano intersetorial.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d) no âmbito coletivo, com a integração de outros atores e equipamentos públicos.</a:t>
            </a:r>
            <a:endParaRPr b="1" sz="26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2" name="Google Shape;232;p23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"/>
          <p:cNvSpPr txBox="1"/>
          <p:nvPr/>
        </p:nvSpPr>
        <p:spPr>
          <a:xfrm>
            <a:off x="344825" y="1015300"/>
            <a:ext cx="11398200" cy="57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Gabarito - fixando conhecimentos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1 -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Vigilância em Saúde.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2 -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descrição contínua e predição de tendências das condições de alimentação e nutrição da população e seus fatores determinantes.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3 -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fontes de informação da VAN.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4 -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coleta de dados e produção de informações; análise e decisão; ação; avaliação.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5 -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a realização de avaliação antropométrica e de consumo alimentar de indivíduos.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8" name="Google Shape;238;p24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9" name="Google Shape;239;p24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240" name="Google Shape;240;p24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41" name="Google Shape;241;p24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42" name="Google Shape;242;p24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3" name="Google Shape;243;p24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 txBox="1"/>
          <p:nvPr/>
        </p:nvSpPr>
        <p:spPr>
          <a:xfrm>
            <a:off x="344825" y="1015300"/>
            <a:ext cx="11398200" cy="55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Gabarito - fixando conhecimentos</a:t>
            </a:r>
            <a:endParaRPr b="1"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6 -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balança, antropômetro e fita métrica.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7 -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identificar as necessidades e prioridades em saúde no território.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8 -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a implementação de intervenções apropriadas.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9 -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verifica a implementação adequada das atividades inicialmente planejadas.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10 - </a:t>
            </a:r>
            <a:r>
              <a:rPr b="1"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a, b, c, d)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TODAS AS ALTERNATIVAS ESTÃO CORRETAS.</a:t>
            </a:r>
            <a:endParaRPr sz="2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9" name="Google Shape;249;p25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0" name="Google Shape;250;p25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251" name="Google Shape;251;p25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52" name="Google Shape;252;p25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53" name="Google Shape;253;p25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4" name="Google Shape;254;p25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14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99" name="Google Shape;99;p14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0" name="Google Shape;100;p14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1" name="Google Shape;101;p14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2" name="Google Shape;102;p14"/>
          <p:cNvPicPr preferRelativeResize="0"/>
          <p:nvPr/>
        </p:nvPicPr>
        <p:blipFill rotWithShape="1">
          <a:blip r:embed="rId4">
            <a:alphaModFix/>
          </a:blip>
          <a:srcRect b="60293" l="43383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057625" y="1857300"/>
            <a:ext cx="10304400" cy="43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latin typeface="Corbel"/>
                <a:ea typeface="Corbel"/>
                <a:cs typeface="Corbel"/>
                <a:sym typeface="Corbel"/>
              </a:rPr>
              <a:t>1 - A Vigilância Alimentar e Nutricional (VAN) é um componente da: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a)	</a:t>
            </a:r>
            <a:r>
              <a:rPr lang="pt-BR" sz="27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Vigilância da Saúde Ambiental.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b)	Vigilância Sanitária de Alimentos.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c)	</a:t>
            </a:r>
            <a:r>
              <a:rPr lang="pt-BR" sz="27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Vigilância em Saúde.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d)	Vigilância Epidemiológica.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2" name="Google Shape;112;p15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113" name="Google Shape;113;p15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14" name="Google Shape;114;p15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15" name="Google Shape;115;p15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6" name="Google Shape;116;p15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890938" y="1619475"/>
            <a:ext cx="10873800" cy="46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latin typeface="Corbel"/>
                <a:ea typeface="Corbel"/>
                <a:cs typeface="Corbel"/>
                <a:sym typeface="Corbel"/>
              </a:rPr>
              <a:t>2 - Na Política Nacional de Alimentação e Nutrição (PNAN 2012), em sua 3ª diretriz, a VAN é definida como:</a:t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rbel"/>
                <a:ea typeface="Corbel"/>
                <a:cs typeface="Corbel"/>
                <a:sym typeface="Corbel"/>
              </a:rPr>
              <a:t>a)	conjunto de ações capaz de eliminar, diminuir, ou prevenir riscos à saúde e de intervir nos problemas sanitários.</a:t>
            </a:r>
            <a:endParaRPr sz="25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rbel"/>
                <a:ea typeface="Corbel"/>
                <a:cs typeface="Corbel"/>
                <a:sym typeface="Corbel"/>
              </a:rPr>
              <a:t>b)	prática de comunicação e educação em saúde que estimula a consciência sanitária de consumidores e vendedores de alimentos.</a:t>
            </a:r>
            <a:endParaRPr sz="25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rbel"/>
                <a:ea typeface="Corbel"/>
                <a:cs typeface="Corbel"/>
                <a:sym typeface="Corbel"/>
              </a:rPr>
              <a:t>c)  </a:t>
            </a:r>
            <a:r>
              <a:rPr lang="pt-BR" sz="25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detecção e prevenção de doenças e agravos transmissíveis à saúde e seus fatores de risco.</a:t>
            </a:r>
            <a:endParaRPr sz="25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rbel"/>
                <a:ea typeface="Corbel"/>
                <a:cs typeface="Corbel"/>
                <a:sym typeface="Corbel"/>
              </a:rPr>
              <a:t>d)	</a:t>
            </a:r>
            <a:r>
              <a:rPr lang="pt-BR" sz="25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descrição contínua e predição de tendências das condições de alimentação e nutrição da população e seus fatores determinantes.</a:t>
            </a:r>
            <a:endParaRPr sz="25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6" name="Google Shape;126;p16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127" name="Google Shape;127;p16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28" name="Google Shape;128;p16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29" name="Google Shape;129;p16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30" name="Google Shape;130;p16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6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890938" y="1619475"/>
            <a:ext cx="10873800" cy="43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latin typeface="Corbel"/>
                <a:ea typeface="Corbel"/>
                <a:cs typeface="Corbel"/>
                <a:sym typeface="Corbel"/>
              </a:rPr>
              <a:t>3 - A vigilância nos serviços de saúde, sistemas de informação em saúde, inquéritos populacionais, chamadas nutricionais e produção científica compõem as: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a)	fontes de informação da VAN.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b)	ferramentas assistenciais da VAN.  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c)	referências básicas da VAN.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d)	diretrizes programáticas da VAN.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4" name="Google Shape;134;p16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0" name="Google Shape;140;p17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141" name="Google Shape;141;p17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42" name="Google Shape;142;p17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43" name="Google Shape;143;p17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4" name="Google Shape;144;p17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7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7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890950" y="1619475"/>
            <a:ext cx="10873800" cy="44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latin typeface="Corbel"/>
                <a:ea typeface="Corbel"/>
                <a:cs typeface="Corbel"/>
                <a:sym typeface="Corbel"/>
              </a:rPr>
              <a:t>4 - Quais são as quatro etapas do ciclo de gestão e produção do cuidado?</a:t>
            </a:r>
            <a:endParaRPr b="1"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a)	coleta de dados e produção de informações; análise e decisão; ação; avaliação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b)	formação da agenda; análise e decisão; comercialização; avaliação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c)	coleta de dados e produção de informações; análise e decisão; formulação de política; avaliação.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d)	coleta de dados e produção de informações; reformulação de política; avaliação e ajuste</a:t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8" name="Google Shape;148;p17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18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155" name="Google Shape;155;p18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56" name="Google Shape;156;p18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57" name="Google Shape;157;p18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8" name="Google Shape;158;p18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8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890938" y="1619475"/>
            <a:ext cx="10873800" cy="44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latin typeface="Corbel"/>
                <a:ea typeface="Corbel"/>
                <a:cs typeface="Corbel"/>
                <a:sym typeface="Corbel"/>
              </a:rPr>
              <a:t>5 - Na etapa de “coleta de dados e produção de informações”, espera-se: </a:t>
            </a:r>
            <a:endParaRPr b="1"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a)	identificação das necessidades e prioridades em saúde em um território.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b)  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realização de avaliação antropométrica e de consumo alimentar de indivíduos.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c)	elaboração e implementação de intervenções apropriadas para as prioridades em saúde.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d)	verificação da implementação adequada das atividades inicialmente planejadas.</a:t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2" name="Google Shape;162;p18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8" name="Google Shape;168;p19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169" name="Google Shape;169;p19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70" name="Google Shape;170;p19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71" name="Google Shape;171;p19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2" name="Google Shape;172;p19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9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9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5" name="Google Shape;175;p19"/>
          <p:cNvSpPr txBox="1"/>
          <p:nvPr/>
        </p:nvSpPr>
        <p:spPr>
          <a:xfrm>
            <a:off x="890938" y="1619475"/>
            <a:ext cx="10873800" cy="43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latin typeface="Corbel"/>
                <a:ea typeface="Corbel"/>
                <a:cs typeface="Corbel"/>
                <a:sym typeface="Corbel"/>
              </a:rPr>
              <a:t>6 - Dentre os equipamentos recomendados para avaliação antropométrica na VAN, podemos mencionar: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a)	</a:t>
            </a:r>
            <a:r>
              <a:rPr lang="pt-BR" sz="27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balança, adipômetro e fita métrica.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b)	</a:t>
            </a:r>
            <a:r>
              <a:rPr lang="pt-BR" sz="27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antropômetro, bioimpedância e fita métrica.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c)	</a:t>
            </a:r>
            <a:r>
              <a:rPr lang="pt-BR" sz="27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balança, antropômetro e fita métrica.</a:t>
            </a:r>
            <a:endParaRPr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700">
                <a:latin typeface="Corbel"/>
                <a:ea typeface="Corbel"/>
                <a:cs typeface="Corbel"/>
                <a:sym typeface="Corbel"/>
              </a:rPr>
              <a:t>d)	balança, antropômetro e adipômetro.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2" name="Google Shape;182;p20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183" name="Google Shape;183;p2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84" name="Google Shape;184;p20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85" name="Google Shape;185;p20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6" name="Google Shape;186;p20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0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0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9" name="Google Shape;189;p20"/>
          <p:cNvSpPr txBox="1"/>
          <p:nvPr/>
        </p:nvSpPr>
        <p:spPr>
          <a:xfrm>
            <a:off x="890938" y="1619475"/>
            <a:ext cx="10873800" cy="46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latin typeface="Corbel"/>
                <a:ea typeface="Corbel"/>
                <a:cs typeface="Corbel"/>
                <a:sym typeface="Corbel"/>
              </a:rPr>
              <a:t>7 - A etapa de “análise e decisão” tem o propósito de: 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a)	identificar as necessidades e prioridades em saúde no território.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b)	elaboração e implementação de intervenções apropriadas para cada problema. 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c)	verificação da implementação adequada das atividades inicialmente planejadas.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d)	criação de normas higiênico-sanitárias para o funcionamento do serviço de saúde.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0" name="Google Shape;190;p20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6" name="Google Shape;196;p21"/>
          <p:cNvGrpSpPr/>
          <p:nvPr/>
        </p:nvGrpSpPr>
        <p:grpSpPr>
          <a:xfrm>
            <a:off x="5553430" y="159370"/>
            <a:ext cx="1548814" cy="588342"/>
            <a:chOff x="5464249" y="50725"/>
            <a:chExt cx="1820421" cy="692901"/>
          </a:xfrm>
        </p:grpSpPr>
        <p:pic>
          <p:nvPicPr>
            <p:cNvPr descr="Resultado de imagem para &quot;atividade física&quot; icon" id="197" name="Google Shape;197;p21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464249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98" name="Google Shape;198;p21"/>
            <p:cNvPicPr preferRelativeResize="0"/>
            <p:nvPr/>
          </p:nvPicPr>
          <p:blipFill rotWithShape="1">
            <a:blip r:embed="rId3">
              <a:alphaModFix/>
            </a:blip>
            <a:srcRect b="79856" l="80704" r="2148" t="2079"/>
            <a:stretch/>
          </p:blipFill>
          <p:spPr>
            <a:xfrm>
              <a:off x="6037006" y="50725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99" name="Google Shape;199;p21"/>
            <p:cNvPicPr preferRelativeResize="0"/>
            <p:nvPr/>
          </p:nvPicPr>
          <p:blipFill rotWithShape="1">
            <a:blip r:embed="rId3">
              <a:alphaModFix/>
            </a:blip>
            <a:srcRect b="53476" l="2217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0" name="Google Shape;200;p21"/>
          <p:cNvPicPr preferRelativeResize="0"/>
          <p:nvPr/>
        </p:nvPicPr>
        <p:blipFill rotWithShape="1">
          <a:blip r:embed="rId4">
            <a:alphaModFix/>
          </a:blip>
          <a:srcRect b="60293" l="43382" r="43802" t="14904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1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1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3" name="Google Shape;203;p21"/>
          <p:cNvSpPr txBox="1"/>
          <p:nvPr/>
        </p:nvSpPr>
        <p:spPr>
          <a:xfrm>
            <a:off x="890938" y="1619475"/>
            <a:ext cx="10873800" cy="41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latin typeface="Corbel"/>
                <a:ea typeface="Corbel"/>
                <a:cs typeface="Corbel"/>
                <a:sym typeface="Corbel"/>
              </a:rPr>
              <a:t>8 - Na etapa “ação”, ocorre: </a:t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a)	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verificação da implementação adequada das atividades inicialmente planejadas.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b)  </a:t>
            </a:r>
            <a:r>
              <a:rPr lang="pt-BR" sz="2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implementação de intervenções apropriadas. </a:t>
            </a: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	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c)	criação de normas higiênico-sanitárias para o funcionamento do serviço de saúde. </a:t>
            </a:r>
            <a:endParaRPr sz="2600"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2600">
                <a:latin typeface="Corbel"/>
                <a:ea typeface="Corbel"/>
                <a:cs typeface="Corbel"/>
                <a:sym typeface="Corbel"/>
              </a:rPr>
              <a:t>d)	a realização das avaliações antropométricas e de consumo alimentar de indivíduos.</a:t>
            </a:r>
            <a:endParaRPr b="1" sz="25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4" name="Google Shape;204;p21"/>
          <p:cNvSpPr/>
          <p:nvPr/>
        </p:nvSpPr>
        <p:spPr>
          <a:xfrm>
            <a:off x="654025" y="6284625"/>
            <a:ext cx="106764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