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6858000" cx="12192000"/>
  <p:notesSz cx="6858000" cy="9144000"/>
  <p:embeddedFontLst>
    <p:embeddedFont>
      <p:font typeface="Corbel"/>
      <p:regular r:id="rId13"/>
      <p:bold r:id="rId14"/>
      <p:italic r:id="rId15"/>
      <p:boldItalic r:id="rId16"/>
    </p:embeddedFont>
    <p:embeddedFont>
      <p:font typeface="Libre Franklin Thin"/>
      <p:regular r:id="rId17"/>
      <p:bold r:id="rId18"/>
      <p:italic r:id="rId19"/>
      <p:boldItalic r:id="rId2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21" roundtripDataSignature="AMtx7mgHK1x/nCcWqFo+6M27qJRLzM7li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LibreFranklinThin-boldItalic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21" Type="http://customschemas.google.com/relationships/presentationmetadata" Target="metadata"/><Relationship Id="rId13" Type="http://schemas.openxmlformats.org/officeDocument/2006/relationships/font" Target="fonts/Corbel-regular.fntdata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Corbel-italic.fntdata"/><Relationship Id="rId14" Type="http://schemas.openxmlformats.org/officeDocument/2006/relationships/font" Target="fonts/Corbel-bold.fntdata"/><Relationship Id="rId17" Type="http://schemas.openxmlformats.org/officeDocument/2006/relationships/font" Target="fonts/LibreFranklinThin-regular.fntdata"/><Relationship Id="rId16" Type="http://schemas.openxmlformats.org/officeDocument/2006/relationships/font" Target="fonts/Corbel-boldItalic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LibreFranklinThin-italic.fntdata"/><Relationship Id="rId6" Type="http://schemas.openxmlformats.org/officeDocument/2006/relationships/slide" Target="slides/slide1.xml"/><Relationship Id="rId18" Type="http://schemas.openxmlformats.org/officeDocument/2006/relationships/font" Target="fonts/LibreFranklinThin-bold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6" name="Google Shape;96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11" name="Google Shape;111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26" name="Google Shape;126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41" name="Google Shape;141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56" name="Google Shape;156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71" name="Google Shape;171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de Título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0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0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Texto Vertical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9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xto e Título Vertical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0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0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Conteúdo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beçalho da Seção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2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2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uas Partes de Conteúdo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3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3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ção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4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4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4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4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4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mente Título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m Branco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údo com Legenda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7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7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7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m com Legenda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8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8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Google Shape;64;p18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9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Relationship Id="rId4" Type="http://schemas.openxmlformats.org/officeDocument/2006/relationships/image" Target="../media/image2.png"/><Relationship Id="rId5" Type="http://schemas.openxmlformats.org/officeDocument/2006/relationships/image" Target="../media/image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Relationship Id="rId4" Type="http://schemas.openxmlformats.org/officeDocument/2006/relationships/image" Target="../media/image2.png"/><Relationship Id="rId5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Relationship Id="rId4" Type="http://schemas.openxmlformats.org/officeDocument/2006/relationships/image" Target="../media/image2.png"/><Relationship Id="rId5" Type="http://schemas.openxmlformats.org/officeDocument/2006/relationships/image" Target="../media/image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Relationship Id="rId4" Type="http://schemas.openxmlformats.org/officeDocument/2006/relationships/image" Target="../media/image2.png"/><Relationship Id="rId5" Type="http://schemas.openxmlformats.org/officeDocument/2006/relationships/image" Target="../media/image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Relationship Id="rId4" Type="http://schemas.openxmlformats.org/officeDocument/2006/relationships/image" Target="../media/image2.png"/><Relationship Id="rId5" Type="http://schemas.openxmlformats.org/officeDocument/2006/relationships/image" Target="../media/image4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Relationship Id="rId4" Type="http://schemas.openxmlformats.org/officeDocument/2006/relationships/image" Target="../media/image2.png"/><Relationship Id="rId5" Type="http://schemas.openxmlformats.org/officeDocument/2006/relationships/image" Target="../media/image4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Relationship Id="rId4" Type="http://schemas.openxmlformats.org/officeDocument/2006/relationships/image" Target="../media/image2.png"/><Relationship Id="rId5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Resultado de imagem para &quot;atividade física&quot; icon" id="84" name="Google Shape;84;p1"/>
          <p:cNvPicPr preferRelativeResize="0"/>
          <p:nvPr/>
        </p:nvPicPr>
        <p:blipFill rotWithShape="1">
          <a:blip r:embed="rId3">
            <a:alphaModFix/>
          </a:blip>
          <a:srcRect b="53906" l="28167" r="53951" t="28029"/>
          <a:stretch/>
        </p:blipFill>
        <p:spPr>
          <a:xfrm>
            <a:off x="9971990" y="294099"/>
            <a:ext cx="690196" cy="66902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Resultado de imagem para &quot;atividade física&quot; icon" id="85" name="Google Shape;85;p1"/>
          <p:cNvPicPr preferRelativeResize="0"/>
          <p:nvPr/>
        </p:nvPicPr>
        <p:blipFill rotWithShape="1">
          <a:blip r:embed="rId3">
            <a:alphaModFix/>
          </a:blip>
          <a:srcRect b="53477" l="2218" r="79207" t="28889"/>
          <a:stretch/>
        </p:blipFill>
        <p:spPr>
          <a:xfrm>
            <a:off x="11093048" y="298736"/>
            <a:ext cx="716947" cy="653094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"/>
          <p:cNvSpPr/>
          <p:nvPr/>
        </p:nvSpPr>
        <p:spPr>
          <a:xfrm>
            <a:off x="334296" y="6086158"/>
            <a:ext cx="11523408" cy="781664"/>
          </a:xfrm>
          <a:prstGeom prst="rect">
            <a:avLst/>
          </a:prstGeom>
          <a:gradFill>
            <a:gsLst>
              <a:gs pos="0">
                <a:srgbClr val="7FB75F"/>
              </a:gs>
              <a:gs pos="50000">
                <a:srgbClr val="6EB141"/>
              </a:gs>
              <a:gs pos="100000">
                <a:srgbClr val="5FA134"/>
              </a:gs>
            </a:gsLst>
            <a:lin ang="5400000" scaled="0"/>
          </a:gradFill>
          <a:ln>
            <a:noFill/>
          </a:ln>
          <a:effectLst>
            <a:outerShdw blurRad="57150" rotWithShape="0" algn="ctr" dir="5400000" dist="19050">
              <a:srgbClr val="000000">
                <a:alpha val="61568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Resultado de imagem para &quot;atividade física&quot; icon" id="87" name="Google Shape;87;p1"/>
          <p:cNvPicPr preferRelativeResize="0"/>
          <p:nvPr/>
        </p:nvPicPr>
        <p:blipFill rotWithShape="1">
          <a:blip r:embed="rId3">
            <a:alphaModFix/>
          </a:blip>
          <a:srcRect b="79805" l="28770" r="54180" t="2131"/>
          <a:stretch/>
        </p:blipFill>
        <p:spPr>
          <a:xfrm>
            <a:off x="10535432" y="276514"/>
            <a:ext cx="658093" cy="669024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"/>
          <p:cNvPicPr preferRelativeResize="0"/>
          <p:nvPr/>
        </p:nvPicPr>
        <p:blipFill rotWithShape="1">
          <a:blip r:embed="rId4">
            <a:alphaModFix/>
          </a:blip>
          <a:srcRect b="60504" l="43383" r="43764" t="14904"/>
          <a:stretch/>
        </p:blipFill>
        <p:spPr>
          <a:xfrm>
            <a:off x="9437243" y="298938"/>
            <a:ext cx="621157" cy="66821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9" name="Google Shape;89;p1"/>
          <p:cNvCxnSpPr/>
          <p:nvPr/>
        </p:nvCxnSpPr>
        <p:spPr>
          <a:xfrm>
            <a:off x="2186522" y="4085801"/>
            <a:ext cx="7561200" cy="0"/>
          </a:xfrm>
          <a:prstGeom prst="straightConnector1">
            <a:avLst/>
          </a:prstGeom>
          <a:noFill/>
          <a:ln cap="flat" cmpd="sng" w="9525">
            <a:solidFill>
              <a:srgbClr val="C6BE2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90" name="Google Shape;90;p1"/>
          <p:cNvSpPr txBox="1"/>
          <p:nvPr/>
        </p:nvSpPr>
        <p:spPr>
          <a:xfrm>
            <a:off x="1106424" y="1173575"/>
            <a:ext cx="9966900" cy="2926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pt-BR" sz="5400" u="none" cap="none" strike="noStrike">
                <a:solidFill>
                  <a:srgbClr val="A6B727"/>
                </a:solidFill>
                <a:latin typeface="Corbel"/>
                <a:ea typeface="Corbel"/>
                <a:cs typeface="Corbel"/>
                <a:sym typeface="Corbel"/>
              </a:rPr>
              <a:t> FIXANDO OS CONCEITOS GERAIS - Antropometria</a:t>
            </a:r>
            <a:endParaRPr b="0" i="0" sz="5400" u="none" cap="none" strike="noStrike">
              <a:solidFill>
                <a:srgbClr val="A6B727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91" name="Google Shape;91;p1"/>
          <p:cNvSpPr txBox="1"/>
          <p:nvPr/>
        </p:nvSpPr>
        <p:spPr>
          <a:xfrm>
            <a:off x="1711502" y="4210724"/>
            <a:ext cx="8769000" cy="136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6B727"/>
              </a:buClr>
              <a:buSzPts val="1600"/>
              <a:buFont typeface="Corbel"/>
              <a:buNone/>
            </a:pPr>
            <a:r>
              <a:rPr b="0" i="0" lang="pt-BR" sz="2000" u="none" cap="none" strike="noStrik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Universidade de São Paulo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rgbClr val="A6B727"/>
              </a:buClr>
              <a:buSzPts val="1600"/>
              <a:buFont typeface="Corbel"/>
              <a:buNone/>
            </a:pPr>
            <a:r>
              <a:rPr b="0" i="0" lang="pt-BR" sz="2000" u="none" cap="none" strike="noStrik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Faculdade de Saúde Pública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Resultado de imagem para logo usp branco" id="92" name="Google Shape;92;p1"/>
          <p:cNvPicPr preferRelativeResize="0"/>
          <p:nvPr/>
        </p:nvPicPr>
        <p:blipFill rotWithShape="1">
          <a:blip r:embed="rId5">
            <a:alphaModFix/>
          </a:blip>
          <a:srcRect b="30798" l="0" r="6644" t="0"/>
          <a:stretch/>
        </p:blipFill>
        <p:spPr>
          <a:xfrm>
            <a:off x="696638" y="6215136"/>
            <a:ext cx="1261602" cy="523705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"/>
          <p:cNvSpPr/>
          <p:nvPr/>
        </p:nvSpPr>
        <p:spPr>
          <a:xfrm>
            <a:off x="3010125" y="6284629"/>
            <a:ext cx="8485237" cy="4154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100" u="none" cap="none" strike="noStrike">
                <a:solidFill>
                  <a:schemeClr val="lt1"/>
                </a:solidFill>
                <a:latin typeface="Libre Franklin Thin"/>
                <a:ea typeface="Libre Franklin Thin"/>
                <a:cs typeface="Libre Franklin Thin"/>
                <a:sym typeface="Libre Franklin Thin"/>
              </a:rPr>
              <a:t>Vigilância Alimentar e Nutricional na Linha de Cuidado para Sobrepeso e Obesidade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3"/>
          <p:cNvSpPr/>
          <p:nvPr/>
        </p:nvSpPr>
        <p:spPr>
          <a:xfrm>
            <a:off x="4788310" y="-886993"/>
            <a:ext cx="2615380" cy="1733973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28575">
            <a:solidFill>
              <a:srgbClr val="4F6685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99" name="Google Shape;99;p3"/>
          <p:cNvGrpSpPr/>
          <p:nvPr/>
        </p:nvGrpSpPr>
        <p:grpSpPr>
          <a:xfrm>
            <a:off x="5553201" y="159372"/>
            <a:ext cx="1548738" cy="588372"/>
            <a:chOff x="5464249" y="50725"/>
            <a:chExt cx="1820421" cy="692901"/>
          </a:xfrm>
        </p:grpSpPr>
        <p:pic>
          <p:nvPicPr>
            <p:cNvPr descr="Resultado de imagem para &quot;atividade física&quot; icon" id="100" name="Google Shape;100;p3"/>
            <p:cNvPicPr preferRelativeResize="0"/>
            <p:nvPr/>
          </p:nvPicPr>
          <p:blipFill rotWithShape="1">
            <a:blip r:embed="rId3">
              <a:alphaModFix/>
            </a:blip>
            <a:srcRect b="53906" l="28167" r="53951" t="28029"/>
            <a:stretch/>
          </p:blipFill>
          <p:spPr>
            <a:xfrm>
              <a:off x="5464249" y="50725"/>
              <a:ext cx="690196" cy="66902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Resultado de imagem para &quot;atividade física&quot; icon" id="101" name="Google Shape;101;p3"/>
            <p:cNvPicPr preferRelativeResize="0"/>
            <p:nvPr/>
          </p:nvPicPr>
          <p:blipFill rotWithShape="1">
            <a:blip r:embed="rId3">
              <a:alphaModFix/>
            </a:blip>
            <a:srcRect b="79857" l="80704" r="2149" t="2079"/>
            <a:stretch/>
          </p:blipFill>
          <p:spPr>
            <a:xfrm>
              <a:off x="6037006" y="50725"/>
              <a:ext cx="661827" cy="66902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Resultado de imagem para &quot;atividade física&quot; icon" id="102" name="Google Shape;102;p3"/>
            <p:cNvPicPr preferRelativeResize="0"/>
            <p:nvPr/>
          </p:nvPicPr>
          <p:blipFill rotWithShape="1">
            <a:blip r:embed="rId3">
              <a:alphaModFix/>
            </a:blip>
            <a:srcRect b="53477" l="2218" r="79207" t="28889"/>
            <a:stretch/>
          </p:blipFill>
          <p:spPr>
            <a:xfrm>
              <a:off x="6567723" y="90532"/>
              <a:ext cx="716947" cy="653094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103" name="Google Shape;103;p3"/>
          <p:cNvPicPr preferRelativeResize="0"/>
          <p:nvPr/>
        </p:nvPicPr>
        <p:blipFill rotWithShape="1">
          <a:blip r:embed="rId4">
            <a:alphaModFix/>
          </a:blip>
          <a:srcRect b="60293" l="43382" r="43801" t="14903"/>
          <a:stretch/>
        </p:blipFill>
        <p:spPr>
          <a:xfrm>
            <a:off x="5020179" y="163388"/>
            <a:ext cx="533233" cy="580293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3"/>
          <p:cNvSpPr/>
          <p:nvPr/>
        </p:nvSpPr>
        <p:spPr>
          <a:xfrm>
            <a:off x="334296" y="6086158"/>
            <a:ext cx="11523408" cy="781664"/>
          </a:xfrm>
          <a:prstGeom prst="rect">
            <a:avLst/>
          </a:prstGeom>
          <a:gradFill>
            <a:gsLst>
              <a:gs pos="0">
                <a:srgbClr val="7FB75F"/>
              </a:gs>
              <a:gs pos="50000">
                <a:srgbClr val="6EB141"/>
              </a:gs>
              <a:gs pos="100000">
                <a:srgbClr val="5FA134"/>
              </a:gs>
            </a:gsLst>
            <a:lin ang="5400000" scaled="0"/>
          </a:gradFill>
          <a:ln>
            <a:noFill/>
          </a:ln>
          <a:effectLst>
            <a:outerShdw blurRad="57150" rotWithShape="0" algn="ctr" dir="5400000" dist="19050">
              <a:srgbClr val="000000">
                <a:alpha val="61568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3"/>
          <p:cNvSpPr txBox="1"/>
          <p:nvPr/>
        </p:nvSpPr>
        <p:spPr>
          <a:xfrm>
            <a:off x="1158300" y="510425"/>
            <a:ext cx="9875400" cy="135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6B727"/>
              </a:buClr>
              <a:buSzPts val="4400"/>
              <a:buFont typeface="Corbel"/>
              <a:buNone/>
            </a:pPr>
            <a:r>
              <a:rPr b="0" i="0" lang="pt-BR" sz="4400" u="none" cap="none" strike="noStrike">
                <a:solidFill>
                  <a:srgbClr val="A6B727"/>
                </a:solidFill>
                <a:latin typeface="Corbel"/>
                <a:ea typeface="Corbel"/>
                <a:cs typeface="Corbel"/>
                <a:sym typeface="Corbel"/>
              </a:rPr>
              <a:t>Perguntas</a:t>
            </a:r>
            <a:endParaRPr b="0" i="0" sz="4400" u="none" cap="none" strike="noStrike">
              <a:solidFill>
                <a:srgbClr val="A6B727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06" name="Google Shape;106;p3"/>
          <p:cNvSpPr txBox="1"/>
          <p:nvPr/>
        </p:nvSpPr>
        <p:spPr>
          <a:xfrm>
            <a:off x="1057625" y="1857300"/>
            <a:ext cx="10304400" cy="2847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2500" u="none" cap="none" strike="noStrik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1 - É necessário pesar um paciente que relatou ter um peso maior do que o peso máximo da balança que você possui? </a:t>
            </a:r>
            <a:endParaRPr b="1" i="0" sz="2500" u="none" cap="none" strike="noStrike">
              <a:solidFill>
                <a:srgbClr val="000000"/>
              </a:solidFill>
              <a:latin typeface="Corbel"/>
              <a:ea typeface="Corbel"/>
              <a:cs typeface="Corbel"/>
              <a:sym typeface="Corbel"/>
            </a:endParaRPr>
          </a:p>
          <a:p>
            <a:pPr indent="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i="0" sz="2700" u="none" cap="none" strike="noStrike">
              <a:solidFill>
                <a:srgbClr val="000000"/>
              </a:solidFill>
              <a:latin typeface="Corbel"/>
              <a:ea typeface="Corbel"/>
              <a:cs typeface="Corbel"/>
              <a:sym typeface="Corbel"/>
            </a:endParaRPr>
          </a:p>
          <a:p>
            <a:pPr indent="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pt-BR" sz="2400" u="none" cap="none" strike="noStrik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a)	SIM</a:t>
            </a:r>
            <a:endParaRPr b="1" i="0" sz="2400" u="none" cap="none" strike="noStrike">
              <a:solidFill>
                <a:srgbClr val="000000"/>
              </a:solidFill>
              <a:latin typeface="Corbel"/>
              <a:ea typeface="Corbel"/>
              <a:cs typeface="Corbel"/>
              <a:sym typeface="Corbel"/>
            </a:endParaRPr>
          </a:p>
          <a:p>
            <a:pPr indent="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pt-BR" sz="2400" u="none" cap="none" strike="noStrik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b)	NÃO</a:t>
            </a:r>
            <a:endParaRPr b="1" i="0" sz="2400" u="none" cap="none" strike="noStrike">
              <a:solidFill>
                <a:srgbClr val="000000"/>
              </a:solidFill>
              <a:latin typeface="Corbel"/>
              <a:ea typeface="Corbel"/>
              <a:cs typeface="Corbel"/>
              <a:sym typeface="Corbel"/>
            </a:endParaRPr>
          </a:p>
          <a:p>
            <a:pPr indent="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i="0" sz="2700" u="none" cap="none" strike="noStrike">
              <a:solidFill>
                <a:srgbClr val="000000"/>
              </a:solidFill>
              <a:latin typeface="Corbel"/>
              <a:ea typeface="Corbel"/>
              <a:cs typeface="Corbel"/>
              <a:sym typeface="Corbel"/>
            </a:endParaRPr>
          </a:p>
          <a:p>
            <a:pPr indent="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t/>
            </a:r>
            <a:endParaRPr b="1" i="0" sz="2700" u="none" cap="none" strike="noStrike">
              <a:solidFill>
                <a:srgbClr val="000000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pic>
        <p:nvPicPr>
          <p:cNvPr descr="Resultado de imagem para logo usp branco" id="107" name="Google Shape;107;p3"/>
          <p:cNvPicPr preferRelativeResize="0"/>
          <p:nvPr/>
        </p:nvPicPr>
        <p:blipFill rotWithShape="1">
          <a:blip r:embed="rId5">
            <a:alphaModFix/>
          </a:blip>
          <a:srcRect b="30798" l="0" r="6644" t="0"/>
          <a:stretch/>
        </p:blipFill>
        <p:spPr>
          <a:xfrm>
            <a:off x="696638" y="6215136"/>
            <a:ext cx="1261602" cy="523705"/>
          </a:xfrm>
          <a:prstGeom prst="rect">
            <a:avLst/>
          </a:prstGeom>
          <a:noFill/>
          <a:ln>
            <a:noFill/>
          </a:ln>
        </p:spPr>
      </p:pic>
      <p:sp>
        <p:nvSpPr>
          <p:cNvPr id="108" name="Google Shape;108;p3"/>
          <p:cNvSpPr/>
          <p:nvPr/>
        </p:nvSpPr>
        <p:spPr>
          <a:xfrm>
            <a:off x="3010125" y="6284629"/>
            <a:ext cx="8485237" cy="4154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100" u="none" cap="none" strike="noStrike">
                <a:solidFill>
                  <a:schemeClr val="lt1"/>
                </a:solidFill>
                <a:latin typeface="Libre Franklin Thin"/>
                <a:ea typeface="Libre Franklin Thin"/>
                <a:cs typeface="Libre Franklin Thin"/>
                <a:sym typeface="Libre Franklin Thin"/>
              </a:rPr>
              <a:t>Vigilância Alimentar e Nutricional na Linha de Cuidado para Sobrepeso e Obesidade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"/>
          <p:cNvSpPr/>
          <p:nvPr/>
        </p:nvSpPr>
        <p:spPr>
          <a:xfrm>
            <a:off x="4788310" y="-886993"/>
            <a:ext cx="2615380" cy="1733973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28575">
            <a:solidFill>
              <a:srgbClr val="4F6685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14" name="Google Shape;114;p2"/>
          <p:cNvGrpSpPr/>
          <p:nvPr/>
        </p:nvGrpSpPr>
        <p:grpSpPr>
          <a:xfrm>
            <a:off x="5553201" y="159372"/>
            <a:ext cx="1548738" cy="588372"/>
            <a:chOff x="5464249" y="50725"/>
            <a:chExt cx="1820421" cy="692901"/>
          </a:xfrm>
        </p:grpSpPr>
        <p:pic>
          <p:nvPicPr>
            <p:cNvPr descr="Resultado de imagem para &quot;atividade física&quot; icon" id="115" name="Google Shape;115;p2"/>
            <p:cNvPicPr preferRelativeResize="0"/>
            <p:nvPr/>
          </p:nvPicPr>
          <p:blipFill rotWithShape="1">
            <a:blip r:embed="rId3">
              <a:alphaModFix/>
            </a:blip>
            <a:srcRect b="53906" l="28167" r="53951" t="28029"/>
            <a:stretch/>
          </p:blipFill>
          <p:spPr>
            <a:xfrm>
              <a:off x="5464249" y="50725"/>
              <a:ext cx="690196" cy="66902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Resultado de imagem para &quot;atividade física&quot; icon" id="116" name="Google Shape;116;p2"/>
            <p:cNvPicPr preferRelativeResize="0"/>
            <p:nvPr/>
          </p:nvPicPr>
          <p:blipFill rotWithShape="1">
            <a:blip r:embed="rId3">
              <a:alphaModFix/>
            </a:blip>
            <a:srcRect b="79857" l="80704" r="2149" t="2079"/>
            <a:stretch/>
          </p:blipFill>
          <p:spPr>
            <a:xfrm>
              <a:off x="6037006" y="50725"/>
              <a:ext cx="661827" cy="66902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Resultado de imagem para &quot;atividade física&quot; icon" id="117" name="Google Shape;117;p2"/>
            <p:cNvPicPr preferRelativeResize="0"/>
            <p:nvPr/>
          </p:nvPicPr>
          <p:blipFill rotWithShape="1">
            <a:blip r:embed="rId3">
              <a:alphaModFix/>
            </a:blip>
            <a:srcRect b="53477" l="2218" r="79207" t="28889"/>
            <a:stretch/>
          </p:blipFill>
          <p:spPr>
            <a:xfrm>
              <a:off x="6567723" y="90532"/>
              <a:ext cx="716947" cy="653094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118" name="Google Shape;118;p2"/>
          <p:cNvPicPr preferRelativeResize="0"/>
          <p:nvPr/>
        </p:nvPicPr>
        <p:blipFill rotWithShape="1">
          <a:blip r:embed="rId4">
            <a:alphaModFix/>
          </a:blip>
          <a:srcRect b="60293" l="43382" r="43801" t="14903"/>
          <a:stretch/>
        </p:blipFill>
        <p:spPr>
          <a:xfrm>
            <a:off x="5020179" y="163388"/>
            <a:ext cx="533233" cy="580293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Google Shape;119;p2"/>
          <p:cNvSpPr/>
          <p:nvPr/>
        </p:nvSpPr>
        <p:spPr>
          <a:xfrm>
            <a:off x="334296" y="6086158"/>
            <a:ext cx="11523408" cy="781664"/>
          </a:xfrm>
          <a:prstGeom prst="rect">
            <a:avLst/>
          </a:prstGeom>
          <a:gradFill>
            <a:gsLst>
              <a:gs pos="0">
                <a:srgbClr val="7FB75F"/>
              </a:gs>
              <a:gs pos="50000">
                <a:srgbClr val="6EB141"/>
              </a:gs>
              <a:gs pos="100000">
                <a:srgbClr val="5FA134"/>
              </a:gs>
            </a:gsLst>
            <a:lin ang="5400000" scaled="0"/>
          </a:gradFill>
          <a:ln>
            <a:noFill/>
          </a:ln>
          <a:effectLst>
            <a:outerShdw blurRad="57150" rotWithShape="0" algn="ctr" dir="5400000" dist="19050">
              <a:srgbClr val="000000">
                <a:alpha val="61568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2"/>
          <p:cNvSpPr txBox="1"/>
          <p:nvPr/>
        </p:nvSpPr>
        <p:spPr>
          <a:xfrm>
            <a:off x="1158300" y="510425"/>
            <a:ext cx="9875400" cy="135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6B727"/>
              </a:buClr>
              <a:buSzPts val="4400"/>
              <a:buFont typeface="Corbel"/>
              <a:buNone/>
            </a:pPr>
            <a:r>
              <a:rPr b="0" i="0" lang="pt-BR" sz="4400" u="none" cap="none" strike="noStrike">
                <a:solidFill>
                  <a:srgbClr val="A6B727"/>
                </a:solidFill>
                <a:latin typeface="Corbel"/>
                <a:ea typeface="Corbel"/>
                <a:cs typeface="Corbel"/>
                <a:sym typeface="Corbel"/>
              </a:rPr>
              <a:t>Perguntas</a:t>
            </a:r>
            <a:endParaRPr b="0" i="0" sz="4400" u="none" cap="none" strike="noStrike">
              <a:solidFill>
                <a:srgbClr val="A6B727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21" name="Google Shape;121;p2"/>
          <p:cNvSpPr txBox="1"/>
          <p:nvPr/>
        </p:nvSpPr>
        <p:spPr>
          <a:xfrm>
            <a:off x="1057625" y="1857300"/>
            <a:ext cx="10304400" cy="3232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pt-BR" sz="2500" u="none" cap="none" strike="noStrik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2- Se encostar no estadiômetro 3 pontos anatômicos dos 5 ainda é possível ser feita a altura do indivíduo?</a:t>
            </a:r>
            <a:r>
              <a:rPr b="0" i="0" lang="pt-BR" sz="2500" u="none" cap="none" strike="noStrik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 </a:t>
            </a:r>
            <a:endParaRPr/>
          </a:p>
          <a:p>
            <a:pPr indent="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500" u="none" cap="none" strike="noStrike">
              <a:solidFill>
                <a:srgbClr val="000000"/>
              </a:solidFill>
              <a:latin typeface="Corbel"/>
              <a:ea typeface="Corbel"/>
              <a:cs typeface="Corbel"/>
              <a:sym typeface="Corbel"/>
            </a:endParaRPr>
          </a:p>
          <a:p>
            <a:pPr indent="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i="0" sz="2700" u="none" cap="none" strike="noStrike">
              <a:solidFill>
                <a:srgbClr val="000000"/>
              </a:solidFill>
              <a:latin typeface="Corbel"/>
              <a:ea typeface="Corbel"/>
              <a:cs typeface="Corbel"/>
              <a:sym typeface="Corbel"/>
            </a:endParaRPr>
          </a:p>
          <a:p>
            <a:pPr indent="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pt-BR" sz="2400" u="none" cap="none" strike="noStrik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a)	SIM</a:t>
            </a:r>
            <a:endParaRPr b="1" i="0" sz="2400" u="none" cap="none" strike="noStrike">
              <a:solidFill>
                <a:srgbClr val="000000"/>
              </a:solidFill>
              <a:latin typeface="Corbel"/>
              <a:ea typeface="Corbel"/>
              <a:cs typeface="Corbel"/>
              <a:sym typeface="Corbel"/>
            </a:endParaRPr>
          </a:p>
          <a:p>
            <a:pPr indent="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pt-BR" sz="2400" u="none" cap="none" strike="noStrik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b)	NÃO</a:t>
            </a:r>
            <a:endParaRPr b="1" i="0" sz="2400" u="none" cap="none" strike="noStrike">
              <a:solidFill>
                <a:srgbClr val="000000"/>
              </a:solidFill>
              <a:latin typeface="Corbel"/>
              <a:ea typeface="Corbel"/>
              <a:cs typeface="Corbel"/>
              <a:sym typeface="Corbel"/>
            </a:endParaRPr>
          </a:p>
          <a:p>
            <a:pPr indent="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i="0" sz="2700" u="none" cap="none" strike="noStrike">
              <a:solidFill>
                <a:srgbClr val="000000"/>
              </a:solidFill>
              <a:latin typeface="Corbel"/>
              <a:ea typeface="Corbel"/>
              <a:cs typeface="Corbel"/>
              <a:sym typeface="Corbel"/>
            </a:endParaRPr>
          </a:p>
          <a:p>
            <a:pPr indent="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t/>
            </a:r>
            <a:endParaRPr b="1" i="0" sz="2700" u="none" cap="none" strike="noStrike">
              <a:solidFill>
                <a:srgbClr val="000000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pic>
        <p:nvPicPr>
          <p:cNvPr descr="Resultado de imagem para logo usp branco" id="122" name="Google Shape;122;p2"/>
          <p:cNvPicPr preferRelativeResize="0"/>
          <p:nvPr/>
        </p:nvPicPr>
        <p:blipFill rotWithShape="1">
          <a:blip r:embed="rId5">
            <a:alphaModFix/>
          </a:blip>
          <a:srcRect b="30798" l="0" r="6644" t="0"/>
          <a:stretch/>
        </p:blipFill>
        <p:spPr>
          <a:xfrm>
            <a:off x="696638" y="6215136"/>
            <a:ext cx="1261602" cy="523705"/>
          </a:xfrm>
          <a:prstGeom prst="rect">
            <a:avLst/>
          </a:prstGeom>
          <a:noFill/>
          <a:ln>
            <a:noFill/>
          </a:ln>
        </p:spPr>
      </p:pic>
      <p:sp>
        <p:nvSpPr>
          <p:cNvPr id="123" name="Google Shape;123;p2"/>
          <p:cNvSpPr/>
          <p:nvPr/>
        </p:nvSpPr>
        <p:spPr>
          <a:xfrm>
            <a:off x="3010125" y="6284629"/>
            <a:ext cx="8485237" cy="4154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100" u="none" cap="none" strike="noStrike">
                <a:solidFill>
                  <a:schemeClr val="lt1"/>
                </a:solidFill>
                <a:latin typeface="Libre Franklin Thin"/>
                <a:ea typeface="Libre Franklin Thin"/>
                <a:cs typeface="Libre Franklin Thin"/>
                <a:sym typeface="Libre Franklin Thin"/>
              </a:rPr>
              <a:t>Vigilância Alimentar e Nutricional na Linha de Cuidado para Sobrepeso e Obesidade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4"/>
          <p:cNvSpPr/>
          <p:nvPr/>
        </p:nvSpPr>
        <p:spPr>
          <a:xfrm>
            <a:off x="4788310" y="-886993"/>
            <a:ext cx="2615380" cy="1733973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28575">
            <a:solidFill>
              <a:srgbClr val="4F6685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29" name="Google Shape;129;p4"/>
          <p:cNvGrpSpPr/>
          <p:nvPr/>
        </p:nvGrpSpPr>
        <p:grpSpPr>
          <a:xfrm>
            <a:off x="5553201" y="159372"/>
            <a:ext cx="1548738" cy="588372"/>
            <a:chOff x="5464249" y="50725"/>
            <a:chExt cx="1820421" cy="692901"/>
          </a:xfrm>
        </p:grpSpPr>
        <p:pic>
          <p:nvPicPr>
            <p:cNvPr descr="Resultado de imagem para &quot;atividade física&quot; icon" id="130" name="Google Shape;130;p4"/>
            <p:cNvPicPr preferRelativeResize="0"/>
            <p:nvPr/>
          </p:nvPicPr>
          <p:blipFill rotWithShape="1">
            <a:blip r:embed="rId3">
              <a:alphaModFix/>
            </a:blip>
            <a:srcRect b="53906" l="28167" r="53951" t="28029"/>
            <a:stretch/>
          </p:blipFill>
          <p:spPr>
            <a:xfrm>
              <a:off x="5464249" y="50725"/>
              <a:ext cx="690196" cy="66902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Resultado de imagem para &quot;atividade física&quot; icon" id="131" name="Google Shape;131;p4"/>
            <p:cNvPicPr preferRelativeResize="0"/>
            <p:nvPr/>
          </p:nvPicPr>
          <p:blipFill rotWithShape="1">
            <a:blip r:embed="rId3">
              <a:alphaModFix/>
            </a:blip>
            <a:srcRect b="79857" l="80704" r="2149" t="2079"/>
            <a:stretch/>
          </p:blipFill>
          <p:spPr>
            <a:xfrm>
              <a:off x="6037006" y="50725"/>
              <a:ext cx="661827" cy="66902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Resultado de imagem para &quot;atividade física&quot; icon" id="132" name="Google Shape;132;p4"/>
            <p:cNvPicPr preferRelativeResize="0"/>
            <p:nvPr/>
          </p:nvPicPr>
          <p:blipFill rotWithShape="1">
            <a:blip r:embed="rId3">
              <a:alphaModFix/>
            </a:blip>
            <a:srcRect b="53477" l="2218" r="79207" t="28889"/>
            <a:stretch/>
          </p:blipFill>
          <p:spPr>
            <a:xfrm>
              <a:off x="6567723" y="90532"/>
              <a:ext cx="716947" cy="653094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133" name="Google Shape;133;p4"/>
          <p:cNvPicPr preferRelativeResize="0"/>
          <p:nvPr/>
        </p:nvPicPr>
        <p:blipFill rotWithShape="1">
          <a:blip r:embed="rId4">
            <a:alphaModFix/>
          </a:blip>
          <a:srcRect b="60293" l="43382" r="43801" t="14903"/>
          <a:stretch/>
        </p:blipFill>
        <p:spPr>
          <a:xfrm>
            <a:off x="5020179" y="163388"/>
            <a:ext cx="533233" cy="580293"/>
          </a:xfrm>
          <a:prstGeom prst="rect">
            <a:avLst/>
          </a:prstGeom>
          <a:noFill/>
          <a:ln>
            <a:noFill/>
          </a:ln>
        </p:spPr>
      </p:pic>
      <p:sp>
        <p:nvSpPr>
          <p:cNvPr id="134" name="Google Shape;134;p4"/>
          <p:cNvSpPr/>
          <p:nvPr/>
        </p:nvSpPr>
        <p:spPr>
          <a:xfrm>
            <a:off x="334296" y="6086158"/>
            <a:ext cx="11523408" cy="781664"/>
          </a:xfrm>
          <a:prstGeom prst="rect">
            <a:avLst/>
          </a:prstGeom>
          <a:gradFill>
            <a:gsLst>
              <a:gs pos="0">
                <a:srgbClr val="7FB75F"/>
              </a:gs>
              <a:gs pos="50000">
                <a:srgbClr val="6EB141"/>
              </a:gs>
              <a:gs pos="100000">
                <a:srgbClr val="5FA134"/>
              </a:gs>
            </a:gsLst>
            <a:lin ang="5400000" scaled="0"/>
          </a:gradFill>
          <a:ln>
            <a:noFill/>
          </a:ln>
          <a:effectLst>
            <a:outerShdw blurRad="57150" rotWithShape="0" algn="ctr" dir="5400000" dist="19050">
              <a:srgbClr val="000000">
                <a:alpha val="61568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4"/>
          <p:cNvSpPr txBox="1"/>
          <p:nvPr/>
        </p:nvSpPr>
        <p:spPr>
          <a:xfrm>
            <a:off x="1158300" y="510425"/>
            <a:ext cx="9875400" cy="135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6B727"/>
              </a:buClr>
              <a:buSzPts val="4400"/>
              <a:buFont typeface="Corbel"/>
              <a:buNone/>
            </a:pPr>
            <a:r>
              <a:rPr b="0" i="0" lang="pt-BR" sz="4400" u="none" cap="none" strike="noStrike">
                <a:solidFill>
                  <a:srgbClr val="A6B727"/>
                </a:solidFill>
                <a:latin typeface="Corbel"/>
                <a:ea typeface="Corbel"/>
                <a:cs typeface="Corbel"/>
                <a:sym typeface="Corbel"/>
              </a:rPr>
              <a:t>Perguntas</a:t>
            </a:r>
            <a:endParaRPr b="0" i="0" sz="4400" u="none" cap="none" strike="noStrike">
              <a:solidFill>
                <a:srgbClr val="A6B727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36" name="Google Shape;136;p4"/>
          <p:cNvSpPr txBox="1"/>
          <p:nvPr/>
        </p:nvSpPr>
        <p:spPr>
          <a:xfrm>
            <a:off x="1448971" y="1857300"/>
            <a:ext cx="9913200" cy="2847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pt-BR" sz="2500" u="none" cap="none" strike="noStrik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3- Para aferir uma medida em duplicata posso realizá-la na mesma     sequência?</a:t>
            </a:r>
            <a:r>
              <a:rPr b="0" i="0" lang="pt-BR" sz="2500" u="none" cap="none" strike="noStrik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 </a:t>
            </a:r>
            <a:endParaRPr/>
          </a:p>
          <a:p>
            <a:pPr indent="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i="0" sz="2700" u="none" cap="none" strike="noStrike">
              <a:solidFill>
                <a:srgbClr val="000000"/>
              </a:solidFill>
              <a:latin typeface="Corbel"/>
              <a:ea typeface="Corbel"/>
              <a:cs typeface="Corbel"/>
              <a:sym typeface="Corbel"/>
            </a:endParaRPr>
          </a:p>
          <a:p>
            <a:pPr indent="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pt-BR" sz="2400" u="none" cap="none" strike="noStrik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a)	SIM</a:t>
            </a:r>
            <a:endParaRPr b="1" i="0" sz="2400" u="none" cap="none" strike="noStrike">
              <a:solidFill>
                <a:srgbClr val="000000"/>
              </a:solidFill>
              <a:latin typeface="Corbel"/>
              <a:ea typeface="Corbel"/>
              <a:cs typeface="Corbel"/>
              <a:sym typeface="Corbel"/>
            </a:endParaRPr>
          </a:p>
          <a:p>
            <a:pPr indent="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pt-BR" sz="2400" u="none" cap="none" strike="noStrik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b)	NÃO</a:t>
            </a:r>
            <a:endParaRPr b="1" i="0" sz="2400" u="none" cap="none" strike="noStrike">
              <a:solidFill>
                <a:srgbClr val="000000"/>
              </a:solidFill>
              <a:latin typeface="Corbel"/>
              <a:ea typeface="Corbel"/>
              <a:cs typeface="Corbel"/>
              <a:sym typeface="Corbel"/>
            </a:endParaRPr>
          </a:p>
          <a:p>
            <a:pPr indent="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i="0" sz="2700" u="none" cap="none" strike="noStrike">
              <a:solidFill>
                <a:srgbClr val="000000"/>
              </a:solidFill>
              <a:latin typeface="Corbel"/>
              <a:ea typeface="Corbel"/>
              <a:cs typeface="Corbel"/>
              <a:sym typeface="Corbel"/>
            </a:endParaRPr>
          </a:p>
          <a:p>
            <a:pPr indent="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t/>
            </a:r>
            <a:endParaRPr b="1" i="0" sz="2700" u="none" cap="none" strike="noStrike">
              <a:solidFill>
                <a:srgbClr val="000000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pic>
        <p:nvPicPr>
          <p:cNvPr descr="Resultado de imagem para logo usp branco" id="137" name="Google Shape;137;p4"/>
          <p:cNvPicPr preferRelativeResize="0"/>
          <p:nvPr/>
        </p:nvPicPr>
        <p:blipFill rotWithShape="1">
          <a:blip r:embed="rId5">
            <a:alphaModFix/>
          </a:blip>
          <a:srcRect b="30798" l="0" r="6644" t="0"/>
          <a:stretch/>
        </p:blipFill>
        <p:spPr>
          <a:xfrm>
            <a:off x="696638" y="6215136"/>
            <a:ext cx="1261602" cy="523705"/>
          </a:xfrm>
          <a:prstGeom prst="rect">
            <a:avLst/>
          </a:prstGeom>
          <a:noFill/>
          <a:ln>
            <a:noFill/>
          </a:ln>
        </p:spPr>
      </p:pic>
      <p:sp>
        <p:nvSpPr>
          <p:cNvPr id="138" name="Google Shape;138;p4"/>
          <p:cNvSpPr/>
          <p:nvPr/>
        </p:nvSpPr>
        <p:spPr>
          <a:xfrm>
            <a:off x="3010125" y="6284629"/>
            <a:ext cx="8485237" cy="4154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100" u="none" cap="none" strike="noStrike">
                <a:solidFill>
                  <a:schemeClr val="lt1"/>
                </a:solidFill>
                <a:latin typeface="Libre Franklin Thin"/>
                <a:ea typeface="Libre Franklin Thin"/>
                <a:cs typeface="Libre Franklin Thin"/>
                <a:sym typeface="Libre Franklin Thin"/>
              </a:rPr>
              <a:t>Vigilância Alimentar e Nutricional na Linha de Cuidado para Sobrepeso e Obesidade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5"/>
          <p:cNvSpPr/>
          <p:nvPr/>
        </p:nvSpPr>
        <p:spPr>
          <a:xfrm>
            <a:off x="4788310" y="-886993"/>
            <a:ext cx="2615380" cy="1733973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28575">
            <a:solidFill>
              <a:srgbClr val="4F6685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44" name="Google Shape;144;p5"/>
          <p:cNvGrpSpPr/>
          <p:nvPr/>
        </p:nvGrpSpPr>
        <p:grpSpPr>
          <a:xfrm>
            <a:off x="5553201" y="159372"/>
            <a:ext cx="1548738" cy="588372"/>
            <a:chOff x="5464249" y="50725"/>
            <a:chExt cx="1820421" cy="692901"/>
          </a:xfrm>
        </p:grpSpPr>
        <p:pic>
          <p:nvPicPr>
            <p:cNvPr descr="Resultado de imagem para &quot;atividade física&quot; icon" id="145" name="Google Shape;145;p5"/>
            <p:cNvPicPr preferRelativeResize="0"/>
            <p:nvPr/>
          </p:nvPicPr>
          <p:blipFill rotWithShape="1">
            <a:blip r:embed="rId3">
              <a:alphaModFix/>
            </a:blip>
            <a:srcRect b="53906" l="28167" r="53951" t="28029"/>
            <a:stretch/>
          </p:blipFill>
          <p:spPr>
            <a:xfrm>
              <a:off x="5464249" y="50725"/>
              <a:ext cx="690196" cy="66902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Resultado de imagem para &quot;atividade física&quot; icon" id="146" name="Google Shape;146;p5"/>
            <p:cNvPicPr preferRelativeResize="0"/>
            <p:nvPr/>
          </p:nvPicPr>
          <p:blipFill rotWithShape="1">
            <a:blip r:embed="rId3">
              <a:alphaModFix/>
            </a:blip>
            <a:srcRect b="79857" l="80704" r="2149" t="2079"/>
            <a:stretch/>
          </p:blipFill>
          <p:spPr>
            <a:xfrm>
              <a:off x="6037006" y="50725"/>
              <a:ext cx="661827" cy="66902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Resultado de imagem para &quot;atividade física&quot; icon" id="147" name="Google Shape;147;p5"/>
            <p:cNvPicPr preferRelativeResize="0"/>
            <p:nvPr/>
          </p:nvPicPr>
          <p:blipFill rotWithShape="1">
            <a:blip r:embed="rId3">
              <a:alphaModFix/>
            </a:blip>
            <a:srcRect b="53477" l="2218" r="79207" t="28889"/>
            <a:stretch/>
          </p:blipFill>
          <p:spPr>
            <a:xfrm>
              <a:off x="6567723" y="90532"/>
              <a:ext cx="716947" cy="653094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148" name="Google Shape;148;p5"/>
          <p:cNvPicPr preferRelativeResize="0"/>
          <p:nvPr/>
        </p:nvPicPr>
        <p:blipFill rotWithShape="1">
          <a:blip r:embed="rId4">
            <a:alphaModFix/>
          </a:blip>
          <a:srcRect b="60293" l="43382" r="43801" t="14903"/>
          <a:stretch/>
        </p:blipFill>
        <p:spPr>
          <a:xfrm>
            <a:off x="5020179" y="163388"/>
            <a:ext cx="533233" cy="580293"/>
          </a:xfrm>
          <a:prstGeom prst="rect">
            <a:avLst/>
          </a:prstGeom>
          <a:noFill/>
          <a:ln>
            <a:noFill/>
          </a:ln>
        </p:spPr>
      </p:pic>
      <p:sp>
        <p:nvSpPr>
          <p:cNvPr id="149" name="Google Shape;149;p5"/>
          <p:cNvSpPr/>
          <p:nvPr/>
        </p:nvSpPr>
        <p:spPr>
          <a:xfrm>
            <a:off x="334296" y="6086158"/>
            <a:ext cx="11523408" cy="781664"/>
          </a:xfrm>
          <a:prstGeom prst="rect">
            <a:avLst/>
          </a:prstGeom>
          <a:gradFill>
            <a:gsLst>
              <a:gs pos="0">
                <a:srgbClr val="7FB75F"/>
              </a:gs>
              <a:gs pos="50000">
                <a:srgbClr val="6EB141"/>
              </a:gs>
              <a:gs pos="100000">
                <a:srgbClr val="5FA134"/>
              </a:gs>
            </a:gsLst>
            <a:lin ang="5400000" scaled="0"/>
          </a:gradFill>
          <a:ln>
            <a:noFill/>
          </a:ln>
          <a:effectLst>
            <a:outerShdw blurRad="57150" rotWithShape="0" algn="ctr" dir="5400000" dist="19050">
              <a:srgbClr val="000000">
                <a:alpha val="61568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p5"/>
          <p:cNvSpPr txBox="1"/>
          <p:nvPr/>
        </p:nvSpPr>
        <p:spPr>
          <a:xfrm>
            <a:off x="1158300" y="510425"/>
            <a:ext cx="9875400" cy="135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6B727"/>
              </a:buClr>
              <a:buSzPts val="4400"/>
              <a:buFont typeface="Corbel"/>
              <a:buNone/>
            </a:pPr>
            <a:r>
              <a:rPr b="0" i="0" lang="pt-BR" sz="4400" u="none" cap="none" strike="noStrike">
                <a:solidFill>
                  <a:srgbClr val="A6B727"/>
                </a:solidFill>
                <a:latin typeface="Corbel"/>
                <a:ea typeface="Corbel"/>
                <a:cs typeface="Corbel"/>
                <a:sym typeface="Corbel"/>
              </a:rPr>
              <a:t>Perguntas</a:t>
            </a:r>
            <a:endParaRPr b="0" i="0" sz="4400" u="none" cap="none" strike="noStrike">
              <a:solidFill>
                <a:srgbClr val="A6B727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51" name="Google Shape;151;p5"/>
          <p:cNvSpPr txBox="1"/>
          <p:nvPr/>
        </p:nvSpPr>
        <p:spPr>
          <a:xfrm>
            <a:off x="1057625" y="1857300"/>
            <a:ext cx="10304400" cy="2462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pt-BR" sz="2500" u="none" cap="none" strike="noStrik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4- Indivíduo deve subir de relógio e casaco na balança?</a:t>
            </a:r>
            <a:endParaRPr/>
          </a:p>
          <a:p>
            <a:pPr indent="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700" u="none" cap="none" strike="noStrike">
              <a:solidFill>
                <a:srgbClr val="000000"/>
              </a:solidFill>
              <a:latin typeface="Corbel"/>
              <a:ea typeface="Corbel"/>
              <a:cs typeface="Corbel"/>
              <a:sym typeface="Corbel"/>
            </a:endParaRPr>
          </a:p>
          <a:p>
            <a:pPr indent="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pt-BR" sz="2400" u="none" cap="none" strike="noStrik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a)	SIM</a:t>
            </a:r>
            <a:endParaRPr b="1" i="0" sz="2400" u="none" cap="none" strike="noStrike">
              <a:solidFill>
                <a:srgbClr val="000000"/>
              </a:solidFill>
              <a:latin typeface="Corbel"/>
              <a:ea typeface="Corbel"/>
              <a:cs typeface="Corbel"/>
              <a:sym typeface="Corbel"/>
            </a:endParaRPr>
          </a:p>
          <a:p>
            <a:pPr indent="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pt-BR" sz="2400" u="none" cap="none" strike="noStrik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b)	NÃO</a:t>
            </a:r>
            <a:endParaRPr b="1" i="0" sz="2400" u="none" cap="none" strike="noStrike">
              <a:solidFill>
                <a:srgbClr val="000000"/>
              </a:solidFill>
              <a:latin typeface="Corbel"/>
              <a:ea typeface="Corbel"/>
              <a:cs typeface="Corbel"/>
              <a:sym typeface="Corbel"/>
            </a:endParaRPr>
          </a:p>
          <a:p>
            <a:pPr indent="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i="0" sz="2700" u="none" cap="none" strike="noStrike">
              <a:solidFill>
                <a:srgbClr val="000000"/>
              </a:solidFill>
              <a:latin typeface="Corbel"/>
              <a:ea typeface="Corbel"/>
              <a:cs typeface="Corbel"/>
              <a:sym typeface="Corbel"/>
            </a:endParaRPr>
          </a:p>
          <a:p>
            <a:pPr indent="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t/>
            </a:r>
            <a:endParaRPr b="1" i="0" sz="2700" u="none" cap="none" strike="noStrike">
              <a:solidFill>
                <a:srgbClr val="000000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pic>
        <p:nvPicPr>
          <p:cNvPr descr="Resultado de imagem para logo usp branco" id="152" name="Google Shape;152;p5"/>
          <p:cNvPicPr preferRelativeResize="0"/>
          <p:nvPr/>
        </p:nvPicPr>
        <p:blipFill rotWithShape="1">
          <a:blip r:embed="rId5">
            <a:alphaModFix/>
          </a:blip>
          <a:srcRect b="30798" l="0" r="6644" t="0"/>
          <a:stretch/>
        </p:blipFill>
        <p:spPr>
          <a:xfrm>
            <a:off x="696638" y="6215136"/>
            <a:ext cx="1261602" cy="523705"/>
          </a:xfrm>
          <a:prstGeom prst="rect">
            <a:avLst/>
          </a:prstGeom>
          <a:noFill/>
          <a:ln>
            <a:noFill/>
          </a:ln>
        </p:spPr>
      </p:pic>
      <p:sp>
        <p:nvSpPr>
          <p:cNvPr id="153" name="Google Shape;153;p5"/>
          <p:cNvSpPr/>
          <p:nvPr/>
        </p:nvSpPr>
        <p:spPr>
          <a:xfrm>
            <a:off x="3010125" y="6284629"/>
            <a:ext cx="8485237" cy="4154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100" u="none" cap="none" strike="noStrike">
                <a:solidFill>
                  <a:schemeClr val="lt1"/>
                </a:solidFill>
                <a:latin typeface="Libre Franklin Thin"/>
                <a:ea typeface="Libre Franklin Thin"/>
                <a:cs typeface="Libre Franklin Thin"/>
                <a:sym typeface="Libre Franklin Thin"/>
              </a:rPr>
              <a:t>Vigilância Alimentar e Nutricional na Linha de Cuidado para Sobrepeso e Obesidade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6"/>
          <p:cNvSpPr/>
          <p:nvPr/>
        </p:nvSpPr>
        <p:spPr>
          <a:xfrm>
            <a:off x="4788310" y="-886993"/>
            <a:ext cx="2615380" cy="1733973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28575">
            <a:solidFill>
              <a:srgbClr val="4F6685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59" name="Google Shape;159;p6"/>
          <p:cNvGrpSpPr/>
          <p:nvPr/>
        </p:nvGrpSpPr>
        <p:grpSpPr>
          <a:xfrm>
            <a:off x="5553201" y="159372"/>
            <a:ext cx="1548738" cy="588372"/>
            <a:chOff x="5464249" y="50725"/>
            <a:chExt cx="1820421" cy="692901"/>
          </a:xfrm>
        </p:grpSpPr>
        <p:pic>
          <p:nvPicPr>
            <p:cNvPr descr="Resultado de imagem para &quot;atividade física&quot; icon" id="160" name="Google Shape;160;p6"/>
            <p:cNvPicPr preferRelativeResize="0"/>
            <p:nvPr/>
          </p:nvPicPr>
          <p:blipFill rotWithShape="1">
            <a:blip r:embed="rId3">
              <a:alphaModFix/>
            </a:blip>
            <a:srcRect b="53906" l="28167" r="53951" t="28029"/>
            <a:stretch/>
          </p:blipFill>
          <p:spPr>
            <a:xfrm>
              <a:off x="5464249" y="50725"/>
              <a:ext cx="690196" cy="66902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Resultado de imagem para &quot;atividade física&quot; icon" id="161" name="Google Shape;161;p6"/>
            <p:cNvPicPr preferRelativeResize="0"/>
            <p:nvPr/>
          </p:nvPicPr>
          <p:blipFill rotWithShape="1">
            <a:blip r:embed="rId3">
              <a:alphaModFix/>
            </a:blip>
            <a:srcRect b="79857" l="80704" r="2149" t="2079"/>
            <a:stretch/>
          </p:blipFill>
          <p:spPr>
            <a:xfrm>
              <a:off x="6037006" y="50725"/>
              <a:ext cx="661827" cy="66902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Resultado de imagem para &quot;atividade física&quot; icon" id="162" name="Google Shape;162;p6"/>
            <p:cNvPicPr preferRelativeResize="0"/>
            <p:nvPr/>
          </p:nvPicPr>
          <p:blipFill rotWithShape="1">
            <a:blip r:embed="rId3">
              <a:alphaModFix/>
            </a:blip>
            <a:srcRect b="53477" l="2218" r="79207" t="28889"/>
            <a:stretch/>
          </p:blipFill>
          <p:spPr>
            <a:xfrm>
              <a:off x="6567723" y="90532"/>
              <a:ext cx="716947" cy="653094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163" name="Google Shape;163;p6"/>
          <p:cNvPicPr preferRelativeResize="0"/>
          <p:nvPr/>
        </p:nvPicPr>
        <p:blipFill rotWithShape="1">
          <a:blip r:embed="rId4">
            <a:alphaModFix/>
          </a:blip>
          <a:srcRect b="60293" l="43382" r="43801" t="14903"/>
          <a:stretch/>
        </p:blipFill>
        <p:spPr>
          <a:xfrm>
            <a:off x="5020179" y="163388"/>
            <a:ext cx="533233" cy="580293"/>
          </a:xfrm>
          <a:prstGeom prst="rect">
            <a:avLst/>
          </a:prstGeom>
          <a:noFill/>
          <a:ln>
            <a:noFill/>
          </a:ln>
        </p:spPr>
      </p:pic>
      <p:sp>
        <p:nvSpPr>
          <p:cNvPr id="164" name="Google Shape;164;p6"/>
          <p:cNvSpPr/>
          <p:nvPr/>
        </p:nvSpPr>
        <p:spPr>
          <a:xfrm>
            <a:off x="334296" y="6086158"/>
            <a:ext cx="11523408" cy="781664"/>
          </a:xfrm>
          <a:prstGeom prst="rect">
            <a:avLst/>
          </a:prstGeom>
          <a:gradFill>
            <a:gsLst>
              <a:gs pos="0">
                <a:srgbClr val="7FB75F"/>
              </a:gs>
              <a:gs pos="50000">
                <a:srgbClr val="6EB141"/>
              </a:gs>
              <a:gs pos="100000">
                <a:srgbClr val="5FA134"/>
              </a:gs>
            </a:gsLst>
            <a:lin ang="5400000" scaled="0"/>
          </a:gradFill>
          <a:ln>
            <a:noFill/>
          </a:ln>
          <a:effectLst>
            <a:outerShdw blurRad="57150" rotWithShape="0" algn="ctr" dir="5400000" dist="19050">
              <a:srgbClr val="000000">
                <a:alpha val="61568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6"/>
          <p:cNvSpPr txBox="1"/>
          <p:nvPr/>
        </p:nvSpPr>
        <p:spPr>
          <a:xfrm>
            <a:off x="1158300" y="510425"/>
            <a:ext cx="9875400" cy="135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6B727"/>
              </a:buClr>
              <a:buSzPts val="4400"/>
              <a:buFont typeface="Corbel"/>
              <a:buNone/>
            </a:pPr>
            <a:r>
              <a:rPr b="0" i="0" lang="pt-BR" sz="4400" u="none" cap="none" strike="noStrike">
                <a:solidFill>
                  <a:srgbClr val="A6B727"/>
                </a:solidFill>
                <a:latin typeface="Corbel"/>
                <a:ea typeface="Corbel"/>
                <a:cs typeface="Corbel"/>
                <a:sym typeface="Corbel"/>
              </a:rPr>
              <a:t>Perguntas</a:t>
            </a:r>
            <a:endParaRPr b="0" i="0" sz="4400" u="none" cap="none" strike="noStrike">
              <a:solidFill>
                <a:srgbClr val="A6B727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66" name="Google Shape;166;p6"/>
          <p:cNvSpPr txBox="1"/>
          <p:nvPr/>
        </p:nvSpPr>
        <p:spPr>
          <a:xfrm>
            <a:off x="1057625" y="1857300"/>
            <a:ext cx="10304400" cy="281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pt-BR" sz="2500" u="none" cap="none" strike="noStrik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5- O indivíduo pode estar com o cabelo amarrado para a aferição da estatura?</a:t>
            </a:r>
            <a:endParaRPr/>
          </a:p>
          <a:p>
            <a:pPr indent="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500" u="none" cap="none" strike="noStrike">
              <a:solidFill>
                <a:srgbClr val="000000"/>
              </a:solidFill>
              <a:latin typeface="Corbel"/>
              <a:ea typeface="Corbel"/>
              <a:cs typeface="Corbel"/>
              <a:sym typeface="Corbel"/>
            </a:endParaRPr>
          </a:p>
          <a:p>
            <a:pPr indent="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pt-BR" sz="2400" u="none" cap="none" strike="noStrik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a)	SIM</a:t>
            </a:r>
            <a:endParaRPr b="1" i="0" sz="2400" u="none" cap="none" strike="noStrike">
              <a:solidFill>
                <a:srgbClr val="000000"/>
              </a:solidFill>
              <a:latin typeface="Corbel"/>
              <a:ea typeface="Corbel"/>
              <a:cs typeface="Corbel"/>
              <a:sym typeface="Corbel"/>
            </a:endParaRPr>
          </a:p>
          <a:p>
            <a:pPr indent="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pt-BR" sz="2400" u="none" cap="none" strike="noStrik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b)	NÃO</a:t>
            </a:r>
            <a:endParaRPr b="1" i="0" sz="2400" u="none" cap="none" strike="noStrike">
              <a:solidFill>
                <a:srgbClr val="000000"/>
              </a:solidFill>
              <a:latin typeface="Corbel"/>
              <a:ea typeface="Corbel"/>
              <a:cs typeface="Corbel"/>
              <a:sym typeface="Corbel"/>
            </a:endParaRPr>
          </a:p>
          <a:p>
            <a:pPr indent="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i="0" sz="2700" u="none" cap="none" strike="noStrike">
              <a:solidFill>
                <a:srgbClr val="000000"/>
              </a:solidFill>
              <a:latin typeface="Corbel"/>
              <a:ea typeface="Corbel"/>
              <a:cs typeface="Corbel"/>
              <a:sym typeface="Corbel"/>
            </a:endParaRPr>
          </a:p>
          <a:p>
            <a:pPr indent="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t/>
            </a:r>
            <a:endParaRPr b="1" i="0" sz="2700" u="none" cap="none" strike="noStrike">
              <a:solidFill>
                <a:srgbClr val="000000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pic>
        <p:nvPicPr>
          <p:cNvPr descr="Resultado de imagem para logo usp branco" id="167" name="Google Shape;167;p6"/>
          <p:cNvPicPr preferRelativeResize="0"/>
          <p:nvPr/>
        </p:nvPicPr>
        <p:blipFill rotWithShape="1">
          <a:blip r:embed="rId5">
            <a:alphaModFix/>
          </a:blip>
          <a:srcRect b="30798" l="0" r="6644" t="0"/>
          <a:stretch/>
        </p:blipFill>
        <p:spPr>
          <a:xfrm>
            <a:off x="696638" y="6215136"/>
            <a:ext cx="1261602" cy="523705"/>
          </a:xfrm>
          <a:prstGeom prst="rect">
            <a:avLst/>
          </a:prstGeom>
          <a:noFill/>
          <a:ln>
            <a:noFill/>
          </a:ln>
        </p:spPr>
      </p:pic>
      <p:sp>
        <p:nvSpPr>
          <p:cNvPr id="168" name="Google Shape;168;p6"/>
          <p:cNvSpPr/>
          <p:nvPr/>
        </p:nvSpPr>
        <p:spPr>
          <a:xfrm>
            <a:off x="3010125" y="6284629"/>
            <a:ext cx="8485237" cy="4154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100" u="none" cap="none" strike="noStrike">
                <a:solidFill>
                  <a:schemeClr val="lt1"/>
                </a:solidFill>
                <a:latin typeface="Libre Franklin Thin"/>
                <a:ea typeface="Libre Franklin Thin"/>
                <a:cs typeface="Libre Franklin Thin"/>
                <a:sym typeface="Libre Franklin Thin"/>
              </a:rPr>
              <a:t>Vigilância Alimentar e Nutricional na Linha de Cuidado para Sobrepeso e Obesidade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7"/>
          <p:cNvSpPr/>
          <p:nvPr/>
        </p:nvSpPr>
        <p:spPr>
          <a:xfrm>
            <a:off x="4788310" y="-886993"/>
            <a:ext cx="2615380" cy="1733973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28575">
            <a:solidFill>
              <a:srgbClr val="4F6685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74" name="Google Shape;174;p7"/>
          <p:cNvGrpSpPr/>
          <p:nvPr/>
        </p:nvGrpSpPr>
        <p:grpSpPr>
          <a:xfrm>
            <a:off x="5553201" y="159372"/>
            <a:ext cx="1548738" cy="588372"/>
            <a:chOff x="5464249" y="50725"/>
            <a:chExt cx="1820421" cy="692901"/>
          </a:xfrm>
        </p:grpSpPr>
        <p:pic>
          <p:nvPicPr>
            <p:cNvPr descr="Resultado de imagem para &quot;atividade física&quot; icon" id="175" name="Google Shape;175;p7"/>
            <p:cNvPicPr preferRelativeResize="0"/>
            <p:nvPr/>
          </p:nvPicPr>
          <p:blipFill rotWithShape="1">
            <a:blip r:embed="rId3">
              <a:alphaModFix/>
            </a:blip>
            <a:srcRect b="53906" l="28167" r="53951" t="28029"/>
            <a:stretch/>
          </p:blipFill>
          <p:spPr>
            <a:xfrm>
              <a:off x="5464249" y="50725"/>
              <a:ext cx="690196" cy="66902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Resultado de imagem para &quot;atividade física&quot; icon" id="176" name="Google Shape;176;p7"/>
            <p:cNvPicPr preferRelativeResize="0"/>
            <p:nvPr/>
          </p:nvPicPr>
          <p:blipFill rotWithShape="1">
            <a:blip r:embed="rId3">
              <a:alphaModFix/>
            </a:blip>
            <a:srcRect b="79857" l="80704" r="2149" t="2079"/>
            <a:stretch/>
          </p:blipFill>
          <p:spPr>
            <a:xfrm>
              <a:off x="6037006" y="50725"/>
              <a:ext cx="661827" cy="66902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Resultado de imagem para &quot;atividade física&quot; icon" id="177" name="Google Shape;177;p7"/>
            <p:cNvPicPr preferRelativeResize="0"/>
            <p:nvPr/>
          </p:nvPicPr>
          <p:blipFill rotWithShape="1">
            <a:blip r:embed="rId3">
              <a:alphaModFix/>
            </a:blip>
            <a:srcRect b="53477" l="2218" r="79207" t="28889"/>
            <a:stretch/>
          </p:blipFill>
          <p:spPr>
            <a:xfrm>
              <a:off x="6567723" y="90532"/>
              <a:ext cx="716947" cy="653094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178" name="Google Shape;178;p7"/>
          <p:cNvPicPr preferRelativeResize="0"/>
          <p:nvPr/>
        </p:nvPicPr>
        <p:blipFill rotWithShape="1">
          <a:blip r:embed="rId4">
            <a:alphaModFix/>
          </a:blip>
          <a:srcRect b="60293" l="43382" r="43801" t="14903"/>
          <a:stretch/>
        </p:blipFill>
        <p:spPr>
          <a:xfrm>
            <a:off x="5020179" y="163388"/>
            <a:ext cx="533233" cy="580293"/>
          </a:xfrm>
          <a:prstGeom prst="rect">
            <a:avLst/>
          </a:prstGeom>
          <a:noFill/>
          <a:ln>
            <a:noFill/>
          </a:ln>
        </p:spPr>
      </p:pic>
      <p:sp>
        <p:nvSpPr>
          <p:cNvPr id="179" name="Google Shape;179;p7"/>
          <p:cNvSpPr/>
          <p:nvPr/>
        </p:nvSpPr>
        <p:spPr>
          <a:xfrm>
            <a:off x="334296" y="6086158"/>
            <a:ext cx="11523408" cy="781664"/>
          </a:xfrm>
          <a:prstGeom prst="rect">
            <a:avLst/>
          </a:prstGeom>
          <a:gradFill>
            <a:gsLst>
              <a:gs pos="0">
                <a:srgbClr val="7FB75F"/>
              </a:gs>
              <a:gs pos="50000">
                <a:srgbClr val="6EB141"/>
              </a:gs>
              <a:gs pos="100000">
                <a:srgbClr val="5FA134"/>
              </a:gs>
            </a:gsLst>
            <a:lin ang="5400000" scaled="0"/>
          </a:gradFill>
          <a:ln>
            <a:noFill/>
          </a:ln>
          <a:effectLst>
            <a:outerShdw blurRad="57150" rotWithShape="0" algn="ctr" dir="5400000" dist="19050">
              <a:srgbClr val="000000">
                <a:alpha val="61568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p7"/>
          <p:cNvSpPr txBox="1"/>
          <p:nvPr/>
        </p:nvSpPr>
        <p:spPr>
          <a:xfrm>
            <a:off x="1158300" y="510425"/>
            <a:ext cx="9875400" cy="135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6B727"/>
              </a:buClr>
              <a:buSzPts val="4400"/>
              <a:buFont typeface="Corbel"/>
              <a:buNone/>
            </a:pPr>
            <a:r>
              <a:rPr b="0" i="0" lang="pt-BR" sz="4400" u="none" cap="none" strike="noStrike">
                <a:solidFill>
                  <a:srgbClr val="A6B727"/>
                </a:solidFill>
                <a:latin typeface="Corbel"/>
                <a:ea typeface="Corbel"/>
                <a:cs typeface="Corbel"/>
                <a:sym typeface="Corbel"/>
              </a:rPr>
              <a:t>Gabarito</a:t>
            </a:r>
            <a:endParaRPr b="0" i="0" sz="4400" u="none" cap="none" strike="noStrike">
              <a:solidFill>
                <a:srgbClr val="A6B727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81" name="Google Shape;181;p7"/>
          <p:cNvSpPr txBox="1"/>
          <p:nvPr/>
        </p:nvSpPr>
        <p:spPr>
          <a:xfrm>
            <a:off x="1057625" y="1857300"/>
            <a:ext cx="10304400" cy="4108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000" u="none" cap="none" strike="noStrik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1- Não (b)</a:t>
            </a:r>
            <a:endParaRPr/>
          </a:p>
          <a:p>
            <a:pPr indent="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rgbClr val="000000"/>
              </a:solidFill>
              <a:latin typeface="Corbel"/>
              <a:ea typeface="Corbel"/>
              <a:cs typeface="Corbel"/>
              <a:sym typeface="Corbel"/>
            </a:endParaRPr>
          </a:p>
          <a:p>
            <a:pPr indent="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000" u="none" cap="none" strike="noStrik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2- Sim (a)</a:t>
            </a:r>
            <a:endParaRPr b="1" i="0" sz="2000" u="none" cap="none" strike="noStrike">
              <a:solidFill>
                <a:srgbClr val="000000"/>
              </a:solidFill>
              <a:latin typeface="Corbel"/>
              <a:ea typeface="Corbel"/>
              <a:cs typeface="Corbel"/>
              <a:sym typeface="Corbel"/>
            </a:endParaRPr>
          </a:p>
          <a:p>
            <a:pPr indent="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rgbClr val="000000"/>
              </a:solidFill>
              <a:latin typeface="Corbel"/>
              <a:ea typeface="Corbel"/>
              <a:cs typeface="Corbel"/>
              <a:sym typeface="Corbel"/>
            </a:endParaRPr>
          </a:p>
          <a:p>
            <a:pPr indent="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000" u="none" cap="none" strike="noStrik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3- Não (b)</a:t>
            </a:r>
            <a:endParaRPr b="1" i="0" sz="2000" u="none" cap="none" strike="noStrike">
              <a:solidFill>
                <a:srgbClr val="000000"/>
              </a:solidFill>
              <a:latin typeface="Corbel"/>
              <a:ea typeface="Corbel"/>
              <a:cs typeface="Corbel"/>
              <a:sym typeface="Corbel"/>
            </a:endParaRPr>
          </a:p>
          <a:p>
            <a:pPr indent="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rgbClr val="000000"/>
              </a:solidFill>
              <a:latin typeface="Corbel"/>
              <a:ea typeface="Corbel"/>
              <a:cs typeface="Corbel"/>
              <a:sym typeface="Corbel"/>
            </a:endParaRPr>
          </a:p>
          <a:p>
            <a:pPr indent="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000" u="none" cap="none" strike="noStrik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4- Não (b)</a:t>
            </a:r>
            <a:endParaRPr b="1" i="0" sz="2000" u="none" cap="none" strike="noStrike">
              <a:solidFill>
                <a:srgbClr val="000000"/>
              </a:solidFill>
              <a:latin typeface="Corbel"/>
              <a:ea typeface="Corbel"/>
              <a:cs typeface="Corbel"/>
              <a:sym typeface="Corbel"/>
            </a:endParaRPr>
          </a:p>
          <a:p>
            <a:pPr indent="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rgbClr val="000000"/>
              </a:solidFill>
              <a:latin typeface="Corbel"/>
              <a:ea typeface="Corbel"/>
              <a:cs typeface="Corbel"/>
              <a:sym typeface="Corbel"/>
            </a:endParaRPr>
          </a:p>
          <a:p>
            <a:pPr indent="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000" u="none" cap="none" strike="noStrik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5- Não (b)</a:t>
            </a:r>
            <a:endParaRPr b="1" i="0" sz="2000" u="none" cap="none" strike="noStrike">
              <a:solidFill>
                <a:srgbClr val="000000"/>
              </a:solidFill>
              <a:latin typeface="Corbel"/>
              <a:ea typeface="Corbel"/>
              <a:cs typeface="Corbel"/>
              <a:sym typeface="Corbel"/>
            </a:endParaRPr>
          </a:p>
          <a:p>
            <a:pPr indent="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i="0" sz="2700" u="none" cap="none" strike="noStrike">
              <a:solidFill>
                <a:srgbClr val="000000"/>
              </a:solidFill>
              <a:latin typeface="Corbel"/>
              <a:ea typeface="Corbel"/>
              <a:cs typeface="Corbel"/>
              <a:sym typeface="Corbel"/>
            </a:endParaRPr>
          </a:p>
          <a:p>
            <a:pPr indent="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i="0" sz="2700" u="none" cap="none" strike="noStrike">
              <a:solidFill>
                <a:srgbClr val="000000"/>
              </a:solidFill>
              <a:latin typeface="Corbel"/>
              <a:ea typeface="Corbel"/>
              <a:cs typeface="Corbel"/>
              <a:sym typeface="Corbel"/>
            </a:endParaRPr>
          </a:p>
          <a:p>
            <a:pPr indent="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t/>
            </a:r>
            <a:endParaRPr b="1" i="0" sz="2700" u="none" cap="none" strike="noStrike">
              <a:solidFill>
                <a:srgbClr val="000000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pic>
        <p:nvPicPr>
          <p:cNvPr descr="Resultado de imagem para logo usp branco" id="182" name="Google Shape;182;p7"/>
          <p:cNvPicPr preferRelativeResize="0"/>
          <p:nvPr/>
        </p:nvPicPr>
        <p:blipFill rotWithShape="1">
          <a:blip r:embed="rId5">
            <a:alphaModFix/>
          </a:blip>
          <a:srcRect b="30798" l="0" r="6644" t="0"/>
          <a:stretch/>
        </p:blipFill>
        <p:spPr>
          <a:xfrm>
            <a:off x="696638" y="6215136"/>
            <a:ext cx="1261602" cy="523705"/>
          </a:xfrm>
          <a:prstGeom prst="rect">
            <a:avLst/>
          </a:prstGeom>
          <a:noFill/>
          <a:ln>
            <a:noFill/>
          </a:ln>
        </p:spPr>
      </p:pic>
      <p:sp>
        <p:nvSpPr>
          <p:cNvPr id="183" name="Google Shape;183;p7"/>
          <p:cNvSpPr/>
          <p:nvPr/>
        </p:nvSpPr>
        <p:spPr>
          <a:xfrm>
            <a:off x="3010125" y="6284629"/>
            <a:ext cx="8485237" cy="4154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100" u="none" cap="none" strike="noStrike">
                <a:solidFill>
                  <a:schemeClr val="lt1"/>
                </a:solidFill>
                <a:latin typeface="Libre Franklin Thin"/>
                <a:ea typeface="Libre Franklin Thin"/>
                <a:cs typeface="Libre Franklin Thin"/>
                <a:sym typeface="Libre Franklin Thin"/>
              </a:rPr>
              <a:t>Vigilância Alimentar e Nutricional na Linha de Cuidado para Sobrepeso e Obesidade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2020-03-05T19:27:50Z</dcterms:created>
  <dc:creator>Daiany França Saldanha</dc:creator>
</cp:coreProperties>
</file>