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h0EF1488kchMiVYuYm+9QkrA49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5F45263-8163-4326-887F-8713C40D3734}">
  <a:tblStyle styleId="{55F45263-8163-4326-887F-8713C40D37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customschemas.google.com/relationships/presentationmetadata" Target="metadata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f4ce2c228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gf4ce2c228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f4ce2c228a_1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3" name="Google Shape;203;gf4ce2c228a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f4ce2c228a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gf4ce2c228a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f4ce2c228a_1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f4ce2c228a_1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f4ce2c228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gf4ce2c228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f4ce2c228a_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gf4ce2c228a_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f4ce2c228a_1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gf4ce2c228a_1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9" name="Google Shape;23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4ce2c228a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f4ce2c228a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4ce2c228a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f4ce2c228a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f4ce2c228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f4ce2c228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f4ce2c228a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gf4ce2c228a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f4ce2c228a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f4ce2c228a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f4ce2c228a_1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gf4ce2c228a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54906d84a_0_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gf54906d84a_0_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gf54906d84a_0_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gf54906d84a_0_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gf54906d84a_0_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54906d84a_0_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5" name="Google Shape;65;gf54906d84a_0_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6" name="Google Shape;66;gf54906d84a_0_5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f54906d84a_0_5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54906d84a_0_6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0" name="Google Shape;70;gf54906d84a_0_6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gf54906d84a_0_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2" name="Google Shape;72;gf54906d84a_0_6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f54906d84a_0_6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gf54906d84a_0_6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_COLUMN_TEXT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54906d84a_0_7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gf54906d84a_0_7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gf54906d84a_0_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9" name="Google Shape;79;gf54906d84a_0_7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f54906d84a_0_7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54906d84a_0_7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Google Shape;83;gf54906d84a_0_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4" name="Google Shape;84;gf54906d84a_0_7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f54906d84a_0_7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f54906d84a_0_7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54906d84a_0_8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9" name="Google Shape;89;gf54906d84a_0_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0" name="Google Shape;90;gf54906d84a_0_8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f54906d84a_0_8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54906d84a_0_8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f54906d84a_0_8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5" name="Google Shape;95;gf54906d84a_0_8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6" name="Google Shape;96;gf54906d84a_0_8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gf54906d84a_0_8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8" name="Google Shape;98;gf54906d84a_0_8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f54906d84a_0_8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f54906d84a_0_8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54906d84a_0_9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f54906d84a_0_9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" name="Google Shape;104;gf54906d84a_0_9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5" name="Google Shape;105;gf54906d84a_0_9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6" name="Google Shape;106;gf54906d84a_0_9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7" name="Google Shape;107;gf54906d84a_0_9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f54906d84a_0_9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54906d84a_0_10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1" name="Google Shape;111;gf54906d84a_0_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2" name="Google Shape;112;gf54906d84a_0_10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f54906d84a_0_10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gf54906d84a_0_10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54906d84a_0_1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7" name="Google Shape;117;gf54906d84a_0_1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8" name="Google Shape;118;gf54906d84a_0_1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f54906d84a_0_1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54906d84a_0_1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2" name="Google Shape;122;gf54906d84a_0_1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3" name="Google Shape;123;gf54906d84a_0_1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4" name="Google Shape;124;gf54906d84a_0_1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f54906d84a_0_1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f54906d84a_0_1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 1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f54906d84a_0_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gf54906d84a_0_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8" name="Google Shape;18;gf54906d84a_0_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" name="Google Shape;19;gf54906d84a_0_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1">
  <p:cSld name="BIG_NUMBER_1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54906d84a_0_12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9" name="Google Shape;129;gf54906d84a_0_1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0" name="Google Shape;130;gf54906d84a_0_1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1" name="Google Shape;131;gf54906d84a_0_12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f54906d84a_0_12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54906d84a_0_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gf54906d84a_0_12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f54906d84a_0_12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gf54906d84a_0_1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54906d84a_0_1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0" name="Google Shape;140;gf54906d84a_0_13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f54906d84a_0_13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54906d84a_0_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gf54906d84a_0_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f54906d84a_0_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gf54906d84a_0_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f54906d84a_0_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gf54906d84a_0_2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gf54906d84a_0_2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54906d84a_0_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gf54906d84a_0_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gf54906d84a_0_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3" name="Google Shape;33;gf54906d84a_0_2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gf54906d84a_0_2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gf54906d84a_0_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f54906d84a_0_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gf54906d84a_0_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gf54906d84a_0_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0" name="Google Shape;40;gf54906d84a_0_31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f54906d84a_0_31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f54906d84a_0_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gf54906d84a_0_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gf54906d84a_0_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gf54906d84a_0_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7" name="Google Shape;47;gf54906d84a_0_3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f54906d84a_0_3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gf54906d84a_0_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54906d84a_0_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gf54906d84a_0_4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3" name="Google Shape;53;gf54906d84a_0_4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4" name="Google Shape;54;gf54906d84a_0_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5" name="Google Shape;55;gf54906d84a_0_4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f54906d84a_0_4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54906d84a_0_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gf54906d84a_0_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0" name="Google Shape;60;gf54906d84a_0_5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f54906d84a_0_5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f54906d84a_0_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f54906d84a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f54906d84a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f54906d84a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7" Type="http://schemas.openxmlformats.org/officeDocument/2006/relationships/image" Target="../media/image10.png"/><Relationship Id="rId8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/>
          <p:nvPr/>
        </p:nvSpPr>
        <p:spPr>
          <a:xfrm>
            <a:off x="1111488" y="1362500"/>
            <a:ext cx="6921000" cy="1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Oficina de manejo da obesidade por abordagem coletiva na atenção primária à saúde </a:t>
            </a:r>
            <a:endParaRPr b="0" i="0" sz="1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700" y="3929725"/>
            <a:ext cx="612457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f4ce2c228a_0_25"/>
          <p:cNvSpPr txBox="1"/>
          <p:nvPr/>
        </p:nvSpPr>
        <p:spPr>
          <a:xfrm>
            <a:off x="152400" y="264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A64D79"/>
                </a:solidFill>
              </a:rPr>
              <a:t>Módulo 4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0" name="Google Shape;200;gf4ce2c228a_0_25"/>
          <p:cNvGraphicFramePr/>
          <p:nvPr/>
        </p:nvGraphicFramePr>
        <p:xfrm>
          <a:off x="269313" y="958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{55F45263-8163-4326-887F-8713C40D3734}</a:tableStyleId>
              </a:tblPr>
              <a:tblGrid>
                <a:gridCol w="1421775"/>
                <a:gridCol w="7183600"/>
              </a:tblGrid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ATIVIDADE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Apresentação do módulo 4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45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O que compartilhamos?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Planejamento para concepção de grupos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Intervalo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Estratégias educativas para grupos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75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Adesão a grupos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Roda de conversa e fechamento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f4ce2c228a_1_56"/>
          <p:cNvSpPr txBox="1"/>
          <p:nvPr/>
        </p:nvSpPr>
        <p:spPr>
          <a:xfrm>
            <a:off x="311700" y="384750"/>
            <a:ext cx="85206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5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Fluxo de cuidado da pessoa com sobrepeso e obesidade na APS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gf4ce2c228a_1_56"/>
          <p:cNvSpPr txBox="1"/>
          <p:nvPr>
            <p:ph idx="1" type="subTitle"/>
          </p:nvPr>
        </p:nvSpPr>
        <p:spPr>
          <a:xfrm>
            <a:off x="491250" y="2343150"/>
            <a:ext cx="8161500" cy="18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Objetivos: Apresentar a estratificação de risco de pessoas com sobrepeso e obesidade e, com isso, desenvolver a habilidade de planejar a oferta de grupos terapêuticos e grupo motivacional.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f4ce2c228a_1_12"/>
          <p:cNvSpPr txBox="1"/>
          <p:nvPr/>
        </p:nvSpPr>
        <p:spPr>
          <a:xfrm>
            <a:off x="152400" y="2002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A64D79"/>
                </a:solidFill>
              </a:rPr>
              <a:t>Módulo 5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2" name="Google Shape;212;gf4ce2c228a_1_12"/>
          <p:cNvGraphicFramePr/>
          <p:nvPr/>
        </p:nvGraphicFramePr>
        <p:xfrm>
          <a:off x="306600" y="8347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{55F45263-8163-4326-887F-8713C40D3734}</a:tableStyleId>
              </a:tblPr>
              <a:tblGrid>
                <a:gridCol w="1376825"/>
                <a:gridCol w="6956750"/>
              </a:tblGrid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ATIVIDADE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Apresentação do módulo 5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Estratificação de grupos terapêuticos e grupo motivacional para o manejo da obesidade (Parte 1)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Usuário EmCena: estratificação de grupos terapêuticos e grupo motivacional para o manejo da obesidade (Parte 2)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Intervalo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70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Planejando grupos terapêuticos e grupo motivacional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Roda de conversa e fechamento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f4ce2c228a_1_63"/>
          <p:cNvSpPr txBox="1"/>
          <p:nvPr/>
        </p:nvSpPr>
        <p:spPr>
          <a:xfrm>
            <a:off x="311700" y="607275"/>
            <a:ext cx="85206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6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Vivências - Grupos terapêuticos e grupo motivacional para manejo de obesidade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gf4ce2c228a_1_63"/>
          <p:cNvSpPr txBox="1"/>
          <p:nvPr>
            <p:ph idx="1" type="subTitle"/>
          </p:nvPr>
        </p:nvSpPr>
        <p:spPr>
          <a:xfrm>
            <a:off x="311700" y="2489025"/>
            <a:ext cx="8579400" cy="18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/>
              <a:t>Objetivos: Permitir que os participantes vivenciem e reflitam acerca dos grupos terapêuticos (GTs) e grupo motivacional (GM) para o manejo da obesidade propostos no Instrutivo de Abordagem Coletiva para o Manejo da Obesidade no SUS</a:t>
            </a:r>
            <a:endParaRPr sz="25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f4ce2c228a_0_35"/>
          <p:cNvSpPr txBox="1"/>
          <p:nvPr/>
        </p:nvSpPr>
        <p:spPr>
          <a:xfrm>
            <a:off x="152400" y="2002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A64D79"/>
                </a:solidFill>
              </a:rPr>
              <a:t>Módulo 6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4" name="Google Shape;224;gf4ce2c228a_0_35"/>
          <p:cNvGraphicFramePr/>
          <p:nvPr/>
        </p:nvGraphicFramePr>
        <p:xfrm>
          <a:off x="306600" y="984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{55F45263-8163-4326-887F-8713C40D3734}</a:tableStyleId>
              </a:tblPr>
              <a:tblGrid>
                <a:gridCol w="1385650"/>
                <a:gridCol w="7001200"/>
              </a:tblGrid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ATIVIDADE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Apresentação do módulo 6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</a:t>
                      </a:r>
                      <a:r>
                        <a:rPr lang="pt-BR" sz="2000"/>
                        <a:t>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Atividade em grupo motivacional (GM)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Atividade em grupos terapêuticos sem e com indicação de cirurgia bariátrica (GT1 e GT2)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Intervalo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</a:t>
                      </a:r>
                      <a:r>
                        <a:rPr lang="pt-BR" sz="2000"/>
                        <a:t>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Atividade em grupo de manutenção (GT3)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Roda de conversa e fechamento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f4ce2c228a_1_70"/>
          <p:cNvSpPr txBox="1"/>
          <p:nvPr/>
        </p:nvSpPr>
        <p:spPr>
          <a:xfrm>
            <a:off x="311700" y="384750"/>
            <a:ext cx="85206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7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Colocando em prática minha realidade profissional (plano de ação e avaliação)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f4ce2c228a_1_70"/>
          <p:cNvSpPr txBox="1"/>
          <p:nvPr>
            <p:ph idx="1" type="subTitle"/>
          </p:nvPr>
        </p:nvSpPr>
        <p:spPr>
          <a:xfrm>
            <a:off x="311700" y="2378875"/>
            <a:ext cx="8520600" cy="18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Objetivos: elaboração de um plano de ação para construção de grupos, de forma que os profissionais possam aplicar os conteúdos trabalhados durante os encontros anteriores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f4ce2c228a_1_77"/>
          <p:cNvSpPr txBox="1"/>
          <p:nvPr/>
        </p:nvSpPr>
        <p:spPr>
          <a:xfrm>
            <a:off x="152400" y="2002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A64D79"/>
                </a:solidFill>
              </a:rPr>
              <a:t>Módulo 7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6" name="Google Shape;236;gf4ce2c228a_1_77"/>
          <p:cNvGraphicFramePr/>
          <p:nvPr/>
        </p:nvGraphicFramePr>
        <p:xfrm>
          <a:off x="405213" y="941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{55F45263-8163-4326-887F-8713C40D3734}</a:tableStyleId>
              </a:tblPr>
              <a:tblGrid>
                <a:gridCol w="1376825"/>
                <a:gridCol w="6956750"/>
              </a:tblGrid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ATIVIDADE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Apresentação do módulo 7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Plano de ação: colocando em prática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30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Registro e monitoramento de atividades coletivas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Intervalo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30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Avaliação das atividades coletivas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Avaliação da oficina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Encerramento da oficina: Tenda do Conto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Google Shape;24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243" name="Google Shape;243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244" name="Google Shape;244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245" name="Google Shape;245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246" name="Google Shape;246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248" name="Google Shape;248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249" name="Google Shape;249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5"/>
          <p:cNvSpPr txBox="1"/>
          <p:nvPr/>
        </p:nvSpPr>
        <p:spPr>
          <a:xfrm>
            <a:off x="274600" y="330025"/>
            <a:ext cx="33039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/>
          <p:nvPr/>
        </p:nvSpPr>
        <p:spPr>
          <a:xfrm>
            <a:off x="1263900" y="1615500"/>
            <a:ext cx="6921000" cy="1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Atividade </a:t>
            </a:r>
            <a:r>
              <a:rPr b="1" lang="pt-BR" sz="3400">
                <a:solidFill>
                  <a:srgbClr val="A64D79"/>
                </a:solidFill>
              </a:rPr>
              <a:t>2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Apresentação do Cronograma e dos Módulos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4ce2c228a_1_27"/>
          <p:cNvSpPr txBox="1"/>
          <p:nvPr/>
        </p:nvSpPr>
        <p:spPr>
          <a:xfrm>
            <a:off x="1260825" y="805500"/>
            <a:ext cx="6921000" cy="1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1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A pessoas com sobrepeso e obesidade na APS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f4ce2c228a_1_27"/>
          <p:cNvSpPr txBox="1"/>
          <p:nvPr>
            <p:ph idx="1" type="subTitle"/>
          </p:nvPr>
        </p:nvSpPr>
        <p:spPr>
          <a:xfrm>
            <a:off x="311700" y="2993475"/>
            <a:ext cx="8520600" cy="97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Objetivo: Entender a importância do cuidado integral da pessoa com obesidade na APS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" name="Google Shape;163;p4"/>
          <p:cNvGraphicFramePr/>
          <p:nvPr/>
        </p:nvGraphicFramePr>
        <p:xfrm>
          <a:off x="298225" y="7165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{55F45263-8163-4326-887F-8713C40D3734}</a:tableStyleId>
              </a:tblPr>
              <a:tblGrid>
                <a:gridCol w="1275250"/>
                <a:gridCol w="6841575"/>
              </a:tblGrid>
              <a:tr h="394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100"/>
                        <a:t>TEMPO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100"/>
                        <a:t>ATIVIDADE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50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Acolhendo o grupo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10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Apresentação do cronograma geral e dos módulos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10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Acordo de convivência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60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Mapa falante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6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15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100"/>
                        <a:t>Intervalo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67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25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Contextualização da linha de cuidado do sobrepeso e obesidade na RAS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45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Sensibilização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25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Roda de conversa e fechamento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4" name="Google Shape;164;p4"/>
          <p:cNvSpPr txBox="1"/>
          <p:nvPr/>
        </p:nvSpPr>
        <p:spPr>
          <a:xfrm>
            <a:off x="152400" y="38000"/>
            <a:ext cx="21912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800">
                <a:solidFill>
                  <a:srgbClr val="A64D79"/>
                </a:solidFill>
              </a:rPr>
              <a:t>Módulo 1</a:t>
            </a:r>
            <a:endParaRPr b="1" i="0" sz="31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4ce2c228a_1_35"/>
          <p:cNvSpPr txBox="1"/>
          <p:nvPr/>
        </p:nvSpPr>
        <p:spPr>
          <a:xfrm>
            <a:off x="387525" y="345000"/>
            <a:ext cx="85206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2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Marco de Referência de EAN para as Políticas Públicas e Guia Alimentar para a População Brasileira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f4ce2c228a_1_35"/>
          <p:cNvSpPr txBox="1"/>
          <p:nvPr>
            <p:ph idx="1" type="subTitle"/>
          </p:nvPr>
        </p:nvSpPr>
        <p:spPr>
          <a:xfrm>
            <a:off x="311700" y="2849700"/>
            <a:ext cx="8520600" cy="143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Objetivos: Apresentar tais referenciais teóricos básicos para a promoção da alimentação adequada e saudável e da educação alimentar e nutricional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Google Shape;175;gf4ce2c228a_0_15"/>
          <p:cNvGraphicFramePr/>
          <p:nvPr/>
        </p:nvGraphicFramePr>
        <p:xfrm>
          <a:off x="340300" y="84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{55F45263-8163-4326-887F-8713C40D3734}</a:tableStyleId>
              </a:tblPr>
              <a:tblGrid>
                <a:gridCol w="1383075"/>
                <a:gridCol w="7080325"/>
              </a:tblGrid>
              <a:tr h="27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ATIVIDADE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Apresentação do módulo 2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Guia Alimentar para a População Brasileira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54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80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Marco de Referência de Educação Alimentar e Nutricional para as Políticas Públicas (parte 1)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Intervalo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154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Marco de Referência de Educação Alimentar e Nutricional para as Políticas Públicas (parte 2)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Roda de conversa e fechamento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6" name="Google Shape;176;gf4ce2c228a_0_15"/>
          <p:cNvSpPr txBox="1"/>
          <p:nvPr/>
        </p:nvSpPr>
        <p:spPr>
          <a:xfrm>
            <a:off x="152400" y="1198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A64D79"/>
                </a:solidFill>
              </a:rPr>
              <a:t>Módulo 2</a:t>
            </a:r>
            <a:endParaRPr b="1" sz="2900">
              <a:solidFill>
                <a:srgbClr val="A64D7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900">
              <a:solidFill>
                <a:srgbClr val="44546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4ce2c228a_1_42"/>
          <p:cNvSpPr txBox="1"/>
          <p:nvPr/>
        </p:nvSpPr>
        <p:spPr>
          <a:xfrm>
            <a:off x="311700" y="921475"/>
            <a:ext cx="8520600" cy="14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3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Por que usar o método de oficina?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f4ce2c228a_1_42"/>
          <p:cNvSpPr txBox="1"/>
          <p:nvPr>
            <p:ph idx="1" type="subTitle"/>
          </p:nvPr>
        </p:nvSpPr>
        <p:spPr>
          <a:xfrm>
            <a:off x="381350" y="2571750"/>
            <a:ext cx="8451000" cy="143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Objetivos: Ampliar o olhar sobre o papel do profissional de saúde enquanto educador, considerando a abordagem crítico-reflexiva.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f4ce2c228a_1_3"/>
          <p:cNvSpPr txBox="1"/>
          <p:nvPr/>
        </p:nvSpPr>
        <p:spPr>
          <a:xfrm>
            <a:off x="152400" y="264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A64D79"/>
                </a:solidFill>
              </a:rPr>
              <a:t>Módulo 3</a:t>
            </a:r>
            <a:endParaRPr b="1" i="0" sz="32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8" name="Google Shape;188;gf4ce2c228a_1_3"/>
          <p:cNvGraphicFramePr/>
          <p:nvPr/>
        </p:nvGraphicFramePr>
        <p:xfrm>
          <a:off x="473800" y="105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{55F45263-8163-4326-887F-8713C40D3734}</a:tableStyleId>
              </a:tblPr>
              <a:tblGrid>
                <a:gridCol w="1311675"/>
                <a:gridCol w="6627625"/>
              </a:tblGrid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ATIVIDADE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Apresentação do módulo 3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100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Estudos de caso: os papéis do profissional de saúde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Intervalo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38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Gente cuidando de gente: eu enquanto profissional da saúde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45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Humanizar o trabalho para humanizar o SUS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Roda de conversa e fechamento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f4ce2c228a_1_49"/>
          <p:cNvSpPr txBox="1"/>
          <p:nvPr/>
        </p:nvSpPr>
        <p:spPr>
          <a:xfrm>
            <a:off x="311700" y="689550"/>
            <a:ext cx="8520600" cy="14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4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A abordagem coletiva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f4ce2c228a_1_49"/>
          <p:cNvSpPr txBox="1"/>
          <p:nvPr>
            <p:ph idx="1" type="subTitle"/>
          </p:nvPr>
        </p:nvSpPr>
        <p:spPr>
          <a:xfrm>
            <a:off x="311700" y="2266950"/>
            <a:ext cx="8520600" cy="18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Objetivos: Explorar com os profissionais o papel de abordagens em grupo para o cuidado de pessoas com sobrepeso e obesidade e apresentar estratégias educativas para grupos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