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qxMwpAzmo3OYVmLKAg+GX6BN7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customschemas.google.com/relationships/presentationmetadata" Target="meta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vsms.saude.gov.br/bvs/publicacoes/perspectivas_desafios_cuidado_pessoas_obesidade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vsms.saude.gov.br/bvs/publicacoes/estrategias_cuidado_doenca_cronica_obesidade_cab38.pdf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diretrizes%20_cuidado_pessoas%20_doencas_cronicas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diretrizes%20_cuidado_pessoas%20_doencas_cronicas.pdf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189.28.128.100/dab/docs/publicacoes/cadernos_ab/abcad12.pdf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vsms.saude.gov.br/bvs/publicacoes/estrategias_cuidado_doenca_cronica_obesidade_cab38.pdf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aude.gov.br/saude-de-a-z/vigitel" TargetMode="External"/><Relationship Id="rId3" Type="http://schemas.openxmlformats.org/officeDocument/2006/relationships/hyperlink" Target="https://biblioteca.ibge.gov.br/visualizacao/livros/liv101758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514590894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51459089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fatores: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redução no nível de atividade física tanto no período de trabalho quanto no lazer;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revisões sistemáticas e metanálises também têm avaliado a relação de consumo de álcool e horas de sono insuficiente com o aumento na ingestão de alimentos;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o envelhecimento, com aumento progressivo da massa gorda com o passar dos anos e a redução progressiva da massa livre de gordura;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a paridade, pois as mulheres retêm peso após a gestação, sendo que a obesidade está positivamente associada com o número de filhos.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51459089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51459089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Escolhas alimentares, ambientes e comportamento são elementos que estão presentes conjuntamente, ou seja, ambientes desfavoráveis reforçam comportamentos inadequados que levam a um padrão alimentar não saudável e consequentemente favorecem o sobrepeso e a obesidade → ambiente obesogênico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Esse ambiente que favorece o </a:t>
            </a:r>
            <a:r>
              <a:rPr lang="pt-BR"/>
              <a:t>aumento da prevalência de obesidade e outras doenças crônicas ocorre em um contexto de mudanças também nos modos de</a:t>
            </a:r>
            <a:r>
              <a:rPr lang="pt-BR"/>
              <a:t> produz</a:t>
            </a:r>
            <a:r>
              <a:rPr lang="pt-BR"/>
              <a:t>ir</a:t>
            </a:r>
            <a:r>
              <a:rPr lang="pt-BR"/>
              <a:t>, abastece</a:t>
            </a:r>
            <a:r>
              <a:rPr lang="pt-BR"/>
              <a:t>r</a:t>
            </a:r>
            <a:r>
              <a:rPr lang="pt-BR"/>
              <a:t>, distribui</a:t>
            </a:r>
            <a:r>
              <a:rPr lang="pt-BR"/>
              <a:t>r</a:t>
            </a:r>
            <a:r>
              <a:rPr lang="pt-BR"/>
              <a:t>, comercializa</a:t>
            </a:r>
            <a:r>
              <a:rPr lang="pt-BR"/>
              <a:t>r</a:t>
            </a:r>
            <a:r>
              <a:rPr lang="pt-BR"/>
              <a:t> e consum</a:t>
            </a:r>
            <a:r>
              <a:rPr lang="pt-BR"/>
              <a:t>ir alimentos que se encontram</a:t>
            </a:r>
            <a:r>
              <a:rPr lang="pt-BR"/>
              <a:t> majoritariamente orientados para uma lógica de aumento da produtividade e lucro, impactando negativamente: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nos alimentos disponibilizados (ultraprocessados em sua maioria)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no meio ambiente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na distribuição das riquezas e das terras,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nas relações sociais e relações de emprego.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Assim, não são os fatores da dieta, como os carboidratos ou a gordura, ou o sedentarismo apenas que devem ser verificados, mas as condições de trabalho, moradia, segurança, rede de abastecimento e globalização que explicam os fatores proximais que, usualmente, incluímos nos modelos causais das doenças e agravos à saúde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4db145d5c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4db145d5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Resgatar o mapa falante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Identificar que a obesidade é resultado dessa uma complexa interação demanda o estabelecimento de ações que atinjam: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o nível individual, trabalhando a educação alimentar e nutricional, orientando melhores escolhas alimentares;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ações que contribuam na construção de ambientes mais saudáveis;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ações que favoreçam o acesso e a escolha de alimentos saudáveis, o compartilhamento das refeições e o resgate e valorização da culinária tradicional;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desenvolvimento de modos de produção ambiental e socialmente sustentáveis;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regulação e controle dos alimentos;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políticas públicas de promoção da saúde e atenção integral aos indivíduos que apresentam sobrepeso e obesidade, garantindo a Segurança Alimentar e Nutricional (SAN).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Fonte: </a:t>
            </a:r>
            <a:r>
              <a:rPr lang="pt-BR" sz="1000">
                <a:solidFill>
                  <a:schemeClr val="dk1"/>
                </a:solidFill>
              </a:rPr>
              <a:t>BRASIL. Ministério da Saúde. </a:t>
            </a:r>
            <a:r>
              <a:rPr b="1" lang="pt-BR" sz="10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Perspectivas e desafios no cuidado às pessoas com obesidade no SUS: resultados do Laboratório de Inovação no manejo da obesidade nas redes de atenção à saúde</a:t>
            </a:r>
            <a:r>
              <a:rPr lang="pt-BR" sz="1000">
                <a:solidFill>
                  <a:schemeClr val="dk1"/>
                </a:solidFill>
              </a:rPr>
              <a:t>. Brasília, 2014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4db145d5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f4db145d5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4db145d5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4db145d5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Diante disso, fica claro que o enfrentamento da obesidade demanda ações intersetoriais capazes de influenciar os diversos determinantes relacionados. As redes integradas e regionalizadas de atenção tem se mostrado uma forma eficaz de organização de sistemas de saúde, trazendo melhores resultados para os indicadores de saúde.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Cada </a:t>
            </a:r>
            <a:r>
              <a:rPr b="1" lang="pt-BR">
                <a:solidFill>
                  <a:schemeClr val="dk1"/>
                </a:solidFill>
              </a:rPr>
              <a:t>serviço </a:t>
            </a:r>
            <a:r>
              <a:rPr lang="pt-BR">
                <a:solidFill>
                  <a:schemeClr val="dk1"/>
                </a:solidFill>
              </a:rPr>
              <a:t>deve ser repensado como um componente no circuito que cada indivíduo percorre para obter a integralidade de que necessita.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 </a:t>
            </a:r>
            <a:r>
              <a:rPr b="1" lang="pt-BR">
                <a:solidFill>
                  <a:schemeClr val="dk1"/>
                </a:solidFill>
              </a:rPr>
              <a:t>APS</a:t>
            </a:r>
            <a:r>
              <a:rPr lang="pt-BR">
                <a:solidFill>
                  <a:schemeClr val="dk1"/>
                </a:solidFill>
              </a:rPr>
              <a:t> é a porta de entrada e ordenadora da RAS. Na Rede de Atenção às Pessoas com Doenças Crônicas, a APS tem caráter estratégico por ser o ponto de atenção com maior capilaridade e potencial para identificar as necessidades de saúde da população e realizar a estratificação de riscos que subsidiará a organização do cuidado em toda a rede.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As </a:t>
            </a:r>
            <a:r>
              <a:rPr b="1" lang="pt-BR">
                <a:solidFill>
                  <a:schemeClr val="dk1"/>
                </a:solidFill>
              </a:rPr>
              <a:t>linhas de cuidado</a:t>
            </a:r>
            <a:r>
              <a:rPr lang="pt-BR">
                <a:solidFill>
                  <a:schemeClr val="dk1"/>
                </a:solidFill>
              </a:rPr>
              <a:t> expressam os fluxos assistenciais que devem ser garantidos ao usuário, definindo as ações e os serviços que devem ser desenvolvidos nos diferentes pontos de atenção de uma rede (nível primário, secundário e terciário) → desenha o itinerário terapêutico dos usuários na rede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As linhas de cuidado prioritárias para as doenças/fatores de risco mais prevalentes da Rede de Atenção às Pessoas com Doenças Crônicas são: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Doenças renocardiovasculares;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Diabetes;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Obesidade</a:t>
            </a:r>
            <a:r>
              <a:rPr lang="pt-BR">
                <a:solidFill>
                  <a:schemeClr val="dk1"/>
                </a:solidFill>
              </a:rPr>
              <a:t>;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Doenças respiratórias crônicas;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Câncer (de mama e colo de útero)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Fonte: BRASIL. Ministério da Saúde. Secretaria de Atenção à Saúde. Departamento de Atenção Básica. </a:t>
            </a:r>
            <a:r>
              <a:rPr b="1" lang="pt-BR" sz="10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Caderno de Atenção Básica 38 – Estratégias para o cuidado da pessoa com doença crônica : obesidade</a:t>
            </a:r>
            <a:r>
              <a:rPr lang="pt-BR" sz="1000">
                <a:solidFill>
                  <a:schemeClr val="dk1"/>
                </a:solidFill>
              </a:rPr>
              <a:t>. Brasília, 2014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4db145d5c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4db145d5c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BRASIL. Ministério da Saúde. </a:t>
            </a:r>
            <a:r>
              <a:rPr b="1" lang="pt-BR" sz="10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Diretrizes para o cuidado das pessoas com doenças crônicas nas redes de atenção à saúde e nas linhas de cuidado prioritária</a:t>
            </a:r>
            <a:r>
              <a:rPr lang="pt-BR" sz="1000">
                <a:solidFill>
                  <a:schemeClr val="dk1"/>
                </a:solidFill>
              </a:rPr>
              <a:t>. Brasília, 2013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O modelo de atenção à saúde é fundamental para a estruturação da rede. Ele define a forma como a atenção é realizada na rede e como os diversos pontos se comunicam e se articulam.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No nível 1 - foco nos determinantes sociais: condições de vida e de trabalho, o acesso aos serviços essenciais e as redes sociais e comunitárias. Nesse nível se propõem as intervenções de promoção da Saúde para a população geral, realizadas por meio de ações intersetoriais.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No nível 2 - subpopulações estratificadas por fatores de risco, com foco nos determinantes proximais ligados aos comportamentos e aos estilos de vida, por meio de intervenções de prevenção de doenças, voltadas para indivíduos e subpopulações.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chemeClr val="dk1"/>
                </a:solidFill>
              </a:rPr>
              <a:t>A partir do nível 3 do MACC - subpopulações que já apresentam doença crônica estabelecida, atenção à saúde ancorada em ações de autocuidado apoiado, e atenção clínica ao indivíduo realizada, de maneira geral, pela atenção básica.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No nível 4 -  subpopulações com condição crônica de alto ou muito alto risco.  além do autocuidado apoiado, observa-se a necessidade mais significativa de cuidados profissionais, incluindo o especializado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No nível 5 - subpopulações que apresentam condição de saúde muito complexa.  intervenções podem ser realizadas pela tecnologia da gestão de caso e, em geral, exigem planos de cuidado mais singulares.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4db145d5c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f4db145d5c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Diretrizes clínicas são recomendações específicas para cada nível de atenção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são elaboradas com o objetivo de orientar o cuidado, a partir da compreensão ampliada do processo saúde-doença, com foco na integralidade, incorporando as melhores evidências da clínica, da saúde coletiva, da gestão em saúde e da produção de autonomia. → Orientam as linhas de cuidado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definem critérios para: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o diagnóstico da doença ou do agravo à saúde;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o tratamento preconizado, com os medicamentos, as posologias recomendadas;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os mecanismos de controle clínico;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e o acompanhamento e a verificação dos resultados terapêuticos, a serem seguidos pelos gestores do SUS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Considerando que os serviços de saúde devem estar organizados regionalmente, é essencial que as regiões de saúde estabeleçam as suas linhas de cuidado e as suas diretrizes clínicas próprias.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dk1"/>
                </a:solidFill>
              </a:rPr>
              <a:t>BRASIL. Ministério da Saúde. </a:t>
            </a:r>
            <a:r>
              <a:rPr b="1" lang="pt-BR" sz="10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Diretrizes para o cuidado das pessoas com doenças crônicas nas redes de atenção à saúde e nas linhas de cuidado prioritária</a:t>
            </a:r>
            <a:r>
              <a:rPr lang="pt-BR" sz="1000">
                <a:solidFill>
                  <a:schemeClr val="dk1"/>
                </a:solidFill>
              </a:rPr>
              <a:t>. Brasília, 2013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f4db145d5c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f4db145d5c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Perguntar se eles conhecem a linha de cuidado da cidade deles e se podem comentar um pouco.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a atenção ao indivíduo portador de sobrepeso e obesidade é necessária uma contínua ação de Vigilância Alimentar e Nutricional (VAN) para identificação dos casos, estratificação de risco e organização da oferta de cuidado</a:t>
            </a:r>
            <a:endParaRPr>
              <a:solidFill>
                <a:srgbClr val="E1165A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É fundamental garantir </a:t>
            </a:r>
            <a:r>
              <a:rPr b="1" lang="pt-BR"/>
              <a:t>apoio diagnóstico e terapêutico</a:t>
            </a:r>
            <a:r>
              <a:rPr lang="pt-BR"/>
              <a:t> para que a Atenção Básica seja resolutiva no controle dos casos de obesidade. </a:t>
            </a:r>
            <a:endParaRPr/>
          </a:p>
          <a:p>
            <a:pPr indent="-298450" lvl="0" marL="9144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aspectos de infraestrutura das Unidades Básicas de Saúde: </a:t>
            </a:r>
            <a:r>
              <a:rPr lang="pt-BR"/>
              <a:t>rampas de acesso, portas largas, cadeiras, macas e balanças com capacidade para mais de 200 kg, esfignomanômetro, entre outros</a:t>
            </a:r>
            <a:endParaRPr/>
          </a:p>
          <a:p>
            <a:pPr indent="-298450" lvl="0" marL="9144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oferta e acesso regular a exames solicitados e a medicamentos prescritos, </a:t>
            </a:r>
            <a:endParaRPr/>
          </a:p>
          <a:p>
            <a:pPr indent="-298450" lvl="0" marL="9144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oferta de práticas integrativas e complementares</a:t>
            </a:r>
            <a:endParaRPr/>
          </a:p>
          <a:p>
            <a:pPr indent="-298450" lvl="0" marL="9144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teleconsultoria</a:t>
            </a:r>
            <a:endParaRPr/>
          </a:p>
          <a:p>
            <a:pPr indent="-298450" lvl="0" marL="9144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apoio matricial → </a:t>
            </a:r>
            <a:r>
              <a:rPr lang="pt-BR"/>
              <a:t>potencializador da resolutividade das equipes da Atenção Básica, promove a ampliação dos saberes acerca da complexidade desses agravos e permite uma melhor oferta de cuidados (Nasf)</a:t>
            </a:r>
            <a:endParaRPr/>
          </a:p>
          <a:p>
            <a:pPr indent="-298450" lvl="0" marL="9144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articulação com demais pontos da RAS, entre outros.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casos mais complexos ou com </a:t>
            </a:r>
            <a:r>
              <a:rPr b="1" lang="pt-BR"/>
              <a:t>IMC &gt;40 kg/m2 deverão ser assistidos em serviços de Atenção Especializada</a:t>
            </a:r>
            <a:r>
              <a:rPr lang="pt-BR"/>
              <a:t> (ambulatorial ou hospitalar), desde que este esteja presente no território. </a:t>
            </a:r>
            <a:endParaRPr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 partir da classificação de risco de sua população adstrita e da contínua Vigilância Alimentar e Nutricional, a </a:t>
            </a:r>
            <a:r>
              <a:rPr b="1" lang="pt-BR"/>
              <a:t>AB deverá ser capaz de nortear a oferta de cuidado nos serviços de Atenção Especializada, informando o quantitativo de indivíduos que necessitam do cuidado nestes pontos de atenção e ordenando os casos prioritários</a:t>
            </a:r>
            <a:r>
              <a:rPr lang="pt-BR"/>
              <a:t> de atendimento ao serviço especializado. </a:t>
            </a:r>
            <a:endParaRPr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O ideal é que a equipe de AB também ofereça outras opções terapêuticas (grupos de caminhada, atividade física etc.) para acompanhar de forma conjunta a evolução do tratamento desses indivíduos.</a:t>
            </a:r>
            <a:endParaRPr b="1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É importante que as equipes de AB mantenham o vínculo com os indivíduos enquanto são assistidos nos serviços de Atenção Especializada. → Para tanto, é importante a implementação de mecanismos de gestão do cuidado nos municípios e regiões de Saúde, como bons sistemas de informação e de regulação, fóruns de discussão de casos e educação permanente dos profissionais.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 finalidade da organização de uma linha de cuidado das pessoas com sobrepeso e obesidade é fortalecer e qualificar a atenção à pessoa com esta doença por meio da integralidade e da longitudinalidade do cuidado, em todos os pontos de atenção</a:t>
            </a:r>
            <a:endParaRPr b="1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Fonte: </a:t>
            </a:r>
            <a:r>
              <a:rPr lang="pt-BR" sz="1000">
                <a:solidFill>
                  <a:schemeClr val="dk1"/>
                </a:solidFill>
              </a:rPr>
              <a:t>BRASIL. Ministério da Saúde. Secretaria de Atenção à Saúde. Departamento de Atenção Básica.</a:t>
            </a:r>
            <a:r>
              <a:rPr b="1" lang="pt-BR" sz="1000">
                <a:solidFill>
                  <a:schemeClr val="dk1"/>
                </a:solidFill>
              </a:rPr>
              <a:t> </a:t>
            </a:r>
            <a:r>
              <a:rPr b="1" lang="pt-BR" sz="10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Caderno de Atenção Básica 12 - obesidade</a:t>
            </a:r>
            <a:r>
              <a:rPr lang="pt-BR" sz="1000">
                <a:solidFill>
                  <a:schemeClr val="dk1"/>
                </a:solidFill>
              </a:rPr>
              <a:t>. Brasília, 2006:</a:t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4ce2c228a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f4ce2c228a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4db145d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4db145d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 população brasileira passou por diversas mudanças nas últimas quatro décadas: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transição demográfica: aumento na expectativa de vida e na proporção de idosos na população;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transição epidemiológica: diminuição das doenças infecciosas e aumento das doenças crônicas;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transição nutricional: queda da desnutrição em todas as idades e aumento do excesso de peso, em todas as idades e classes de renda.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Essa realidade tem implicações no quadro de saúde-doença do País, uma vez que os problemas ambientais, de violência, do processo de envelhecimento populacional, do das doenças e agravos não transmissíveis, somam-se aos problemas já existentes, como a morbimortalidade por doenças infecciosas e os problemas de saúde na infância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No Brasil, as doenças e agravos não transmissíveis são as principais causas de óbitos em adultos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 obesidade é um fator de risco importante para outras doenças → importância da prevenção e o diagnóstico precoce da obesidade para a promoção da saúde, redução de morbimortalidade e qualidade de vida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fonte: </a:t>
            </a:r>
            <a:r>
              <a:rPr lang="pt-BR" sz="10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Caderno de Atenção Básica 38 – Estratégias para o cuidado da pessoa com doença crônica : obesidade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4db145d5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4db145d5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</a:t>
            </a:r>
            <a:r>
              <a:rPr lang="pt-BR"/>
              <a:t> prevalência de excesso de peso estimada para a população de 20 anos ou mais também vem aumentando continuamente ao longo das últimas quatro pesquisas (POF e PNS), em ambos os sexos, sendo um pouco mais acentuada entre as mulheres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comportamento da prevalência de obesidade ao longo dos 17 anos decorridos entre a POF 2002-2003 e a PNS 2019 foi similar ao da prevalência de excesso de peso, ou seja, aumentou gradativamente, porém de modo mais acentuado, chegando, em 2019, a superar o dobro dos valores registrados em 2002-2003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todas as quatro pesquisas consideradas, a prevalência de obesidade entre as mulheres foi mais elevada que a observada entre os homens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4db145d5c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4db145d5c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aqui os d</a:t>
            </a:r>
            <a:r>
              <a:rPr lang="pt-BR"/>
              <a:t>ados mais recentes da cidade mais próxima a sua localidade do Sistema de Vigilância de fatores e risco e proteção para doenças crônicas por inquérito telefônico: </a:t>
            </a:r>
            <a:r>
              <a:rPr lang="pt-BR" u="sng">
                <a:solidFill>
                  <a:schemeClr val="hlink"/>
                </a:solidFill>
                <a:hlinkClick r:id="rId2"/>
              </a:rPr>
              <a:t>Vigitel Brasil</a:t>
            </a:r>
            <a:r>
              <a:rPr lang="pt-BR"/>
              <a:t> ou a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Pesquisa Nacional de Saúde</a:t>
            </a:r>
            <a:r>
              <a:rPr lang="pt-BR"/>
              <a:t>;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4db145d5c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f4db145d5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4db145d5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4db145d5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importante ressaltar o caráter múltiplo e heterogêneo da obesidade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Envolve não apenas fatores biológicos e de causa individual, mas configura-se como uma integração de fatores históricos, econômicos, sociais e culturais que impactam nas: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 escolhas alimentares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nos alimentos disponibilizados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em toda a cadeia de produção de alimentos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Colocando em risco não apenas a situação de saúde dos indivíduos como também a sustentabilidade ambiental, econômica e social, tanto no nível local quanto regional.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consequência dessa múltipla determinação, o cuidado ao indivíduo com obesidade extrapola o campo da Saúde, sinalizando a necessidade de articulação intersetorial para a prevenção e o controle da obesidade.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  <a:highlight>
                  <a:srgbClr val="FFFFFF"/>
                </a:highlight>
              </a:rPr>
              <a:t>Esta rede complexa atua mesmo contra a vontade da pessoa com obesidade, não tendo relação com sua força de vontade e/ou disciplina e não sendo uma questão de escolha ou responsabilidade pessoal. É importante mostrar que obesidade é muito mais que um mais do que um desequilíbrio no balanço energético (isto é, ingerir mais energia do que se gasta), que pode ser facilmente revertido com dietas restritivas e atividade física.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514590894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51459089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</a:t>
            </a:r>
            <a:r>
              <a:rPr lang="pt-BR"/>
              <a:t> determinação do sobrepeso e obesidade consiste no conjunto de fatores relacionados ao modo de vida contemporânea: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aumento do consumo de alimentos ultraprocessados (energeticamente densos e ricos em açúcares, gorduras e sal) em detrimento de alimentos in natura ou minimamente processados (como frutas, verduras, legumes, cereais, castanhas e nozes);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comer em frente à televisão ou computador sem atenção e de maneira rápida, em locais que oferecem quantidades ilimitadas de alimentos, fast foods e outros comportamentos relacionados ao ato de comer que podem levar a um consumo exagerado de alimentos;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O hábito de assistir televisão, além de caracterizar um comportamento sedentário, estimula o consumo de alimentos com alto teor de energia e baixa densidade de nutrientes, por meio das propagandas, muitas delas destinadas ao público infantil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 redução do tempo disponível para a preparação de alimentos e a substituição das refeições tradicionais por alimentos ultraprocessados de rápido preparo;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4db145d5c_0_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gf4db145d5c_0_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6" name="Google Shape;66;gf4db145d5c_0_9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f4db145d5c_0_9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4db145d5c_0_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800"/>
              <a:buNone/>
              <a:defRPr b="1">
                <a:solidFill>
                  <a:srgbClr val="3C78D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gf4db145d5c_0_2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1" name="Google Shape;71;gf4db145d5c_0_22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f4db145d5c_0_22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 1">
  <p:cSld name="TITLE_ONLY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4db145d5c_0_3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" name="Google Shape;75;gf4db145d5c_0_30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f4db145d5c_0_30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f4db145d5c_0_3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f4db145d5c_0_303"/>
          <p:cNvSpPr txBox="1"/>
          <p:nvPr>
            <p:ph type="title"/>
          </p:nvPr>
        </p:nvSpPr>
        <p:spPr>
          <a:xfrm>
            <a:off x="243225" y="343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800"/>
              <a:buNone/>
              <a:defRPr b="1">
                <a:solidFill>
                  <a:srgbClr val="3C78D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4db145d5c_0_1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gf4db145d5c_0_1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gf4db145d5c_0_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9" name="Google Shape;89;gf4db145d5c_0_11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f4db145d5c_0_11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f4db145d5c_0_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4db145d5c_0_1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9" name="Google Shape;99;gf4db145d5c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0" name="Google Shape;100;gf4db145d5c_0_12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f4db145d5c_0_12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f4db145d5c_0_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6" name="Google Shape;106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4db145d5c_0_14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f4db145d5c_0_14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4" name="Google Shape;114;gf4db145d5c_0_14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gf4db145d5c_0_14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gf4db145d5c_0_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7" name="Google Shape;117;gf4db145d5c_0_14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f4db145d5c_0_14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f4db145d5c_0_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 1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4db145d5c_0_2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f4db145d5c_0_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sz="5200">
                <a:solidFill>
                  <a:srgbClr val="A64D7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gf4db145d5c_0_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gf4db145d5c_0_2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4db145d5c_0_166"/>
          <p:cNvSpPr txBox="1"/>
          <p:nvPr>
            <p:ph idx="1" type="body"/>
          </p:nvPr>
        </p:nvSpPr>
        <p:spPr>
          <a:xfrm>
            <a:off x="379225" y="379652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7" name="Google Shape;127;gf4db145d5c_0_1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8" name="Google Shape;128;gf4db145d5c_0_16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f4db145d5c_0_16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f4db145d5c_0_1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4db145d5c_0_18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gf4db145d5c_0_18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gf4db145d5c_0_1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1" name="Google Shape;141;gf4db145d5c_0_18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f4db145d5c_0_18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f4db145d5c_0_1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4db145d5c_0_1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0" name="Google Shape;150;gf4db145d5c_0_199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f4db145d5c_0_199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f4db145d5c_0_1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f4db145d5c_0_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gf4db145d5c_0_4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f4db145d5c_0_4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f4db145d5c_0_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gf4db145d5c_0_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gf4db145d5c_0_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0" name="Google Shape;40;gf4db145d5c_0_5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f4db145d5c_0_5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4db145d5c_0_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gf4db145d5c_0_7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gf4db145d5c_0_7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gf4db145d5c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5" name="Google Shape;55;gf4db145d5c_0_7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f4db145d5c_0_7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hyperlink" Target="https://bvsms.saude.gov.br/bvs/publicacoes/perspectivas_desafios_cuidado_pessoas_obesidade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vsms.saude.gov.br/bvs/publicacoes/perspectivas_desafios_cuidado_pessoas_obesidade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Relationship Id="rId10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30.jpg"/><Relationship Id="rId11" Type="http://schemas.openxmlformats.org/officeDocument/2006/relationships/image" Target="../media/image31.png"/><Relationship Id="rId10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bvsms.saude.gov.br/bvs/publicacoes/atlas_situacao_alimentar_nutricional_populacao_adulta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s://biblioteca.ibge.gov.br/visualizacao/livros/liv10170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/>
          <p:nvPr/>
        </p:nvSpPr>
        <p:spPr>
          <a:xfrm>
            <a:off x="1111488" y="1362500"/>
            <a:ext cx="6921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Oficina de manejo da obesidade por abordagem coletiva na atenção primária à saúde </a:t>
            </a:r>
            <a:endParaRPr b="0" i="0" sz="1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700" y="3929725"/>
            <a:ext cx="61245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514590894_1_18"/>
          <p:cNvSpPr txBox="1"/>
          <p:nvPr>
            <p:ph type="title"/>
          </p:nvPr>
        </p:nvSpPr>
        <p:spPr>
          <a:xfrm>
            <a:off x="311700" y="25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Determinantes não alimentares da obesidade</a:t>
            </a:r>
            <a:endParaRPr b="1"/>
          </a:p>
        </p:txBody>
      </p:sp>
      <p:sp>
        <p:nvSpPr>
          <p:cNvPr id="220" name="Google Shape;220;gf514590894_1_18"/>
          <p:cNvSpPr txBox="1"/>
          <p:nvPr>
            <p:ph idx="4294967295" type="body"/>
          </p:nvPr>
        </p:nvSpPr>
        <p:spPr>
          <a:xfrm>
            <a:off x="1250700" y="1093475"/>
            <a:ext cx="4286700" cy="500700"/>
          </a:xfrm>
          <a:prstGeom prst="rect">
            <a:avLst/>
          </a:prstGeom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Redução do nível de atividade física</a:t>
            </a:r>
            <a:endParaRPr sz="2000"/>
          </a:p>
        </p:txBody>
      </p:sp>
      <p:sp>
        <p:nvSpPr>
          <p:cNvPr id="221" name="Google Shape;221;gf514590894_1_18"/>
          <p:cNvSpPr txBox="1"/>
          <p:nvPr>
            <p:ph idx="4294967295" type="body"/>
          </p:nvPr>
        </p:nvSpPr>
        <p:spPr>
          <a:xfrm>
            <a:off x="1250700" y="1797550"/>
            <a:ext cx="2454900" cy="500700"/>
          </a:xfrm>
          <a:prstGeom prst="rect">
            <a:avLst/>
          </a:prstGeom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Consumo de álcool</a:t>
            </a:r>
            <a:endParaRPr sz="2000"/>
          </a:p>
        </p:txBody>
      </p:sp>
      <p:sp>
        <p:nvSpPr>
          <p:cNvPr id="222" name="Google Shape;222;gf514590894_1_18"/>
          <p:cNvSpPr txBox="1"/>
          <p:nvPr>
            <p:ph idx="4294967295" type="body"/>
          </p:nvPr>
        </p:nvSpPr>
        <p:spPr>
          <a:xfrm>
            <a:off x="1250700" y="2501625"/>
            <a:ext cx="3321300" cy="500700"/>
          </a:xfrm>
          <a:prstGeom prst="rect">
            <a:avLst/>
          </a:prstGeom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Horas de sono insuficiente</a:t>
            </a:r>
            <a:endParaRPr sz="2000"/>
          </a:p>
        </p:txBody>
      </p:sp>
      <p:sp>
        <p:nvSpPr>
          <p:cNvPr id="223" name="Google Shape;223;gf514590894_1_18"/>
          <p:cNvSpPr txBox="1"/>
          <p:nvPr>
            <p:ph idx="4294967295" type="body"/>
          </p:nvPr>
        </p:nvSpPr>
        <p:spPr>
          <a:xfrm>
            <a:off x="1250700" y="3205700"/>
            <a:ext cx="2133300" cy="500700"/>
          </a:xfrm>
          <a:prstGeom prst="rect">
            <a:avLst/>
          </a:prstGeom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Envelhecimento</a:t>
            </a:r>
            <a:endParaRPr sz="2000"/>
          </a:p>
        </p:txBody>
      </p:sp>
      <p:sp>
        <p:nvSpPr>
          <p:cNvPr id="224" name="Google Shape;224;gf514590894_1_18"/>
          <p:cNvSpPr txBox="1"/>
          <p:nvPr>
            <p:ph idx="4294967295" type="body"/>
          </p:nvPr>
        </p:nvSpPr>
        <p:spPr>
          <a:xfrm>
            <a:off x="1250700" y="3909775"/>
            <a:ext cx="3976200" cy="500700"/>
          </a:xfrm>
          <a:prstGeom prst="rect">
            <a:avLst/>
          </a:prstGeom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Retenção de peso pós gestação</a:t>
            </a:r>
            <a:endParaRPr sz="2000"/>
          </a:p>
        </p:txBody>
      </p:sp>
      <p:pic>
        <p:nvPicPr>
          <p:cNvPr id="225" name="Google Shape;225;gf514590894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00" y="2501627"/>
            <a:ext cx="500700" cy="5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f514590894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00" y="1797552"/>
            <a:ext cx="500700" cy="5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f514590894_1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300" y="1093478"/>
            <a:ext cx="500700" cy="50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f514590894_1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300" y="3205702"/>
            <a:ext cx="500700" cy="50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f514590894_1_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300" y="3909778"/>
            <a:ext cx="500700" cy="50069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f514590894_1_18"/>
          <p:cNvSpPr txBox="1"/>
          <p:nvPr/>
        </p:nvSpPr>
        <p:spPr>
          <a:xfrm>
            <a:off x="7216925" y="4010275"/>
            <a:ext cx="17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Fonte: </a:t>
            </a:r>
            <a:r>
              <a:rPr lang="pt-BR" u="sng">
                <a:solidFill>
                  <a:schemeClr val="hlink"/>
                </a:solidFill>
                <a:hlinkClick r:id="rId8"/>
              </a:rPr>
              <a:t>Brasil, 2014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14590894_1_1"/>
          <p:cNvSpPr txBox="1"/>
          <p:nvPr>
            <p:ph type="title"/>
          </p:nvPr>
        </p:nvSpPr>
        <p:spPr>
          <a:xfrm>
            <a:off x="311700" y="18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Ambiente Alimentar</a:t>
            </a:r>
            <a:endParaRPr b="1"/>
          </a:p>
        </p:txBody>
      </p:sp>
      <p:sp>
        <p:nvSpPr>
          <p:cNvPr id="236" name="Google Shape;236;gf514590894_1_1"/>
          <p:cNvSpPr txBox="1"/>
          <p:nvPr>
            <p:ph idx="1" type="body"/>
          </p:nvPr>
        </p:nvSpPr>
        <p:spPr>
          <a:xfrm>
            <a:off x="3457775" y="1146425"/>
            <a:ext cx="2895000" cy="862800"/>
          </a:xfrm>
          <a:prstGeom prst="rect">
            <a:avLst/>
          </a:prstGeom>
          <a:ln cap="flat" cmpd="sng" w="9525">
            <a:solidFill>
              <a:srgbClr val="76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Lógica de aumento da produtividade e lucro 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237" name="Google Shape;237;gf514590894_1_1"/>
          <p:cNvGrpSpPr/>
          <p:nvPr/>
        </p:nvGrpSpPr>
        <p:grpSpPr>
          <a:xfrm>
            <a:off x="206172" y="1146428"/>
            <a:ext cx="3094788" cy="2939322"/>
            <a:chOff x="1077772" y="1389291"/>
            <a:chExt cx="3094788" cy="2939322"/>
          </a:xfrm>
        </p:grpSpPr>
        <p:grpSp>
          <p:nvGrpSpPr>
            <p:cNvPr id="238" name="Google Shape;238;gf514590894_1_1"/>
            <p:cNvGrpSpPr/>
            <p:nvPr/>
          </p:nvGrpSpPr>
          <p:grpSpPr>
            <a:xfrm>
              <a:off x="1668294" y="1389291"/>
              <a:ext cx="1830053" cy="1897849"/>
              <a:chOff x="3611716" y="491418"/>
              <a:chExt cx="2166000" cy="2166000"/>
            </a:xfrm>
          </p:grpSpPr>
          <p:sp>
            <p:nvSpPr>
              <p:cNvPr id="239" name="Google Shape;239;gf514590894_1_1"/>
              <p:cNvSpPr/>
              <p:nvPr/>
            </p:nvSpPr>
            <p:spPr>
              <a:xfrm>
                <a:off x="3611716" y="491418"/>
                <a:ext cx="2166000" cy="2166000"/>
              </a:xfrm>
              <a:prstGeom prst="ellipse">
                <a:avLst/>
              </a:prstGeom>
              <a:noFill/>
              <a:ln cap="flat" cmpd="sng" w="9525">
                <a:solidFill>
                  <a:srgbClr val="0E94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gf514590894_1_1"/>
              <p:cNvSpPr txBox="1"/>
              <p:nvPr/>
            </p:nvSpPr>
            <p:spPr>
              <a:xfrm>
                <a:off x="4019123" y="672865"/>
                <a:ext cx="1351200" cy="82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Ambientes alimentares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41" name="Google Shape;241;gf514590894_1_1"/>
            <p:cNvGrpSpPr/>
            <p:nvPr/>
          </p:nvGrpSpPr>
          <p:grpSpPr>
            <a:xfrm>
              <a:off x="2342507" y="2364756"/>
              <a:ext cx="1830053" cy="1963857"/>
              <a:chOff x="4562258" y="2032864"/>
              <a:chExt cx="2166000" cy="2241334"/>
            </a:xfrm>
          </p:grpSpPr>
          <p:sp>
            <p:nvSpPr>
              <p:cNvPr id="242" name="Google Shape;242;gf514590894_1_1"/>
              <p:cNvSpPr/>
              <p:nvPr/>
            </p:nvSpPr>
            <p:spPr>
              <a:xfrm>
                <a:off x="4562258" y="2032864"/>
                <a:ext cx="2166000" cy="2166000"/>
              </a:xfrm>
              <a:prstGeom prst="ellipse">
                <a:avLst/>
              </a:prstGeom>
              <a:noFill/>
              <a:ln cap="flat" cmpd="sng" w="9525">
                <a:solidFill>
                  <a:srgbClr val="0B77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gf514590894_1_1"/>
              <p:cNvSpPr txBox="1"/>
              <p:nvPr/>
            </p:nvSpPr>
            <p:spPr>
              <a:xfrm rot="-3767994">
                <a:off x="5063943" y="2943234"/>
                <a:ext cx="1827830" cy="723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Escolhas alimentares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44" name="Google Shape;244;gf514590894_1_1"/>
            <p:cNvGrpSpPr/>
            <p:nvPr/>
          </p:nvGrpSpPr>
          <p:grpSpPr>
            <a:xfrm>
              <a:off x="1077772" y="2426131"/>
              <a:ext cx="1831921" cy="1897849"/>
              <a:chOff x="2700666" y="2032864"/>
              <a:chExt cx="2168210" cy="2166000"/>
            </a:xfrm>
          </p:grpSpPr>
          <p:sp>
            <p:nvSpPr>
              <p:cNvPr id="245" name="Google Shape;245;gf514590894_1_1"/>
              <p:cNvSpPr/>
              <p:nvPr/>
            </p:nvSpPr>
            <p:spPr>
              <a:xfrm>
                <a:off x="2702876" y="2032864"/>
                <a:ext cx="2166000" cy="2166000"/>
              </a:xfrm>
              <a:prstGeom prst="ellipse">
                <a:avLst/>
              </a:prstGeom>
              <a:noFill/>
              <a:ln cap="flat" cmpd="sng" w="9525">
                <a:solidFill>
                  <a:srgbClr val="08563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gf514590894_1_1"/>
              <p:cNvSpPr txBox="1"/>
              <p:nvPr/>
            </p:nvSpPr>
            <p:spPr>
              <a:xfrm rot="2850675">
                <a:off x="2673693" y="2821888"/>
                <a:ext cx="1849446" cy="717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Comportamentos alimentares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7" name="Google Shape;247;gf514590894_1_1"/>
            <p:cNvSpPr/>
            <p:nvPr/>
          </p:nvSpPr>
          <p:spPr>
            <a:xfrm>
              <a:off x="1903326" y="2272700"/>
              <a:ext cx="1411500" cy="1326300"/>
            </a:xfrm>
            <a:prstGeom prst="ellipse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>
                  <a:solidFill>
                    <a:schemeClr val="lt1"/>
                  </a:solidFill>
                </a:rPr>
                <a:t>Padrão alimentar</a:t>
              </a:r>
              <a:endParaRPr sz="1500">
                <a:solidFill>
                  <a:schemeClr val="lt1"/>
                </a:solidFill>
              </a:endParaRPr>
            </a:p>
          </p:txBody>
        </p:sp>
      </p:grpSp>
      <p:sp>
        <p:nvSpPr>
          <p:cNvPr id="248" name="Google Shape;248;gf514590894_1_1"/>
          <p:cNvSpPr txBox="1"/>
          <p:nvPr>
            <p:ph idx="1" type="body"/>
          </p:nvPr>
        </p:nvSpPr>
        <p:spPr>
          <a:xfrm>
            <a:off x="3457775" y="2616725"/>
            <a:ext cx="2895000" cy="1428000"/>
          </a:xfrm>
          <a:prstGeom prst="rect">
            <a:avLst/>
          </a:prstGeom>
          <a:ln cap="flat" cmpd="sng" w="9525">
            <a:solidFill>
              <a:srgbClr val="76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Mudanças nos modos de produzir, abastecer, distribuir, comercializar e consumir alimentos</a:t>
            </a:r>
            <a:endParaRPr sz="2000">
              <a:solidFill>
                <a:schemeClr val="dk1"/>
              </a:solidFill>
            </a:endParaRPr>
          </a:p>
        </p:txBody>
      </p:sp>
      <p:cxnSp>
        <p:nvCxnSpPr>
          <p:cNvPr id="249" name="Google Shape;249;gf514590894_1_1"/>
          <p:cNvCxnSpPr>
            <a:stCxn id="239" idx="7"/>
            <a:endCxn id="236" idx="0"/>
          </p:cNvCxnSpPr>
          <p:nvPr/>
        </p:nvCxnSpPr>
        <p:spPr>
          <a:xfrm rot="-5400000">
            <a:off x="3493042" y="12262"/>
            <a:ext cx="277800" cy="2546400"/>
          </a:xfrm>
          <a:prstGeom prst="curvedConnector3">
            <a:avLst>
              <a:gd fmla="val 1857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gf514590894_1_1"/>
          <p:cNvCxnSpPr>
            <a:stCxn id="236" idx="2"/>
            <a:endCxn id="248" idx="0"/>
          </p:cNvCxnSpPr>
          <p:nvPr/>
        </p:nvCxnSpPr>
        <p:spPr>
          <a:xfrm>
            <a:off x="4905275" y="2009225"/>
            <a:ext cx="0" cy="60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1" name="Google Shape;251;gf514590894_1_1"/>
          <p:cNvGrpSpPr/>
          <p:nvPr/>
        </p:nvGrpSpPr>
        <p:grpSpPr>
          <a:xfrm>
            <a:off x="6777000" y="1119613"/>
            <a:ext cx="2055300" cy="2988300"/>
            <a:chOff x="6982800" y="1270350"/>
            <a:chExt cx="2055300" cy="2988300"/>
          </a:xfrm>
        </p:grpSpPr>
        <p:sp>
          <p:nvSpPr>
            <p:cNvPr id="252" name="Google Shape;252;gf514590894_1_1"/>
            <p:cNvSpPr txBox="1"/>
            <p:nvPr/>
          </p:nvSpPr>
          <p:spPr>
            <a:xfrm>
              <a:off x="6982800" y="3519750"/>
              <a:ext cx="2055300" cy="738900"/>
            </a:xfrm>
            <a:prstGeom prst="rect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2"/>
                  </a:solidFill>
                </a:rPr>
                <a:t>Relações sociais e empregos</a:t>
              </a: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253" name="Google Shape;253;gf514590894_1_1"/>
            <p:cNvSpPr txBox="1"/>
            <p:nvPr/>
          </p:nvSpPr>
          <p:spPr>
            <a:xfrm>
              <a:off x="6982800" y="1270350"/>
              <a:ext cx="2055300" cy="738900"/>
            </a:xfrm>
            <a:prstGeom prst="rect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2"/>
                  </a:solidFill>
                </a:rPr>
                <a:t>Alimentos disponíveis</a:t>
              </a: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254" name="Google Shape;254;gf514590894_1_1"/>
            <p:cNvSpPr txBox="1"/>
            <p:nvPr/>
          </p:nvSpPr>
          <p:spPr>
            <a:xfrm>
              <a:off x="6982800" y="2112538"/>
              <a:ext cx="2055300" cy="461700"/>
            </a:xfrm>
            <a:prstGeom prst="rect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2"/>
                  </a:solidFill>
                </a:rPr>
                <a:t>meio ambiente</a:t>
              </a: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255" name="Google Shape;255;gf514590894_1_1"/>
            <p:cNvSpPr txBox="1"/>
            <p:nvPr/>
          </p:nvSpPr>
          <p:spPr>
            <a:xfrm>
              <a:off x="6982800" y="2677550"/>
              <a:ext cx="2055300" cy="738900"/>
            </a:xfrm>
            <a:prstGeom prst="rect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2"/>
                  </a:solidFill>
                </a:rPr>
                <a:t>Distribuição de terras e riquezas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cxnSp>
        <p:nvCxnSpPr>
          <p:cNvPr id="256" name="Google Shape;256;gf514590894_1_1"/>
          <p:cNvCxnSpPr>
            <a:stCxn id="248" idx="3"/>
            <a:endCxn id="253" idx="1"/>
          </p:cNvCxnSpPr>
          <p:nvPr/>
        </p:nvCxnSpPr>
        <p:spPr>
          <a:xfrm flipH="1" rot="10800000">
            <a:off x="6352775" y="1489025"/>
            <a:ext cx="424200" cy="18417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gf514590894_1_1"/>
          <p:cNvCxnSpPr>
            <a:stCxn id="248" idx="3"/>
            <a:endCxn id="254" idx="1"/>
          </p:cNvCxnSpPr>
          <p:nvPr/>
        </p:nvCxnSpPr>
        <p:spPr>
          <a:xfrm flipH="1" rot="10800000">
            <a:off x="6352775" y="2192525"/>
            <a:ext cx="424200" cy="11382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gf514590894_1_1"/>
          <p:cNvCxnSpPr>
            <a:stCxn id="248" idx="3"/>
            <a:endCxn id="255" idx="1"/>
          </p:cNvCxnSpPr>
          <p:nvPr/>
        </p:nvCxnSpPr>
        <p:spPr>
          <a:xfrm flipH="1" rot="10800000">
            <a:off x="6352775" y="2896325"/>
            <a:ext cx="424200" cy="4344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gf514590894_1_1"/>
          <p:cNvCxnSpPr>
            <a:stCxn id="248" idx="3"/>
            <a:endCxn id="252" idx="1"/>
          </p:cNvCxnSpPr>
          <p:nvPr/>
        </p:nvCxnSpPr>
        <p:spPr>
          <a:xfrm>
            <a:off x="6352775" y="3330725"/>
            <a:ext cx="424200" cy="4077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gf514590894_1_1"/>
          <p:cNvSpPr txBox="1"/>
          <p:nvPr/>
        </p:nvSpPr>
        <p:spPr>
          <a:xfrm>
            <a:off x="206175" y="4172400"/>
            <a:ext cx="17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Brasil, 2014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4db145d5c_0_264"/>
          <p:cNvSpPr txBox="1"/>
          <p:nvPr>
            <p:ph type="title"/>
          </p:nvPr>
        </p:nvSpPr>
        <p:spPr>
          <a:xfrm>
            <a:off x="1222350" y="200850"/>
            <a:ext cx="669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Ações de enfrentamento à obesidade</a:t>
            </a:r>
            <a:endParaRPr b="1"/>
          </a:p>
        </p:txBody>
      </p:sp>
      <p:sp>
        <p:nvSpPr>
          <p:cNvPr id="266" name="Google Shape;266;gf4db145d5c_0_264"/>
          <p:cNvSpPr txBox="1"/>
          <p:nvPr>
            <p:ph idx="4294967295" type="body"/>
          </p:nvPr>
        </p:nvSpPr>
        <p:spPr>
          <a:xfrm>
            <a:off x="915563" y="929250"/>
            <a:ext cx="3676800" cy="778500"/>
          </a:xfrm>
          <a:prstGeom prst="rect">
            <a:avLst/>
          </a:prstGeom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</a:t>
            </a:r>
            <a:r>
              <a:rPr lang="pt-BR"/>
              <a:t>ducação alimentar e nutricional</a:t>
            </a:r>
            <a:endParaRPr/>
          </a:p>
        </p:txBody>
      </p:sp>
      <p:sp>
        <p:nvSpPr>
          <p:cNvPr id="267" name="Google Shape;267;gf4db145d5c_0_264"/>
          <p:cNvSpPr txBox="1"/>
          <p:nvPr>
            <p:ph idx="4294967295" type="body"/>
          </p:nvPr>
        </p:nvSpPr>
        <p:spPr>
          <a:xfrm>
            <a:off x="5451863" y="929250"/>
            <a:ext cx="3327300" cy="778500"/>
          </a:xfrm>
          <a:prstGeom prst="rect">
            <a:avLst/>
          </a:prstGeom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Construção de ambientes saudáveis</a:t>
            </a:r>
            <a:endParaRPr/>
          </a:p>
        </p:txBody>
      </p:sp>
      <p:sp>
        <p:nvSpPr>
          <p:cNvPr id="268" name="Google Shape;268;gf4db145d5c_0_264"/>
          <p:cNvSpPr txBox="1"/>
          <p:nvPr>
            <p:ph idx="4294967295" type="body"/>
          </p:nvPr>
        </p:nvSpPr>
        <p:spPr>
          <a:xfrm>
            <a:off x="894400" y="1935575"/>
            <a:ext cx="3719100" cy="825000"/>
          </a:xfrm>
          <a:prstGeom prst="rect">
            <a:avLst/>
          </a:prstGeom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Modos de produção ambiental e socialmente sustentáveis</a:t>
            </a:r>
            <a:endParaRPr/>
          </a:p>
        </p:txBody>
      </p:sp>
      <p:sp>
        <p:nvSpPr>
          <p:cNvPr id="269" name="Google Shape;269;gf4db145d5c_0_264"/>
          <p:cNvSpPr txBox="1"/>
          <p:nvPr>
            <p:ph idx="4294967295" type="body"/>
          </p:nvPr>
        </p:nvSpPr>
        <p:spPr>
          <a:xfrm>
            <a:off x="5451850" y="1935575"/>
            <a:ext cx="3327300" cy="825000"/>
          </a:xfrm>
          <a:prstGeom prst="rect">
            <a:avLst/>
          </a:prstGeom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regulação e controle dos alimentos</a:t>
            </a:r>
            <a:endParaRPr/>
          </a:p>
        </p:txBody>
      </p:sp>
      <p:sp>
        <p:nvSpPr>
          <p:cNvPr id="270" name="Google Shape;270;gf4db145d5c_0_264"/>
          <p:cNvSpPr txBox="1"/>
          <p:nvPr>
            <p:ph idx="4294967295" type="body"/>
          </p:nvPr>
        </p:nvSpPr>
        <p:spPr>
          <a:xfrm>
            <a:off x="5414575" y="2988425"/>
            <a:ext cx="3364500" cy="1472400"/>
          </a:xfrm>
          <a:prstGeom prst="rect">
            <a:avLst/>
          </a:prstGeom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Políticas</a:t>
            </a:r>
            <a:r>
              <a:rPr lang="pt-BR"/>
              <a:t> públicas de promoção à saúde e atenção integral </a:t>
            </a:r>
            <a:r>
              <a:rPr lang="pt-BR"/>
              <a:t>às</a:t>
            </a:r>
            <a:r>
              <a:rPr lang="pt-BR"/>
              <a:t> pessoas com sobrepeso e obesidade</a:t>
            </a:r>
            <a:endParaRPr/>
          </a:p>
        </p:txBody>
      </p:sp>
      <p:sp>
        <p:nvSpPr>
          <p:cNvPr id="271" name="Google Shape;271;gf4db145d5c_0_264"/>
          <p:cNvSpPr txBox="1"/>
          <p:nvPr>
            <p:ph idx="4294967295" type="body"/>
          </p:nvPr>
        </p:nvSpPr>
        <p:spPr>
          <a:xfrm>
            <a:off x="894425" y="3534988"/>
            <a:ext cx="3719100" cy="379500"/>
          </a:xfrm>
          <a:prstGeom prst="rect">
            <a:avLst/>
          </a:prstGeom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compartilhamento de refe</a:t>
            </a:r>
            <a:r>
              <a:rPr lang="pt-BR"/>
              <a:t>ições</a:t>
            </a:r>
            <a:endParaRPr/>
          </a:p>
        </p:txBody>
      </p:sp>
      <p:sp>
        <p:nvSpPr>
          <p:cNvPr id="272" name="Google Shape;272;gf4db145d5c_0_264"/>
          <p:cNvSpPr txBox="1"/>
          <p:nvPr>
            <p:ph idx="4294967295" type="body"/>
          </p:nvPr>
        </p:nvSpPr>
        <p:spPr>
          <a:xfrm>
            <a:off x="894425" y="4081586"/>
            <a:ext cx="3719100" cy="379500"/>
          </a:xfrm>
          <a:prstGeom prst="rect">
            <a:avLst/>
          </a:prstGeom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</a:t>
            </a:r>
            <a:r>
              <a:rPr lang="pt-BR"/>
              <a:t>esgate da cultura alimentar</a:t>
            </a:r>
            <a:endParaRPr/>
          </a:p>
        </p:txBody>
      </p:sp>
      <p:sp>
        <p:nvSpPr>
          <p:cNvPr id="273" name="Google Shape;273;gf4db145d5c_0_264"/>
          <p:cNvSpPr txBox="1"/>
          <p:nvPr>
            <p:ph idx="4294967295" type="body"/>
          </p:nvPr>
        </p:nvSpPr>
        <p:spPr>
          <a:xfrm>
            <a:off x="894425" y="2988425"/>
            <a:ext cx="3719100" cy="379500"/>
          </a:xfrm>
          <a:prstGeom prst="rect">
            <a:avLst/>
          </a:prstGeom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</a:t>
            </a:r>
            <a:r>
              <a:rPr lang="pt-BR"/>
              <a:t>scolha de alimentos saudáveis</a:t>
            </a:r>
            <a:endParaRPr/>
          </a:p>
        </p:txBody>
      </p:sp>
      <p:pic>
        <p:nvPicPr>
          <p:cNvPr id="274" name="Google Shape;274;gf4db145d5c_0_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38" y="1070898"/>
            <a:ext cx="495174" cy="4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f4db145d5c_0_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38" y="2090437"/>
            <a:ext cx="495150" cy="49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f4db145d5c_0_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650" y="2930600"/>
            <a:ext cx="495150" cy="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f4db145d5c_0_2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650" y="3477050"/>
            <a:ext cx="495150" cy="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f4db145d5c_0_2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650" y="4023500"/>
            <a:ext cx="495150" cy="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f4db145d5c_0_2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3225" y="1070925"/>
            <a:ext cx="495150" cy="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f4db145d5c_0_2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43225" y="2100500"/>
            <a:ext cx="495150" cy="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f4db145d5c_0_2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43225" y="3477050"/>
            <a:ext cx="495150" cy="4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4db145d5c_0_277"/>
          <p:cNvSpPr txBox="1"/>
          <p:nvPr/>
        </p:nvSpPr>
        <p:spPr>
          <a:xfrm>
            <a:off x="472950" y="1579350"/>
            <a:ext cx="8198100" cy="19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A64D79"/>
                </a:solidFill>
              </a:rPr>
              <a:t>Organização e fluxo de cuidado da rede de atenção à saúde das pessoas com doenças crônicas</a:t>
            </a:r>
            <a:endParaRPr b="1" i="0" sz="36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4db145d5c_0_271"/>
          <p:cNvSpPr txBox="1"/>
          <p:nvPr>
            <p:ph type="title"/>
          </p:nvPr>
        </p:nvSpPr>
        <p:spPr>
          <a:xfrm>
            <a:off x="311700" y="24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Rede de Atenção </a:t>
            </a:r>
            <a:r>
              <a:rPr lang="pt-BR" sz="2400"/>
              <a:t>às Pessoas com Doenças Crônicas</a:t>
            </a:r>
            <a:endParaRPr sz="2400"/>
          </a:p>
        </p:txBody>
      </p:sp>
      <p:sp>
        <p:nvSpPr>
          <p:cNvPr id="292" name="Google Shape;292;gf4db145d5c_0_271"/>
          <p:cNvSpPr txBox="1"/>
          <p:nvPr>
            <p:ph idx="1" type="body"/>
          </p:nvPr>
        </p:nvSpPr>
        <p:spPr>
          <a:xfrm>
            <a:off x="3230250" y="1091175"/>
            <a:ext cx="5712000" cy="3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</a:rPr>
              <a:t>Objetivos: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Fomentar a mudança do modelo de atenção à saúde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Garantir o cuidado integral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Impactar positivamente nos indicadores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Contribuir para a promoção da saúde e prevenção das doenças crônicas e suas complicações.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93" name="Google Shape;293;gf4db145d5c_0_271"/>
          <p:cNvPicPr preferRelativeResize="0"/>
          <p:nvPr/>
        </p:nvPicPr>
        <p:blipFill rotWithShape="1">
          <a:blip r:embed="rId3">
            <a:alphaModFix/>
          </a:blip>
          <a:srcRect b="26734" l="25137" r="23946" t="24021"/>
          <a:stretch/>
        </p:blipFill>
        <p:spPr>
          <a:xfrm rot="-148">
            <a:off x="264925" y="931230"/>
            <a:ext cx="2561725" cy="2397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gf4db145d5c_0_271"/>
          <p:cNvCxnSpPr/>
          <p:nvPr/>
        </p:nvCxnSpPr>
        <p:spPr>
          <a:xfrm>
            <a:off x="632438" y="4395800"/>
            <a:ext cx="384600" cy="0"/>
          </a:xfrm>
          <a:prstGeom prst="straightConnector1">
            <a:avLst/>
          </a:prstGeom>
          <a:noFill/>
          <a:ln cap="flat" cmpd="sng" w="38100">
            <a:solidFill>
              <a:srgbClr val="0072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Google Shape;295;gf4db145d5c_0_271"/>
          <p:cNvSpPr txBox="1"/>
          <p:nvPr/>
        </p:nvSpPr>
        <p:spPr>
          <a:xfrm>
            <a:off x="1165650" y="3350700"/>
            <a:ext cx="206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600"/>
              <a:t>S</a:t>
            </a:r>
            <a:r>
              <a:rPr lang="pt-BR" sz="1600"/>
              <a:t>erviços do SUS</a:t>
            </a:r>
            <a:endParaRPr sz="1600"/>
          </a:p>
        </p:txBody>
      </p:sp>
      <p:grpSp>
        <p:nvGrpSpPr>
          <p:cNvPr id="296" name="Google Shape;296;gf4db145d5c_0_271"/>
          <p:cNvGrpSpPr/>
          <p:nvPr/>
        </p:nvGrpSpPr>
        <p:grpSpPr>
          <a:xfrm>
            <a:off x="616500" y="3381675"/>
            <a:ext cx="457725" cy="256500"/>
            <a:chOff x="616500" y="3381675"/>
            <a:chExt cx="457725" cy="256500"/>
          </a:xfrm>
        </p:grpSpPr>
        <p:sp>
          <p:nvSpPr>
            <p:cNvPr id="297" name="Google Shape;297;gf4db145d5c_0_271"/>
            <p:cNvSpPr/>
            <p:nvPr/>
          </p:nvSpPr>
          <p:spPr>
            <a:xfrm>
              <a:off x="833925" y="3381675"/>
              <a:ext cx="240300" cy="256500"/>
            </a:xfrm>
            <a:prstGeom prst="ellipse">
              <a:avLst/>
            </a:prstGeom>
            <a:solidFill>
              <a:schemeClr val="lt2"/>
            </a:solidFill>
            <a:ln cap="flat" cmpd="sng" w="76200">
              <a:solidFill>
                <a:srgbClr val="0072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gf4db145d5c_0_271"/>
            <p:cNvSpPr/>
            <p:nvPr/>
          </p:nvSpPr>
          <p:spPr>
            <a:xfrm>
              <a:off x="616500" y="3469875"/>
              <a:ext cx="75000" cy="80100"/>
            </a:xfrm>
            <a:prstGeom prst="ellipse">
              <a:avLst/>
            </a:prstGeom>
            <a:solidFill>
              <a:srgbClr val="007254"/>
            </a:solidFill>
            <a:ln cap="flat" cmpd="sng" w="76200">
              <a:solidFill>
                <a:srgbClr val="0072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gf4db145d5c_0_271"/>
          <p:cNvSpPr/>
          <p:nvPr/>
        </p:nvSpPr>
        <p:spPr>
          <a:xfrm>
            <a:off x="1474950" y="2001675"/>
            <a:ext cx="240300" cy="256500"/>
          </a:xfrm>
          <a:prstGeom prst="ellipse">
            <a:avLst/>
          </a:prstGeom>
          <a:solidFill>
            <a:srgbClr val="A64D79"/>
          </a:solidFill>
          <a:ln cap="flat" cmpd="sng" w="76200">
            <a:solidFill>
              <a:srgbClr val="0072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f4db145d5c_0_271"/>
          <p:cNvSpPr/>
          <p:nvPr/>
        </p:nvSpPr>
        <p:spPr>
          <a:xfrm>
            <a:off x="704600" y="3888738"/>
            <a:ext cx="240300" cy="256500"/>
          </a:xfrm>
          <a:prstGeom prst="ellipse">
            <a:avLst/>
          </a:prstGeom>
          <a:solidFill>
            <a:srgbClr val="A64D79"/>
          </a:solidFill>
          <a:ln cap="flat" cmpd="sng" w="76200">
            <a:solidFill>
              <a:srgbClr val="0072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f4db145d5c_0_271"/>
          <p:cNvSpPr txBox="1"/>
          <p:nvPr/>
        </p:nvSpPr>
        <p:spPr>
          <a:xfrm>
            <a:off x="1165650" y="3803825"/>
            <a:ext cx="86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600"/>
              <a:t>APS</a:t>
            </a:r>
            <a:endParaRPr sz="1600"/>
          </a:p>
        </p:txBody>
      </p:sp>
      <p:sp>
        <p:nvSpPr>
          <p:cNvPr id="302" name="Google Shape;302;gf4db145d5c_0_271"/>
          <p:cNvSpPr txBox="1"/>
          <p:nvPr/>
        </p:nvSpPr>
        <p:spPr>
          <a:xfrm>
            <a:off x="1184850" y="4145250"/>
            <a:ext cx="206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600"/>
              <a:t>L</a:t>
            </a:r>
            <a:r>
              <a:rPr lang="pt-BR" sz="1600"/>
              <a:t>inhas de cuidado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4db145d5c_0_331"/>
          <p:cNvSpPr txBox="1"/>
          <p:nvPr>
            <p:ph type="title"/>
          </p:nvPr>
        </p:nvSpPr>
        <p:spPr>
          <a:xfrm>
            <a:off x="232525" y="15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Modelo de atenção às condições crônicas</a:t>
            </a:r>
            <a:endParaRPr sz="2500"/>
          </a:p>
        </p:txBody>
      </p:sp>
      <p:sp>
        <p:nvSpPr>
          <p:cNvPr id="308" name="Google Shape;308;gf4db145d5c_0_331"/>
          <p:cNvSpPr txBox="1"/>
          <p:nvPr/>
        </p:nvSpPr>
        <p:spPr>
          <a:xfrm>
            <a:off x="7784100" y="4247500"/>
            <a:ext cx="1359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Fonte: </a:t>
            </a:r>
            <a:r>
              <a:rPr lang="pt-BR" sz="900"/>
              <a:t>BRASIL, 2021</a:t>
            </a:r>
            <a:endParaRPr sz="900"/>
          </a:p>
        </p:txBody>
      </p:sp>
      <p:pic>
        <p:nvPicPr>
          <p:cNvPr id="309" name="Google Shape;309;gf4db145d5c_0_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875" y="723575"/>
            <a:ext cx="6700250" cy="3847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4db145d5c_0_3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Diretrizes Clínicas</a:t>
            </a:r>
            <a:endParaRPr/>
          </a:p>
        </p:txBody>
      </p:sp>
      <p:sp>
        <p:nvSpPr>
          <p:cNvPr id="315" name="Google Shape;315;gf4db145d5c_0_360"/>
          <p:cNvSpPr txBox="1"/>
          <p:nvPr>
            <p:ph idx="1" type="body"/>
          </p:nvPr>
        </p:nvSpPr>
        <p:spPr>
          <a:xfrm>
            <a:off x="4375550" y="1152475"/>
            <a:ext cx="4456800" cy="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Objetivo: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Orientar as linhas de cuidado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gf4db145d5c_0_360"/>
          <p:cNvGrpSpPr/>
          <p:nvPr/>
        </p:nvGrpSpPr>
        <p:grpSpPr>
          <a:xfrm>
            <a:off x="311698" y="1628578"/>
            <a:ext cx="3255924" cy="2464196"/>
            <a:chOff x="-7" y="1108701"/>
            <a:chExt cx="4720783" cy="3433463"/>
          </a:xfrm>
        </p:grpSpPr>
        <p:pic>
          <p:nvPicPr>
            <p:cNvPr id="317" name="Google Shape;317;gf4db145d5c_0_3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02346">
              <a:off x="2306529" y="1274259"/>
              <a:ext cx="2166170" cy="3036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gf4db145d5c_0_3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807719">
              <a:off x="309525" y="1381299"/>
              <a:ext cx="2311800" cy="2932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gf4db145d5c_0_360"/>
          <p:cNvSpPr txBox="1"/>
          <p:nvPr>
            <p:ph idx="1" type="body"/>
          </p:nvPr>
        </p:nvSpPr>
        <p:spPr>
          <a:xfrm>
            <a:off x="4452200" y="2060475"/>
            <a:ext cx="4380000" cy="20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Definem critérios para</a:t>
            </a:r>
            <a:r>
              <a:rPr b="1" lang="pt-BR"/>
              <a:t>: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Diagnóstico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Tratamento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Mecanismos de controle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Acompanhamento e verificação de resultados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f4db145d5c_0_372"/>
          <p:cNvSpPr txBox="1"/>
          <p:nvPr>
            <p:ph type="title"/>
          </p:nvPr>
        </p:nvSpPr>
        <p:spPr>
          <a:xfrm>
            <a:off x="256325" y="205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Organização da linha de cuidado sobrepeso/obesidade</a:t>
            </a:r>
            <a:endParaRPr sz="2300"/>
          </a:p>
        </p:txBody>
      </p:sp>
      <p:grpSp>
        <p:nvGrpSpPr>
          <p:cNvPr id="325" name="Google Shape;325;gf4db145d5c_0_372"/>
          <p:cNvGrpSpPr/>
          <p:nvPr/>
        </p:nvGrpSpPr>
        <p:grpSpPr>
          <a:xfrm>
            <a:off x="207000" y="764213"/>
            <a:ext cx="8625200" cy="825013"/>
            <a:chOff x="207000" y="992813"/>
            <a:chExt cx="8625200" cy="825013"/>
          </a:xfrm>
        </p:grpSpPr>
        <p:pic>
          <p:nvPicPr>
            <p:cNvPr id="326" name="Google Shape;326;gf4db145d5c_0_372"/>
            <p:cNvPicPr preferRelativeResize="0"/>
            <p:nvPr/>
          </p:nvPicPr>
          <p:blipFill rotWithShape="1">
            <a:blip r:embed="rId3">
              <a:alphaModFix/>
            </a:blip>
            <a:srcRect b="0" l="4241" r="15112" t="0"/>
            <a:stretch/>
          </p:blipFill>
          <p:spPr>
            <a:xfrm>
              <a:off x="207000" y="1017725"/>
              <a:ext cx="5792875" cy="800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gf4db145d5c_0_372"/>
            <p:cNvSpPr txBox="1"/>
            <p:nvPr/>
          </p:nvSpPr>
          <p:spPr>
            <a:xfrm>
              <a:off x="6348200" y="992813"/>
              <a:ext cx="2484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/>
                <a:t>Vigilância Alimentar e Nutricional</a:t>
              </a:r>
              <a:endParaRPr sz="2000"/>
            </a:p>
          </p:txBody>
        </p:sp>
        <p:cxnSp>
          <p:nvCxnSpPr>
            <p:cNvPr id="328" name="Google Shape;328;gf4db145d5c_0_372"/>
            <p:cNvCxnSpPr>
              <a:stCxn id="326" idx="3"/>
              <a:endCxn id="327" idx="1"/>
            </p:cNvCxnSpPr>
            <p:nvPr/>
          </p:nvCxnSpPr>
          <p:spPr>
            <a:xfrm flipH="1" rot="10800000">
              <a:off x="5999875" y="1392875"/>
              <a:ext cx="348300" cy="24900"/>
            </a:xfrm>
            <a:prstGeom prst="straightConnector1">
              <a:avLst/>
            </a:prstGeom>
            <a:noFill/>
            <a:ln cap="flat" cmpd="sng" w="9525">
              <a:solidFill>
                <a:srgbClr val="E1165A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29" name="Google Shape;329;gf4db145d5c_0_372"/>
          <p:cNvSpPr txBox="1"/>
          <p:nvPr/>
        </p:nvSpPr>
        <p:spPr>
          <a:xfrm>
            <a:off x="182300" y="1795775"/>
            <a:ext cx="5793000" cy="492600"/>
          </a:xfrm>
          <a:prstGeom prst="rect">
            <a:avLst/>
          </a:prstGeom>
          <a:noFill/>
          <a:ln cap="flat" cmpd="sng" w="9525">
            <a:solidFill>
              <a:srgbClr val="0B71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Independente da classificação de risco por IMC</a:t>
            </a:r>
            <a:endParaRPr sz="2000"/>
          </a:p>
        </p:txBody>
      </p:sp>
      <p:sp>
        <p:nvSpPr>
          <p:cNvPr id="330" name="Google Shape;330;gf4db145d5c_0_372"/>
          <p:cNvSpPr txBox="1"/>
          <p:nvPr/>
        </p:nvSpPr>
        <p:spPr>
          <a:xfrm>
            <a:off x="6238225" y="1523825"/>
            <a:ext cx="2734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VAN, Promoção da alimentação adequada e saudável e atividade física</a:t>
            </a:r>
            <a:endParaRPr sz="2000"/>
          </a:p>
        </p:txBody>
      </p:sp>
      <p:cxnSp>
        <p:nvCxnSpPr>
          <p:cNvPr id="331" name="Google Shape;331;gf4db145d5c_0_372"/>
          <p:cNvCxnSpPr>
            <a:stCxn id="329" idx="3"/>
            <a:endCxn id="330" idx="1"/>
          </p:cNvCxnSpPr>
          <p:nvPr/>
        </p:nvCxnSpPr>
        <p:spPr>
          <a:xfrm>
            <a:off x="5975300" y="2042075"/>
            <a:ext cx="262800" cy="189900"/>
          </a:xfrm>
          <a:prstGeom prst="curvedConnector3">
            <a:avLst>
              <a:gd fmla="val 50024" name="adj1"/>
            </a:avLst>
          </a:prstGeom>
          <a:noFill/>
          <a:ln cap="flat" cmpd="sng" w="9525">
            <a:solidFill>
              <a:srgbClr val="155B5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gf4db145d5c_0_372"/>
          <p:cNvCxnSpPr>
            <a:endCxn id="330" idx="1"/>
          </p:cNvCxnSpPr>
          <p:nvPr/>
        </p:nvCxnSpPr>
        <p:spPr>
          <a:xfrm>
            <a:off x="6227425" y="2205725"/>
            <a:ext cx="10800" cy="26100"/>
          </a:xfrm>
          <a:prstGeom prst="straightConnector1">
            <a:avLst/>
          </a:prstGeom>
          <a:noFill/>
          <a:ln cap="flat" cmpd="sng" w="9525">
            <a:solidFill>
              <a:srgbClr val="155B54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33" name="Google Shape;333;gf4db145d5c_0_372"/>
          <p:cNvGrpSpPr/>
          <p:nvPr/>
        </p:nvGrpSpPr>
        <p:grpSpPr>
          <a:xfrm>
            <a:off x="207000" y="2394175"/>
            <a:ext cx="6006600" cy="956100"/>
            <a:chOff x="207000" y="2416250"/>
            <a:chExt cx="6006600" cy="956100"/>
          </a:xfrm>
        </p:grpSpPr>
        <p:grpSp>
          <p:nvGrpSpPr>
            <p:cNvPr id="334" name="Google Shape;334;gf4db145d5c_0_372"/>
            <p:cNvGrpSpPr/>
            <p:nvPr/>
          </p:nvGrpSpPr>
          <p:grpSpPr>
            <a:xfrm>
              <a:off x="207000" y="2416250"/>
              <a:ext cx="6006600" cy="956100"/>
              <a:chOff x="207000" y="2416250"/>
              <a:chExt cx="6006600" cy="956100"/>
            </a:xfrm>
          </p:grpSpPr>
          <p:sp>
            <p:nvSpPr>
              <p:cNvPr id="335" name="Google Shape;335;gf4db145d5c_0_372"/>
              <p:cNvSpPr txBox="1"/>
              <p:nvPr/>
            </p:nvSpPr>
            <p:spPr>
              <a:xfrm>
                <a:off x="207000" y="2647988"/>
                <a:ext cx="1449000" cy="492600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/>
                  <a:t>Sobrepeso</a:t>
                </a:r>
                <a:endParaRPr sz="2000"/>
              </a:p>
            </p:txBody>
          </p:sp>
          <p:sp>
            <p:nvSpPr>
              <p:cNvPr id="336" name="Google Shape;336;gf4db145d5c_0_372"/>
              <p:cNvSpPr txBox="1"/>
              <p:nvPr/>
            </p:nvSpPr>
            <p:spPr>
              <a:xfrm>
                <a:off x="1912350" y="2416250"/>
                <a:ext cx="42894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/>
                  <a:t>S/ comorbidade: plano de ação</a:t>
                </a:r>
                <a:endParaRPr sz="2000"/>
              </a:p>
            </p:txBody>
          </p:sp>
          <p:sp>
            <p:nvSpPr>
              <p:cNvPr id="337" name="Google Shape;337;gf4db145d5c_0_372"/>
              <p:cNvSpPr txBox="1"/>
              <p:nvPr/>
            </p:nvSpPr>
            <p:spPr>
              <a:xfrm>
                <a:off x="1900500" y="2879750"/>
                <a:ext cx="4313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/>
                  <a:t>C/ comorbidade: prescrição dietética</a:t>
                </a:r>
                <a:endParaRPr sz="2000"/>
              </a:p>
            </p:txBody>
          </p:sp>
        </p:grpSp>
        <p:cxnSp>
          <p:nvCxnSpPr>
            <p:cNvPr id="338" name="Google Shape;338;gf4db145d5c_0_372"/>
            <p:cNvCxnSpPr>
              <a:stCxn id="335" idx="3"/>
              <a:endCxn id="336" idx="1"/>
            </p:cNvCxnSpPr>
            <p:nvPr/>
          </p:nvCxnSpPr>
          <p:spPr>
            <a:xfrm flipH="1" rot="10800000">
              <a:off x="1656000" y="2662688"/>
              <a:ext cx="256500" cy="231600"/>
            </a:xfrm>
            <a:prstGeom prst="curvedConnector3">
              <a:avLst>
                <a:gd fmla="val 49971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gf4db145d5c_0_372"/>
            <p:cNvCxnSpPr>
              <a:stCxn id="335" idx="3"/>
              <a:endCxn id="337" idx="1"/>
            </p:cNvCxnSpPr>
            <p:nvPr/>
          </p:nvCxnSpPr>
          <p:spPr>
            <a:xfrm>
              <a:off x="1656000" y="2894288"/>
              <a:ext cx="244500" cy="2319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0" name="Google Shape;340;gf4db145d5c_0_372"/>
          <p:cNvGrpSpPr/>
          <p:nvPr/>
        </p:nvGrpSpPr>
        <p:grpSpPr>
          <a:xfrm>
            <a:off x="182308" y="3350275"/>
            <a:ext cx="7646758" cy="1205725"/>
            <a:chOff x="207000" y="2288350"/>
            <a:chExt cx="6783250" cy="1205725"/>
          </a:xfrm>
        </p:grpSpPr>
        <p:grpSp>
          <p:nvGrpSpPr>
            <p:cNvPr id="341" name="Google Shape;341;gf4db145d5c_0_372"/>
            <p:cNvGrpSpPr/>
            <p:nvPr/>
          </p:nvGrpSpPr>
          <p:grpSpPr>
            <a:xfrm>
              <a:off x="207000" y="2288350"/>
              <a:ext cx="6783250" cy="1205725"/>
              <a:chOff x="207000" y="2288350"/>
              <a:chExt cx="6783250" cy="1205725"/>
            </a:xfrm>
          </p:grpSpPr>
          <p:sp>
            <p:nvSpPr>
              <p:cNvPr id="342" name="Google Shape;342;gf4db145d5c_0_372"/>
              <p:cNvSpPr txBox="1"/>
              <p:nvPr/>
            </p:nvSpPr>
            <p:spPr>
              <a:xfrm>
                <a:off x="207000" y="2647988"/>
                <a:ext cx="1449000" cy="492600"/>
              </a:xfrm>
              <a:prstGeom prst="rect">
                <a:avLst/>
              </a:prstGeom>
              <a:noFill/>
              <a:ln cap="flat" cmpd="sng" w="9525">
                <a:solidFill>
                  <a:srgbClr val="B612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/>
                  <a:t>Obesidade</a:t>
                </a:r>
                <a:endParaRPr sz="2000"/>
              </a:p>
            </p:txBody>
          </p:sp>
          <p:sp>
            <p:nvSpPr>
              <p:cNvPr id="343" name="Google Shape;343;gf4db145d5c_0_372"/>
              <p:cNvSpPr txBox="1"/>
              <p:nvPr/>
            </p:nvSpPr>
            <p:spPr>
              <a:xfrm>
                <a:off x="2021950" y="2288350"/>
                <a:ext cx="4968300" cy="80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/>
                  <a:t>IMC 30 a 40 kg/m</a:t>
                </a:r>
                <a:r>
                  <a:rPr baseline="30000" lang="pt-BR" sz="2000">
                    <a:solidFill>
                      <a:schemeClr val="dk1"/>
                    </a:solidFill>
                  </a:rPr>
                  <a:t>2</a:t>
                </a:r>
                <a:r>
                  <a:rPr lang="pt-BR" sz="2000"/>
                  <a:t>: prescrição dietética; terapia comportamental; e farmacoterapia.</a:t>
                </a:r>
                <a:r>
                  <a:rPr baseline="30000" lang="pt-BR" sz="2000"/>
                  <a:t> </a:t>
                </a:r>
                <a:endParaRPr baseline="30000" sz="2000"/>
              </a:p>
            </p:txBody>
          </p:sp>
          <p:sp>
            <p:nvSpPr>
              <p:cNvPr id="344" name="Google Shape;344;gf4db145d5c_0_372"/>
              <p:cNvSpPr txBox="1"/>
              <p:nvPr/>
            </p:nvSpPr>
            <p:spPr>
              <a:xfrm>
                <a:off x="2021950" y="3001475"/>
                <a:ext cx="47940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/>
                  <a:t>IMC &gt; 40 kg/m2: Atenção especializada</a:t>
                </a:r>
                <a:endParaRPr sz="2000"/>
              </a:p>
            </p:txBody>
          </p:sp>
        </p:grpSp>
        <p:cxnSp>
          <p:nvCxnSpPr>
            <p:cNvPr id="345" name="Google Shape;345;gf4db145d5c_0_372"/>
            <p:cNvCxnSpPr>
              <a:stCxn id="342" idx="3"/>
              <a:endCxn id="343" idx="1"/>
            </p:cNvCxnSpPr>
            <p:nvPr/>
          </p:nvCxnSpPr>
          <p:spPr>
            <a:xfrm flipH="1" rot="10800000">
              <a:off x="1656000" y="2688488"/>
              <a:ext cx="366000" cy="2058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rgbClr val="B612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gf4db145d5c_0_372"/>
            <p:cNvCxnSpPr>
              <a:stCxn id="342" idx="3"/>
              <a:endCxn id="344" idx="1"/>
            </p:cNvCxnSpPr>
            <p:nvPr/>
          </p:nvCxnSpPr>
          <p:spPr>
            <a:xfrm>
              <a:off x="1656000" y="2894288"/>
              <a:ext cx="366000" cy="3534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rgbClr val="B6124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347" name="Google Shape;347;gf4db145d5c_0_372"/>
          <p:cNvCxnSpPr>
            <a:endCxn id="336" idx="1"/>
          </p:cNvCxnSpPr>
          <p:nvPr/>
        </p:nvCxnSpPr>
        <p:spPr>
          <a:xfrm rot="10800000">
            <a:off x="1912350" y="2640475"/>
            <a:ext cx="18600" cy="6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gf4db145d5c_0_372"/>
          <p:cNvCxnSpPr>
            <a:stCxn id="337" idx="1"/>
            <a:endCxn id="337" idx="1"/>
          </p:cNvCxnSpPr>
          <p:nvPr/>
        </p:nvCxnSpPr>
        <p:spPr>
          <a:xfrm>
            <a:off x="1900500" y="31039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gf4db145d5c_0_372"/>
          <p:cNvCxnSpPr>
            <a:endCxn id="343" idx="1"/>
          </p:cNvCxnSpPr>
          <p:nvPr/>
        </p:nvCxnSpPr>
        <p:spPr>
          <a:xfrm rot="10800000">
            <a:off x="2228301" y="3750475"/>
            <a:ext cx="7500" cy="39900"/>
          </a:xfrm>
          <a:prstGeom prst="straightConnector1">
            <a:avLst/>
          </a:prstGeom>
          <a:noFill/>
          <a:ln cap="flat" cmpd="sng" w="9525">
            <a:solidFill>
              <a:srgbClr val="B6124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0" name="Google Shape;350;gf4db145d5c_0_372"/>
          <p:cNvCxnSpPr/>
          <p:nvPr/>
        </p:nvCxnSpPr>
        <p:spPr>
          <a:xfrm rot="10800000">
            <a:off x="2217150" y="4316875"/>
            <a:ext cx="18600" cy="6900"/>
          </a:xfrm>
          <a:prstGeom prst="straightConnector1">
            <a:avLst/>
          </a:prstGeom>
          <a:noFill/>
          <a:ln cap="flat" cmpd="sng" w="9525">
            <a:solidFill>
              <a:srgbClr val="B6124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357" name="Google Shape;35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358" name="Google Shape;35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359" name="Google Shape;35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360" name="Google Shape;36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362" name="Google Shape;362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363" name="Google Shape;36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"/>
          <p:cNvSpPr txBox="1"/>
          <p:nvPr/>
        </p:nvSpPr>
        <p:spPr>
          <a:xfrm>
            <a:off x="274600" y="330025"/>
            <a:ext cx="33039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1" i="0" sz="2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407700" y="1615500"/>
            <a:ext cx="83286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Atividade </a:t>
            </a:r>
            <a:r>
              <a:rPr b="1" lang="pt-BR" sz="3400">
                <a:solidFill>
                  <a:srgbClr val="A64D79"/>
                </a:solidFill>
              </a:rPr>
              <a:t>5</a:t>
            </a: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BR" sz="3400">
                <a:solidFill>
                  <a:srgbClr val="A64D79"/>
                </a:solidFill>
              </a:rPr>
              <a:t>Contextualização da linha de cuidado para sobrepeso e obesidade na RAS</a:t>
            </a:r>
            <a:endParaRPr b="1" i="0" sz="36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4ce2c228a_1_27"/>
          <p:cNvSpPr txBox="1"/>
          <p:nvPr/>
        </p:nvSpPr>
        <p:spPr>
          <a:xfrm>
            <a:off x="1111500" y="1615500"/>
            <a:ext cx="69210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A64D79"/>
                </a:solidFill>
              </a:rPr>
              <a:t>Aspectos </a:t>
            </a:r>
            <a:r>
              <a:rPr b="1" lang="pt-BR" sz="3400">
                <a:solidFill>
                  <a:srgbClr val="A64D79"/>
                </a:solidFill>
              </a:rPr>
              <a:t>Epidemiológicos</a:t>
            </a:r>
            <a:r>
              <a:rPr b="1" lang="pt-BR" sz="3400">
                <a:solidFill>
                  <a:srgbClr val="A64D79"/>
                </a:solidFill>
              </a:rPr>
              <a:t> do sobrepeso e obesidade</a:t>
            </a:r>
            <a:endParaRPr b="1" i="0" sz="36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f4db145d5c_0_1"/>
          <p:cNvPicPr preferRelativeResize="0"/>
          <p:nvPr/>
        </p:nvPicPr>
        <p:blipFill rotWithShape="1">
          <a:blip r:embed="rId3">
            <a:alphaModFix/>
          </a:blip>
          <a:srcRect b="0" l="0" r="0" t="2922"/>
          <a:stretch/>
        </p:blipFill>
        <p:spPr>
          <a:xfrm>
            <a:off x="649737" y="0"/>
            <a:ext cx="7844526" cy="43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f4db145d5c_0_1"/>
          <p:cNvSpPr txBox="1"/>
          <p:nvPr/>
        </p:nvSpPr>
        <p:spPr>
          <a:xfrm>
            <a:off x="1054775" y="346475"/>
            <a:ext cx="1698600" cy="10467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Transição demográfica,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epidemiológica,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nutricional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gf4db145d5c_0_1"/>
          <p:cNvSpPr txBox="1"/>
          <p:nvPr/>
        </p:nvSpPr>
        <p:spPr>
          <a:xfrm>
            <a:off x="5815325" y="4228775"/>
            <a:ext cx="31659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Imagem modificada a partir de </a:t>
            </a:r>
            <a:r>
              <a:rPr lang="pt-BR" sz="1200" u="sng">
                <a:solidFill>
                  <a:schemeClr val="hlink"/>
                </a:solidFill>
                <a:hlinkClick r:id="rId4"/>
              </a:rPr>
              <a:t>Brasil, 2020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4db145d5c_1_7"/>
          <p:cNvSpPr txBox="1"/>
          <p:nvPr>
            <p:ph type="title"/>
          </p:nvPr>
        </p:nvSpPr>
        <p:spPr>
          <a:xfrm>
            <a:off x="311700" y="113150"/>
            <a:ext cx="8520600" cy="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/>
              <a:t>Prevalência de excesso de peso e de obesidade na população adulta de 20 anos ou mais de idade, por sexo - Brasil - 2002-2003/2019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 </a:t>
            </a:r>
            <a:endParaRPr sz="2000"/>
          </a:p>
        </p:txBody>
      </p:sp>
      <p:sp>
        <p:nvSpPr>
          <p:cNvPr id="181" name="Google Shape;181;gf4db145d5c_1_7"/>
          <p:cNvSpPr txBox="1"/>
          <p:nvPr/>
        </p:nvSpPr>
        <p:spPr>
          <a:xfrm>
            <a:off x="4090550" y="4150975"/>
            <a:ext cx="366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Fontes: Pesquisa Nacional de Saúde, 2019</a:t>
            </a:r>
            <a:endParaRPr/>
          </a:p>
        </p:txBody>
      </p:sp>
      <p:pic>
        <p:nvPicPr>
          <p:cNvPr id="182" name="Google Shape;182;gf4db145d5c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5" y="992512"/>
            <a:ext cx="6945976" cy="31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4db145d5c_0_246"/>
          <p:cNvSpPr txBox="1"/>
          <p:nvPr>
            <p:ph type="title"/>
          </p:nvPr>
        </p:nvSpPr>
        <p:spPr>
          <a:xfrm>
            <a:off x="311700" y="248175"/>
            <a:ext cx="8520600" cy="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/>
              <a:t>Dados sobre excesso de peso e obesidade na população adulta da região d</a:t>
            </a:r>
            <a:r>
              <a:rPr lang="pt-BR" sz="2000"/>
              <a:t>e saúde</a:t>
            </a:r>
            <a:endParaRPr sz="2000"/>
          </a:p>
        </p:txBody>
      </p:sp>
      <p:grpSp>
        <p:nvGrpSpPr>
          <p:cNvPr id="188" name="Google Shape;188;gf4db145d5c_0_246"/>
          <p:cNvGrpSpPr/>
          <p:nvPr/>
        </p:nvGrpSpPr>
        <p:grpSpPr>
          <a:xfrm>
            <a:off x="1775950" y="1456450"/>
            <a:ext cx="1595700" cy="1486500"/>
            <a:chOff x="683375" y="1628775"/>
            <a:chExt cx="1595700" cy="1486500"/>
          </a:xfrm>
        </p:grpSpPr>
        <p:sp>
          <p:nvSpPr>
            <p:cNvPr id="189" name="Google Shape;189;gf4db145d5c_0_246"/>
            <p:cNvSpPr/>
            <p:nvPr/>
          </p:nvSpPr>
          <p:spPr>
            <a:xfrm>
              <a:off x="683375" y="1628775"/>
              <a:ext cx="1595700" cy="1486500"/>
            </a:xfrm>
            <a:prstGeom prst="ellipse">
              <a:avLst/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gf4db145d5c_0_246"/>
            <p:cNvSpPr txBox="1"/>
            <p:nvPr/>
          </p:nvSpPr>
          <p:spPr>
            <a:xfrm>
              <a:off x="836825" y="1997025"/>
              <a:ext cx="1288800" cy="7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/>
                <a:t>X%</a:t>
              </a:r>
              <a:endParaRPr sz="3500"/>
            </a:p>
          </p:txBody>
        </p:sp>
      </p:grpSp>
      <p:sp>
        <p:nvSpPr>
          <p:cNvPr id="191" name="Google Shape;191;gf4db145d5c_0_246"/>
          <p:cNvSpPr txBox="1"/>
          <p:nvPr/>
        </p:nvSpPr>
        <p:spPr>
          <a:xfrm>
            <a:off x="388750" y="2994475"/>
            <a:ext cx="4320900" cy="4101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indivíduos com excesso de peso</a:t>
            </a:r>
            <a:endParaRPr sz="2200"/>
          </a:p>
        </p:txBody>
      </p:sp>
      <p:sp>
        <p:nvSpPr>
          <p:cNvPr id="192" name="Google Shape;192;gf4db145d5c_0_246"/>
          <p:cNvSpPr txBox="1"/>
          <p:nvPr/>
        </p:nvSpPr>
        <p:spPr>
          <a:xfrm>
            <a:off x="4963500" y="2962525"/>
            <a:ext cx="3587100" cy="474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indivíduos com obesidade</a:t>
            </a:r>
            <a:endParaRPr sz="2200"/>
          </a:p>
        </p:txBody>
      </p:sp>
      <p:grpSp>
        <p:nvGrpSpPr>
          <p:cNvPr id="193" name="Google Shape;193;gf4db145d5c_0_246"/>
          <p:cNvGrpSpPr/>
          <p:nvPr/>
        </p:nvGrpSpPr>
        <p:grpSpPr>
          <a:xfrm>
            <a:off x="5959200" y="1456450"/>
            <a:ext cx="1595700" cy="1486500"/>
            <a:chOff x="683375" y="1628775"/>
            <a:chExt cx="1595700" cy="1486500"/>
          </a:xfrm>
        </p:grpSpPr>
        <p:sp>
          <p:nvSpPr>
            <p:cNvPr id="194" name="Google Shape;194;gf4db145d5c_0_246"/>
            <p:cNvSpPr/>
            <p:nvPr/>
          </p:nvSpPr>
          <p:spPr>
            <a:xfrm>
              <a:off x="683375" y="1628775"/>
              <a:ext cx="1595700" cy="1486500"/>
            </a:xfrm>
            <a:prstGeom prst="ellipse">
              <a:avLst/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gf4db145d5c_0_246"/>
            <p:cNvSpPr txBox="1"/>
            <p:nvPr/>
          </p:nvSpPr>
          <p:spPr>
            <a:xfrm>
              <a:off x="836825" y="1997025"/>
              <a:ext cx="1288800" cy="7500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/>
                <a:t>Y</a:t>
              </a:r>
              <a:r>
                <a:rPr lang="pt-BR" sz="3000"/>
                <a:t>%</a:t>
              </a:r>
              <a:endParaRPr sz="35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4db145d5c_0_208"/>
          <p:cNvSpPr txBox="1"/>
          <p:nvPr/>
        </p:nvSpPr>
        <p:spPr>
          <a:xfrm>
            <a:off x="1111500" y="1615500"/>
            <a:ext cx="69210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A64D79"/>
                </a:solidFill>
              </a:rPr>
              <a:t>Determinantes da obesidade (biológicos, socioeconômicos e culturais)</a:t>
            </a:r>
            <a:endParaRPr b="1" sz="3400">
              <a:solidFill>
                <a:srgbClr val="A64D79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400">
              <a:solidFill>
                <a:srgbClr val="A64D7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4db145d5c_1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D9EEB"/>
                </a:solidFill>
              </a:rPr>
              <a:t>Definição Obesidade</a:t>
            </a:r>
            <a:endParaRPr b="1">
              <a:solidFill>
                <a:srgbClr val="6D9EEB"/>
              </a:solidFill>
            </a:endParaRPr>
          </a:p>
        </p:txBody>
      </p:sp>
      <p:sp>
        <p:nvSpPr>
          <p:cNvPr id="206" name="Google Shape;206;gf4db145d5c_1_23"/>
          <p:cNvSpPr txBox="1"/>
          <p:nvPr>
            <p:ph idx="4294967295" type="body"/>
          </p:nvPr>
        </p:nvSpPr>
        <p:spPr>
          <a:xfrm>
            <a:off x="311700" y="1841250"/>
            <a:ext cx="8520600" cy="20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“Um agravo de caráter </a:t>
            </a:r>
            <a:r>
              <a:rPr b="1" lang="pt-BR"/>
              <a:t>multifatorial</a:t>
            </a:r>
            <a:r>
              <a:rPr lang="pt-BR"/>
              <a:t> decorrente de balanço energético positivo que favorece o </a:t>
            </a:r>
            <a:r>
              <a:rPr b="1" lang="pt-BR"/>
              <a:t>acúmulo de gordura</a:t>
            </a:r>
            <a:r>
              <a:rPr lang="pt-BR"/>
              <a:t>, associado a </a:t>
            </a:r>
            <a:r>
              <a:rPr b="1" lang="pt-BR"/>
              <a:t>riscos para a saúde</a:t>
            </a:r>
            <a:r>
              <a:rPr lang="pt-BR"/>
              <a:t> devido à sua relação com </a:t>
            </a:r>
            <a:r>
              <a:rPr b="1" lang="pt-BR"/>
              <a:t>complicações metabólicas</a:t>
            </a:r>
            <a:r>
              <a:rPr lang="pt-BR"/>
              <a:t>, como aumento da pressão arterial, dos níveis de colesterol e triglicerídeos sanguíneos e resistência à insulina. Entre suas causas, estão relacionados </a:t>
            </a:r>
            <a:r>
              <a:rPr b="1" lang="pt-BR"/>
              <a:t>fatores biológicos, históricos, ecológicos, econômicos, sociais, culturais e políticos.”</a:t>
            </a:r>
            <a:r>
              <a:rPr lang="pt-BR"/>
              <a:t> (OMS, 2000)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gf4db145d5c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363" y="445025"/>
            <a:ext cx="2726925" cy="7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514590894_1_9"/>
          <p:cNvSpPr txBox="1"/>
          <p:nvPr>
            <p:ph type="title"/>
          </p:nvPr>
        </p:nvSpPr>
        <p:spPr>
          <a:xfrm>
            <a:off x="311700" y="18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Mudanças no padrão de consumo alimentar</a:t>
            </a:r>
            <a:endParaRPr b="1"/>
          </a:p>
        </p:txBody>
      </p:sp>
      <p:pic>
        <p:nvPicPr>
          <p:cNvPr id="213" name="Google Shape;213;gf514590894_1_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425" y="863548"/>
            <a:ext cx="5525148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f514590894_1_9"/>
          <p:cNvSpPr txBox="1"/>
          <p:nvPr/>
        </p:nvSpPr>
        <p:spPr>
          <a:xfrm>
            <a:off x="1780675" y="4109475"/>
            <a:ext cx="57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Fontes: </a:t>
            </a:r>
            <a:r>
              <a:rPr lang="pt-BR" u="sng">
                <a:solidFill>
                  <a:schemeClr val="hlink"/>
                </a:solidFill>
                <a:hlinkClick r:id="rId4"/>
              </a:rPr>
              <a:t>Pesquisa de Orçamentos Familiares 2017-2018, 2020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