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19" roundtripDataSignature="AMtx7miCPbTDn7LT/Vezlj4WLoTPvbrae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customschemas.google.com/relationships/presentationmetadata" Target="meta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orldobesity.org/"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l4Ab1l6zID8"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orldobesity.org/"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 name="Google Shape;15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f5cb56292d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f5cb56292d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pt-BR">
                <a:solidFill>
                  <a:schemeClr val="dk1"/>
                </a:solidFill>
              </a:rPr>
              <a:t>Fonte: </a:t>
            </a:r>
            <a:r>
              <a:rPr lang="pt-BR" u="sng">
                <a:solidFill>
                  <a:schemeClr val="hlink"/>
                </a:solidFill>
                <a:hlinkClick r:id="rId2"/>
              </a:rPr>
              <a:t>https://www.worldobesity.org/</a:t>
            </a:r>
            <a:r>
              <a:rPr lang="pt-BR">
                <a:solidFill>
                  <a:schemeClr val="dk1"/>
                </a:solidFill>
              </a:rPr>
              <a:t> e stock.adobe.com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f4db145d5c_0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gf4db145d5c_0_3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None/>
            </a:pPr>
            <a:r>
              <a:rPr lang="pt-BR" sz="1200">
                <a:solidFill>
                  <a:schemeClr val="dk1"/>
                </a:solidFill>
              </a:rPr>
              <a:t>Apresente o vídeo “</a:t>
            </a:r>
            <a:r>
              <a:rPr lang="pt-BR" sz="1200" u="sng">
                <a:solidFill>
                  <a:srgbClr val="1155CC"/>
                </a:solidFill>
                <a:hlinkClick r:id="rId2">
                  <a:extLst>
                    <a:ext uri="{A12FA001-AC4F-418D-AE19-62706E023703}">
                      <ahyp:hlinkClr val="tx"/>
                    </a:ext>
                  </a:extLst>
                </a:hlinkClick>
              </a:rPr>
              <a:t>O que é gordofobia?" com Rachel Patricio | Série Gordofobia #1</a:t>
            </a:r>
            <a:r>
              <a:rPr lang="pt-BR" sz="1200">
                <a:solidFill>
                  <a:schemeClr val="dk1"/>
                </a:solidFill>
              </a:rPr>
              <a:t>” e, ao fim, cite pausadamente algumas palavras que trazem estereótipos estigmatizantes da pessoa com sobrepeso ou obesidade </a:t>
            </a:r>
            <a:endParaRPr sz="1200">
              <a:solidFill>
                <a:schemeClr val="dk1"/>
              </a:solidFill>
            </a:endParaRPr>
          </a:p>
          <a:p>
            <a:pPr indent="-304800" lvl="0" marL="457200" rtl="0" algn="just">
              <a:lnSpc>
                <a:spcPct val="150000"/>
              </a:lnSpc>
              <a:spcBef>
                <a:spcPts val="0"/>
              </a:spcBef>
              <a:spcAft>
                <a:spcPts val="0"/>
              </a:spcAft>
              <a:buClr>
                <a:schemeClr val="dk1"/>
              </a:buClr>
              <a:buSzPts val="1200"/>
              <a:buChar char="-"/>
            </a:pPr>
            <a:r>
              <a:rPr lang="pt-BR" sz="1200">
                <a:solidFill>
                  <a:schemeClr val="dk1"/>
                </a:solidFill>
              </a:rPr>
              <a:t>preguiçosa, </a:t>
            </a:r>
            <a:endParaRPr sz="1200">
              <a:solidFill>
                <a:schemeClr val="dk1"/>
              </a:solidFill>
            </a:endParaRPr>
          </a:p>
          <a:p>
            <a:pPr indent="-304800" lvl="0" marL="457200" rtl="0" algn="just">
              <a:lnSpc>
                <a:spcPct val="150000"/>
              </a:lnSpc>
              <a:spcBef>
                <a:spcPts val="0"/>
              </a:spcBef>
              <a:spcAft>
                <a:spcPts val="0"/>
              </a:spcAft>
              <a:buClr>
                <a:schemeClr val="dk1"/>
              </a:buClr>
              <a:buSzPts val="1200"/>
              <a:buChar char="-"/>
            </a:pPr>
            <a:r>
              <a:rPr lang="pt-BR" sz="1200">
                <a:solidFill>
                  <a:schemeClr val="dk1"/>
                </a:solidFill>
              </a:rPr>
              <a:t>desleixada, </a:t>
            </a:r>
            <a:endParaRPr sz="1200">
              <a:solidFill>
                <a:schemeClr val="dk1"/>
              </a:solidFill>
            </a:endParaRPr>
          </a:p>
          <a:p>
            <a:pPr indent="-304800" lvl="0" marL="457200" rtl="0" algn="just">
              <a:lnSpc>
                <a:spcPct val="150000"/>
              </a:lnSpc>
              <a:spcBef>
                <a:spcPts val="0"/>
              </a:spcBef>
              <a:spcAft>
                <a:spcPts val="0"/>
              </a:spcAft>
              <a:buClr>
                <a:schemeClr val="dk1"/>
              </a:buClr>
              <a:buSzPts val="1200"/>
              <a:buChar char="-"/>
            </a:pPr>
            <a:r>
              <a:rPr lang="pt-BR" sz="1200">
                <a:solidFill>
                  <a:schemeClr val="dk1"/>
                </a:solidFill>
              </a:rPr>
              <a:t>doente, </a:t>
            </a:r>
            <a:endParaRPr sz="1200">
              <a:solidFill>
                <a:schemeClr val="dk1"/>
              </a:solidFill>
            </a:endParaRPr>
          </a:p>
          <a:p>
            <a:pPr indent="-304800" lvl="0" marL="457200" rtl="0" algn="just">
              <a:lnSpc>
                <a:spcPct val="150000"/>
              </a:lnSpc>
              <a:spcBef>
                <a:spcPts val="0"/>
              </a:spcBef>
              <a:spcAft>
                <a:spcPts val="0"/>
              </a:spcAft>
              <a:buClr>
                <a:schemeClr val="dk1"/>
              </a:buClr>
              <a:buSzPts val="1200"/>
              <a:buChar char="-"/>
            </a:pPr>
            <a:r>
              <a:rPr lang="pt-BR" sz="1200">
                <a:solidFill>
                  <a:schemeClr val="dk1"/>
                </a:solidFill>
              </a:rPr>
              <a:t>vive pra comer, fraca,</a:t>
            </a:r>
            <a:endParaRPr sz="1200">
              <a:solidFill>
                <a:schemeClr val="dk1"/>
              </a:solidFill>
            </a:endParaRPr>
          </a:p>
          <a:p>
            <a:pPr indent="-304800" lvl="0" marL="457200" rtl="0" algn="just">
              <a:lnSpc>
                <a:spcPct val="150000"/>
              </a:lnSpc>
              <a:spcBef>
                <a:spcPts val="0"/>
              </a:spcBef>
              <a:spcAft>
                <a:spcPts val="0"/>
              </a:spcAft>
              <a:buClr>
                <a:schemeClr val="dk1"/>
              </a:buClr>
              <a:buSzPts val="1200"/>
              <a:buChar char="-"/>
            </a:pPr>
            <a:r>
              <a:rPr lang="pt-BR" sz="1200">
                <a:solidFill>
                  <a:schemeClr val="dk1"/>
                </a:solidFill>
              </a:rPr>
              <a:t>sem caráter, </a:t>
            </a:r>
            <a:endParaRPr sz="1200">
              <a:solidFill>
                <a:schemeClr val="dk1"/>
              </a:solidFill>
            </a:endParaRPr>
          </a:p>
          <a:p>
            <a:pPr indent="-304800" lvl="0" marL="457200" rtl="0" algn="just">
              <a:lnSpc>
                <a:spcPct val="150000"/>
              </a:lnSpc>
              <a:spcBef>
                <a:spcPts val="0"/>
              </a:spcBef>
              <a:spcAft>
                <a:spcPts val="0"/>
              </a:spcAft>
              <a:buClr>
                <a:schemeClr val="dk1"/>
              </a:buClr>
              <a:buSzPts val="1200"/>
              <a:buChar char="-"/>
            </a:pPr>
            <a:r>
              <a:rPr lang="pt-BR" sz="1200">
                <a:solidFill>
                  <a:schemeClr val="dk1"/>
                </a:solidFill>
              </a:rPr>
              <a:t>deprimida, </a:t>
            </a:r>
            <a:endParaRPr sz="1200">
              <a:solidFill>
                <a:schemeClr val="dk1"/>
              </a:solidFill>
            </a:endParaRPr>
          </a:p>
          <a:p>
            <a:pPr indent="-304800" lvl="0" marL="457200" rtl="0" algn="just">
              <a:lnSpc>
                <a:spcPct val="150000"/>
              </a:lnSpc>
              <a:spcBef>
                <a:spcPts val="0"/>
              </a:spcBef>
              <a:spcAft>
                <a:spcPts val="0"/>
              </a:spcAft>
              <a:buClr>
                <a:schemeClr val="dk1"/>
              </a:buClr>
              <a:buSzPts val="1200"/>
              <a:buChar char="-"/>
            </a:pPr>
            <a:r>
              <a:rPr lang="pt-BR" sz="1200">
                <a:solidFill>
                  <a:schemeClr val="dk1"/>
                </a:solidFill>
              </a:rPr>
              <a:t>descontrolada, </a:t>
            </a:r>
            <a:endParaRPr sz="1200">
              <a:solidFill>
                <a:schemeClr val="dk1"/>
              </a:solidFill>
            </a:endParaRPr>
          </a:p>
          <a:p>
            <a:pPr indent="-304800" lvl="0" marL="457200" rtl="0" algn="just">
              <a:lnSpc>
                <a:spcPct val="150000"/>
              </a:lnSpc>
              <a:spcBef>
                <a:spcPts val="0"/>
              </a:spcBef>
              <a:spcAft>
                <a:spcPts val="0"/>
              </a:spcAft>
              <a:buClr>
                <a:schemeClr val="dk1"/>
              </a:buClr>
              <a:buSzPts val="1200"/>
              <a:buChar char="-"/>
            </a:pPr>
            <a:r>
              <a:rPr lang="pt-BR" sz="1200">
                <a:solidFill>
                  <a:schemeClr val="dk1"/>
                </a:solidFill>
              </a:rPr>
              <a:t>fracassada</a:t>
            </a:r>
            <a:endParaRPr sz="1200">
              <a:solidFill>
                <a:schemeClr val="dk1"/>
              </a:solidFill>
            </a:endParaRPr>
          </a:p>
          <a:p>
            <a:pPr indent="-304800" lvl="0" marL="457200" rtl="0" algn="just">
              <a:lnSpc>
                <a:spcPct val="150000"/>
              </a:lnSpc>
              <a:spcBef>
                <a:spcPts val="0"/>
              </a:spcBef>
              <a:spcAft>
                <a:spcPts val="0"/>
              </a:spcAft>
              <a:buClr>
                <a:schemeClr val="dk1"/>
              </a:buClr>
              <a:buSzPts val="1200"/>
              <a:buChar char="-"/>
            </a:pPr>
            <a:r>
              <a:rPr lang="pt-BR" sz="1200">
                <a:solidFill>
                  <a:schemeClr val="dk1"/>
                </a:solidFill>
              </a:rPr>
              <a:t>descuidada</a:t>
            </a:r>
            <a:endParaRPr sz="1200">
              <a:solidFill>
                <a:schemeClr val="dk1"/>
              </a:solidFill>
            </a:endParaRPr>
          </a:p>
          <a:p>
            <a:pPr indent="0" lvl="0" marL="0" rtl="0" algn="just">
              <a:lnSpc>
                <a:spcPct val="150000"/>
              </a:lnSpc>
              <a:spcBef>
                <a:spcPts val="0"/>
              </a:spcBef>
              <a:spcAft>
                <a:spcPts val="0"/>
              </a:spcAft>
              <a:buNone/>
            </a:pPr>
            <a:r>
              <a:t/>
            </a:r>
            <a:endParaRPr sz="1200">
              <a:solidFill>
                <a:schemeClr val="dk1"/>
              </a:solidFill>
            </a:endParaRPr>
          </a:p>
          <a:p>
            <a:pPr indent="0" lvl="0" marL="0" rtl="0" algn="just">
              <a:lnSpc>
                <a:spcPct val="150000"/>
              </a:lnSpc>
              <a:spcBef>
                <a:spcPts val="0"/>
              </a:spcBef>
              <a:spcAft>
                <a:spcPts val="0"/>
              </a:spcAft>
              <a:buNone/>
            </a:pPr>
            <a:r>
              <a:rPr lang="pt-BR" sz="1200">
                <a:solidFill>
                  <a:schemeClr val="dk1"/>
                </a:solidFill>
              </a:rPr>
              <a:t>Levante a discussão sobre como o olhar para pessoas com sobrepeso e obesidade muda de acordo com as diferentes etapas do ciclo da vida</a:t>
            </a:r>
            <a:endParaRPr sz="120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f5cb56292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f5cb56292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just">
              <a:lnSpc>
                <a:spcPct val="150000"/>
              </a:lnSpc>
              <a:spcBef>
                <a:spcPts val="0"/>
              </a:spcBef>
              <a:spcAft>
                <a:spcPts val="0"/>
              </a:spcAft>
              <a:buClr>
                <a:schemeClr val="dk1"/>
              </a:buClr>
              <a:buSzPts val="1200"/>
              <a:buChar char="-"/>
            </a:pPr>
            <a:r>
              <a:rPr lang="pt-BR" sz="1200">
                <a:solidFill>
                  <a:schemeClr val="dk1"/>
                </a:solidFill>
              </a:rPr>
              <a:t>Relembre o que foi discutido durante a atividade “mapa falante” e como os diferentes cenários nos quais as pessoas estão inseridas podem apontar para a complexidade dos determinantes socioeconômicos e culturais da obesidade</a:t>
            </a:r>
            <a:endParaRPr sz="1200">
              <a:solidFill>
                <a:schemeClr val="dk1"/>
              </a:solidFill>
            </a:endParaRPr>
          </a:p>
          <a:p>
            <a:pPr indent="-304800" lvl="0" marL="457200" rtl="0" algn="just">
              <a:lnSpc>
                <a:spcPct val="150000"/>
              </a:lnSpc>
              <a:spcBef>
                <a:spcPts val="0"/>
              </a:spcBef>
              <a:spcAft>
                <a:spcPts val="0"/>
              </a:spcAft>
              <a:buClr>
                <a:schemeClr val="dk1"/>
              </a:buClr>
              <a:buSzPts val="1200"/>
              <a:buChar char="-"/>
            </a:pPr>
            <a:r>
              <a:rPr lang="pt-BR" sz="1200">
                <a:solidFill>
                  <a:schemeClr val="dk1"/>
                </a:solidFill>
              </a:rPr>
              <a:t>Conclua a atividade abrindo espaço para comentários sobre a atividade e se esta os fez questionar suas próprias crenças, atitudes e práticas e seus próprios “preconceitos” sobre as pessoas com obesidade. </a:t>
            </a:r>
            <a:endParaRPr sz="1200">
              <a:solidFill>
                <a:schemeClr val="dk1"/>
              </a:solidFill>
            </a:endParaRPr>
          </a:p>
          <a:p>
            <a:pPr indent="-304800" lvl="0" marL="457200" rtl="0" algn="just">
              <a:lnSpc>
                <a:spcPct val="150000"/>
              </a:lnSpc>
              <a:spcBef>
                <a:spcPts val="0"/>
              </a:spcBef>
              <a:spcAft>
                <a:spcPts val="0"/>
              </a:spcAft>
              <a:buClr>
                <a:schemeClr val="dk1"/>
              </a:buClr>
              <a:buSzPts val="1200"/>
              <a:buChar char="-"/>
            </a:pPr>
            <a:r>
              <a:rPr lang="pt-BR" sz="1200">
                <a:solidFill>
                  <a:schemeClr val="dk1"/>
                </a:solidFill>
              </a:rPr>
              <a:t>Lembre-se de ressaltar a necessidade de compreender as </a:t>
            </a:r>
            <a:r>
              <a:rPr b="1" lang="pt-BR" sz="1200">
                <a:solidFill>
                  <a:schemeClr val="dk1"/>
                </a:solidFill>
              </a:rPr>
              <a:t>pessoas com sobrepeso e obesidade como seres humanos multifacetados que têm vidas complexas, fatores estressores e obrigações fora do espaço de cuidado à saúde, e não como seres patológicos e desumanizados</a:t>
            </a:r>
            <a:r>
              <a:rPr lang="pt-BR" sz="1200">
                <a:solidFill>
                  <a:schemeClr val="dk1"/>
                </a:solidFill>
              </a:rPr>
              <a:t>. Estas ideias devem ser praticadas em todo o processo de saúde-doença-cuidado.</a:t>
            </a:r>
            <a:endParaRPr sz="1200">
              <a:solidFill>
                <a:schemeClr val="dk1"/>
              </a:solidFill>
            </a:endParaRPr>
          </a:p>
          <a:p>
            <a:pPr indent="-304800" lvl="0" marL="457200" rtl="0" algn="just">
              <a:lnSpc>
                <a:spcPct val="150000"/>
              </a:lnSpc>
              <a:spcBef>
                <a:spcPts val="0"/>
              </a:spcBef>
              <a:spcAft>
                <a:spcPts val="0"/>
              </a:spcAft>
              <a:buClr>
                <a:schemeClr val="dk1"/>
              </a:buClr>
              <a:buSzPts val="1200"/>
              <a:buChar char="-"/>
            </a:pPr>
            <a:r>
              <a:rPr lang="pt-BR" sz="1200">
                <a:solidFill>
                  <a:schemeClr val="dk1"/>
                </a:solidFill>
              </a:rPr>
              <a:t>Quando forem buscar imagens</a:t>
            </a:r>
            <a:r>
              <a:rPr i="1" lang="pt-BR" sz="1000">
                <a:solidFill>
                  <a:schemeClr val="dk1"/>
                </a:solidFill>
                <a:highlight>
                  <a:srgbClr val="FFFFFF"/>
                </a:highlight>
              </a:rPr>
              <a:t>, </a:t>
            </a:r>
            <a:r>
              <a:rPr lang="pt-BR" sz="1200">
                <a:solidFill>
                  <a:schemeClr val="dk1"/>
                </a:solidFill>
                <a:highlight>
                  <a:srgbClr val="FFFFFF"/>
                </a:highlight>
              </a:rPr>
              <a:t>sugere-se a plataforma da World Obesity Federation, que conta com curadoria voltada ao combate da estigmatização das pessoas com obesidade. As imagens também podem ser levantadas por meio de outros sites que disponibilizam fotos de domínio público, contanto que não tenham uma conotação negativa e estereotipada da pessoa com obesidade (por exemplo, alguém largado no sofá comendo) e que mostrem a pessoa por completo, sem excluir seus rostos.</a:t>
            </a:r>
            <a:endParaRPr sz="12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 name="Google Shape;22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76200" lvl="0" marL="0" rtl="0" algn="just">
              <a:lnSpc>
                <a:spcPct val="150000"/>
              </a:lnSpc>
              <a:spcBef>
                <a:spcPts val="0"/>
              </a:spcBef>
              <a:spcAft>
                <a:spcPts val="0"/>
              </a:spcAft>
              <a:buClr>
                <a:schemeClr val="dk1"/>
              </a:buClr>
              <a:buSzPts val="1200"/>
              <a:buChar char="-"/>
            </a:pPr>
            <a:r>
              <a:rPr lang="pt-BR" sz="1200">
                <a:solidFill>
                  <a:schemeClr val="dk1"/>
                </a:solidFill>
              </a:rPr>
              <a:t> A seguir serão apresentadas imagens de pessoas com sobrepeso e obesidade em diferentes etapas do ciclo da vida, convide os participantes a dizerem o que pensam e sentem ao verem as fotos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f5cb56292d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f5cb56292d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pt-BR">
                <a:solidFill>
                  <a:schemeClr val="dk1"/>
                </a:solidFill>
              </a:rPr>
              <a:t>Fontes: stock.adobe.com e wesharepics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f5cb56292d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f5cb56292d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pt-BR">
                <a:solidFill>
                  <a:schemeClr val="dk1"/>
                </a:solidFill>
              </a:rPr>
              <a:t>Fontes: stock.adobe.com e  https://www.worldobesity.org/</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f5cb56292d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f5cb56292d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pt-BR">
                <a:solidFill>
                  <a:schemeClr val="dk1"/>
                </a:solidFill>
              </a:rPr>
              <a:t>Fonte: https://www.worldobesity.org/</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f5cb56292d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f5cb56292d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pt-BR">
                <a:solidFill>
                  <a:schemeClr val="dk1"/>
                </a:solidFill>
              </a:rPr>
              <a:t>Fontes: </a:t>
            </a:r>
            <a:r>
              <a:rPr lang="pt-BR" u="sng">
                <a:solidFill>
                  <a:schemeClr val="hlink"/>
                </a:solidFill>
                <a:hlinkClick r:id="rId2"/>
              </a:rPr>
              <a:t>https://www.worldobesity.org/</a:t>
            </a:r>
            <a:r>
              <a:rPr lang="pt-BR">
                <a:solidFill>
                  <a:schemeClr val="dk1"/>
                </a:solidFill>
              </a:rPr>
              <a:t> e stock.adobe.com</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f5cb56292d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f5cb56292d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pt-BR">
                <a:solidFill>
                  <a:schemeClr val="dk1"/>
                </a:solidFill>
              </a:rPr>
              <a:t>Fonte: https://www.worldobesity.org/</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f5cb56292d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f5cb56292d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pt-BR">
                <a:solidFill>
                  <a:schemeClr val="dk1"/>
                </a:solidFill>
              </a:rPr>
              <a:t>Fonte: https://www.worldobesity.org/</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f5cb56292d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f5cb56292d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pt-BR">
                <a:solidFill>
                  <a:schemeClr val="dk1"/>
                </a:solidFill>
              </a:rPr>
              <a:t>Fonte: https://www.worldobesity.org/</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ficina" type="title">
  <p:cSld name="TITLE">
    <p:spTree>
      <p:nvGrpSpPr>
        <p:cNvPr id="9" name="Shape 9"/>
        <p:cNvGrpSpPr/>
        <p:nvPr/>
      </p:nvGrpSpPr>
      <p:grpSpPr>
        <a:xfrm>
          <a:off x="0" y="0"/>
          <a:ext cx="0" cy="0"/>
          <a:chOff x="0" y="0"/>
          <a:chExt cx="0" cy="0"/>
        </a:xfrm>
      </p:grpSpPr>
      <p:sp>
        <p:nvSpPr>
          <p:cNvPr id="10" name="Google Shape;10;p7"/>
          <p:cNvSpPr/>
          <p:nvPr/>
        </p:nvSpPr>
        <p:spPr>
          <a:xfrm>
            <a:off x="0" y="4620425"/>
            <a:ext cx="9144000" cy="523200"/>
          </a:xfrm>
          <a:prstGeom prst="rect">
            <a:avLst/>
          </a:prstGeom>
          <a:solidFill>
            <a:srgbClr val="C27BA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EA9999"/>
              </a:highlight>
              <a:latin typeface="Arial"/>
              <a:ea typeface="Arial"/>
              <a:cs typeface="Arial"/>
              <a:sym typeface="Arial"/>
            </a:endParaRPr>
          </a:p>
        </p:txBody>
      </p:sp>
      <p:sp>
        <p:nvSpPr>
          <p:cNvPr id="11" name="Google Shape;11;p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rgbClr val="A64D79"/>
              </a:buClr>
              <a:buSzPts val="5200"/>
              <a:buNone/>
              <a:defRPr sz="5200">
                <a:solidFill>
                  <a:srgbClr val="A64D79"/>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2" name="Google Shape;12;p7"/>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7"/>
          <p:cNvSpPr txBox="1"/>
          <p:nvPr/>
        </p:nvSpPr>
        <p:spPr>
          <a:xfrm>
            <a:off x="306600" y="4674275"/>
            <a:ext cx="85308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1" i="0" lang="pt-BR" sz="1500" u="none" cap="none" strike="noStrike">
                <a:solidFill>
                  <a:srgbClr val="FFFFFF"/>
                </a:solidFill>
                <a:latin typeface="Arial"/>
                <a:ea typeface="Arial"/>
                <a:cs typeface="Arial"/>
                <a:sym typeface="Arial"/>
              </a:rPr>
              <a:t>Oficina de Manejo  da obesidade por abordagem coletiva na atenção primária à saúde</a:t>
            </a:r>
            <a:endParaRPr b="1" i="0" sz="1500" u="none" cap="none" strike="noStrike">
              <a:solidFill>
                <a:srgbClr val="FFFFFF"/>
              </a:solidFill>
              <a:latin typeface="Arial"/>
              <a:ea typeface="Arial"/>
              <a:cs typeface="Arial"/>
              <a:sym typeface="Arial"/>
            </a:endParaRPr>
          </a:p>
        </p:txBody>
      </p:sp>
      <p:pic>
        <p:nvPicPr>
          <p:cNvPr id="14" name="Google Shape;14;p7"/>
          <p:cNvPicPr preferRelativeResize="0"/>
          <p:nvPr/>
        </p:nvPicPr>
        <p:blipFill rotWithShape="1">
          <a:blip r:embed="rId2">
            <a:alphaModFix/>
          </a:blip>
          <a:srcRect b="0" l="0" r="0" t="0"/>
          <a:stretch/>
        </p:blipFill>
        <p:spPr>
          <a:xfrm>
            <a:off x="8361400" y="177500"/>
            <a:ext cx="627875" cy="6278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6" name="Shape 56"/>
        <p:cNvGrpSpPr/>
        <p:nvPr/>
      </p:nvGrpSpPr>
      <p:grpSpPr>
        <a:xfrm>
          <a:off x="0" y="0"/>
          <a:ext cx="0" cy="0"/>
          <a:chOff x="0" y="0"/>
          <a:chExt cx="0" cy="0"/>
        </a:xfrm>
      </p:grpSpPr>
      <p:sp>
        <p:nvSpPr>
          <p:cNvPr id="57" name="Google Shape;57;p1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A64D79"/>
              </a:buClr>
              <a:buSzPts val="2800"/>
              <a:buNone/>
              <a:defRPr b="1">
                <a:solidFill>
                  <a:srgbClr val="A64D79"/>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8" name="Google Shape;58;p1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59" name="Google Shape;59;p1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60" name="Google Shape;60;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
        <p:nvSpPr>
          <p:cNvPr id="61" name="Google Shape;61;p10"/>
          <p:cNvSpPr/>
          <p:nvPr/>
        </p:nvSpPr>
        <p:spPr>
          <a:xfrm>
            <a:off x="0" y="4620425"/>
            <a:ext cx="9144000" cy="523200"/>
          </a:xfrm>
          <a:prstGeom prst="rect">
            <a:avLst/>
          </a:prstGeom>
          <a:solidFill>
            <a:srgbClr val="C27BA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EA9999"/>
              </a:highlight>
              <a:latin typeface="Arial"/>
              <a:ea typeface="Arial"/>
              <a:cs typeface="Arial"/>
              <a:sym typeface="Arial"/>
            </a:endParaRPr>
          </a:p>
        </p:txBody>
      </p:sp>
      <p:sp>
        <p:nvSpPr>
          <p:cNvPr id="62" name="Google Shape;62;p10"/>
          <p:cNvSpPr txBox="1"/>
          <p:nvPr/>
        </p:nvSpPr>
        <p:spPr>
          <a:xfrm>
            <a:off x="306600" y="4674275"/>
            <a:ext cx="85308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1" i="0" lang="pt-BR" sz="1500" u="none" cap="none" strike="noStrike">
                <a:solidFill>
                  <a:srgbClr val="FFFFFF"/>
                </a:solidFill>
                <a:latin typeface="Arial"/>
                <a:ea typeface="Arial"/>
                <a:cs typeface="Arial"/>
                <a:sym typeface="Arial"/>
              </a:rPr>
              <a:t>Oficina de Manejo  da obesidade por abordagem coletiva na atenção primária à saúde</a:t>
            </a:r>
            <a:endParaRPr b="1" i="0" sz="1500" u="none" cap="none" strike="noStrike">
              <a:solidFill>
                <a:srgbClr val="FFFFFF"/>
              </a:solidFill>
              <a:latin typeface="Arial"/>
              <a:ea typeface="Arial"/>
              <a:cs typeface="Arial"/>
              <a:sym typeface="Arial"/>
            </a:endParaRPr>
          </a:p>
        </p:txBody>
      </p:sp>
      <p:pic>
        <p:nvPicPr>
          <p:cNvPr id="63" name="Google Shape;63;p10"/>
          <p:cNvPicPr preferRelativeResize="0"/>
          <p:nvPr/>
        </p:nvPicPr>
        <p:blipFill rotWithShape="1">
          <a:blip r:embed="rId2">
            <a:alphaModFix/>
          </a:blip>
          <a:srcRect b="0" l="0" r="0" t="0"/>
          <a:stretch/>
        </p:blipFill>
        <p:spPr>
          <a:xfrm>
            <a:off x="8361400" y="177500"/>
            <a:ext cx="627875" cy="62787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64" name="Shape 64"/>
        <p:cNvGrpSpPr/>
        <p:nvPr/>
      </p:nvGrpSpPr>
      <p:grpSpPr>
        <a:xfrm>
          <a:off x="0" y="0"/>
          <a:ext cx="0" cy="0"/>
          <a:chOff x="0" y="0"/>
          <a:chExt cx="0" cy="0"/>
        </a:xfrm>
      </p:grpSpPr>
      <p:sp>
        <p:nvSpPr>
          <p:cNvPr id="65" name="Google Shape;65;gf4db145d5c_0_7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A64D79"/>
              </a:buClr>
              <a:buSzPts val="2800"/>
              <a:buNone/>
              <a:defRPr b="1">
                <a:solidFill>
                  <a:srgbClr val="A64D79"/>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6" name="Google Shape;66;gf4db145d5c_0_7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67" name="Google Shape;67;gf4db145d5c_0_7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68" name="Google Shape;68;gf4db145d5c_0_7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
        <p:nvSpPr>
          <p:cNvPr id="69" name="Google Shape;69;gf4db145d5c_0_76"/>
          <p:cNvSpPr/>
          <p:nvPr/>
        </p:nvSpPr>
        <p:spPr>
          <a:xfrm>
            <a:off x="0" y="4620425"/>
            <a:ext cx="9144000" cy="523200"/>
          </a:xfrm>
          <a:prstGeom prst="rect">
            <a:avLst/>
          </a:prstGeom>
          <a:solidFill>
            <a:srgbClr val="C27BA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EA9999"/>
              </a:highlight>
              <a:latin typeface="Arial"/>
              <a:ea typeface="Arial"/>
              <a:cs typeface="Arial"/>
              <a:sym typeface="Arial"/>
            </a:endParaRPr>
          </a:p>
        </p:txBody>
      </p:sp>
      <p:sp>
        <p:nvSpPr>
          <p:cNvPr id="70" name="Google Shape;70;gf4db145d5c_0_76"/>
          <p:cNvSpPr txBox="1"/>
          <p:nvPr/>
        </p:nvSpPr>
        <p:spPr>
          <a:xfrm>
            <a:off x="306600" y="4674275"/>
            <a:ext cx="85308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1" i="0" lang="pt-BR" sz="1500" u="none" cap="none" strike="noStrike">
                <a:solidFill>
                  <a:srgbClr val="FFFFFF"/>
                </a:solidFill>
                <a:latin typeface="Arial"/>
                <a:ea typeface="Arial"/>
                <a:cs typeface="Arial"/>
                <a:sym typeface="Arial"/>
              </a:rPr>
              <a:t>Oficina de Manejo  da obesidade por abordagem coletiva na atenção primária à saúde</a:t>
            </a:r>
            <a:endParaRPr b="1" i="0" sz="15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1" name="Shape 71"/>
        <p:cNvGrpSpPr/>
        <p:nvPr/>
      </p:nvGrpSpPr>
      <p:grpSpPr>
        <a:xfrm>
          <a:off x="0" y="0"/>
          <a:ext cx="0" cy="0"/>
          <a:chOff x="0" y="0"/>
          <a:chExt cx="0" cy="0"/>
        </a:xfrm>
      </p:grpSpPr>
      <p:sp>
        <p:nvSpPr>
          <p:cNvPr id="72" name="Google Shape;72;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A64D79"/>
              </a:buClr>
              <a:buSzPts val="2800"/>
              <a:buNone/>
              <a:defRPr b="1">
                <a:solidFill>
                  <a:srgbClr val="A64D79"/>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3" name="Google Shape;73;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
        <p:nvSpPr>
          <p:cNvPr id="74" name="Google Shape;74;p11"/>
          <p:cNvSpPr/>
          <p:nvPr/>
        </p:nvSpPr>
        <p:spPr>
          <a:xfrm>
            <a:off x="0" y="4620425"/>
            <a:ext cx="9144000" cy="523200"/>
          </a:xfrm>
          <a:prstGeom prst="rect">
            <a:avLst/>
          </a:prstGeom>
          <a:solidFill>
            <a:srgbClr val="C27BA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EA9999"/>
              </a:highlight>
              <a:latin typeface="Arial"/>
              <a:ea typeface="Arial"/>
              <a:cs typeface="Arial"/>
              <a:sym typeface="Arial"/>
            </a:endParaRPr>
          </a:p>
        </p:txBody>
      </p:sp>
      <p:sp>
        <p:nvSpPr>
          <p:cNvPr id="75" name="Google Shape;75;p11"/>
          <p:cNvSpPr txBox="1"/>
          <p:nvPr/>
        </p:nvSpPr>
        <p:spPr>
          <a:xfrm>
            <a:off x="306600" y="4674275"/>
            <a:ext cx="85308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1" i="0" lang="pt-BR" sz="1500" u="none" cap="none" strike="noStrike">
                <a:solidFill>
                  <a:srgbClr val="FFFFFF"/>
                </a:solidFill>
                <a:latin typeface="Arial"/>
                <a:ea typeface="Arial"/>
                <a:cs typeface="Arial"/>
                <a:sym typeface="Arial"/>
              </a:rPr>
              <a:t>Oficina de Manejo  da obesidade por abordagem coletiva na atenção primária à saúde</a:t>
            </a:r>
            <a:endParaRPr b="1" i="0" sz="1500" u="none" cap="none" strike="noStrike">
              <a:solidFill>
                <a:srgbClr val="FFFFFF"/>
              </a:solidFill>
              <a:latin typeface="Arial"/>
              <a:ea typeface="Arial"/>
              <a:cs typeface="Arial"/>
              <a:sym typeface="Arial"/>
            </a:endParaRPr>
          </a:p>
        </p:txBody>
      </p:sp>
      <p:pic>
        <p:nvPicPr>
          <p:cNvPr id="76" name="Google Shape;76;p11"/>
          <p:cNvPicPr preferRelativeResize="0"/>
          <p:nvPr/>
        </p:nvPicPr>
        <p:blipFill rotWithShape="1">
          <a:blip r:embed="rId2">
            <a:alphaModFix/>
          </a:blip>
          <a:srcRect b="0" l="0" r="0" t="0"/>
          <a:stretch/>
        </p:blipFill>
        <p:spPr>
          <a:xfrm>
            <a:off x="8361400" y="177500"/>
            <a:ext cx="627875" cy="6278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1 1">
  <p:cSld name="TITLE_ONLY_1_1_1">
    <p:spTree>
      <p:nvGrpSpPr>
        <p:cNvPr id="77" name="Shape 77"/>
        <p:cNvGrpSpPr/>
        <p:nvPr/>
      </p:nvGrpSpPr>
      <p:grpSpPr>
        <a:xfrm>
          <a:off x="0" y="0"/>
          <a:ext cx="0" cy="0"/>
          <a:chOff x="0" y="0"/>
          <a:chExt cx="0" cy="0"/>
        </a:xfrm>
      </p:grpSpPr>
      <p:sp>
        <p:nvSpPr>
          <p:cNvPr id="78" name="Google Shape;78;gf4db145d5c_0_30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
        <p:nvSpPr>
          <p:cNvPr id="79" name="Google Shape;79;gf4db145d5c_0_303"/>
          <p:cNvSpPr/>
          <p:nvPr/>
        </p:nvSpPr>
        <p:spPr>
          <a:xfrm>
            <a:off x="0" y="4620425"/>
            <a:ext cx="9144000" cy="5232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EA9999"/>
              </a:highlight>
              <a:latin typeface="Arial"/>
              <a:ea typeface="Arial"/>
              <a:cs typeface="Arial"/>
              <a:sym typeface="Arial"/>
            </a:endParaRPr>
          </a:p>
        </p:txBody>
      </p:sp>
      <p:sp>
        <p:nvSpPr>
          <p:cNvPr id="80" name="Google Shape;80;gf4db145d5c_0_303"/>
          <p:cNvSpPr txBox="1"/>
          <p:nvPr/>
        </p:nvSpPr>
        <p:spPr>
          <a:xfrm>
            <a:off x="306600" y="4674275"/>
            <a:ext cx="85308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1" i="0" lang="pt-BR" sz="1500" u="none" cap="none" strike="noStrike">
                <a:solidFill>
                  <a:srgbClr val="FFFFFF"/>
                </a:solidFill>
                <a:latin typeface="Arial"/>
                <a:ea typeface="Arial"/>
                <a:cs typeface="Arial"/>
                <a:sym typeface="Arial"/>
              </a:rPr>
              <a:t>Oficina de Manejo  da obesidade por abordagem coletiva na atenção primária à saúde</a:t>
            </a:r>
            <a:endParaRPr b="1" i="0" sz="1500" u="none" cap="none" strike="noStrike">
              <a:solidFill>
                <a:srgbClr val="FFFFFF"/>
              </a:solidFill>
              <a:latin typeface="Arial"/>
              <a:ea typeface="Arial"/>
              <a:cs typeface="Arial"/>
              <a:sym typeface="Arial"/>
            </a:endParaRPr>
          </a:p>
        </p:txBody>
      </p:sp>
      <p:pic>
        <p:nvPicPr>
          <p:cNvPr id="81" name="Google Shape;81;gf4db145d5c_0_303"/>
          <p:cNvPicPr preferRelativeResize="0"/>
          <p:nvPr/>
        </p:nvPicPr>
        <p:blipFill rotWithShape="1">
          <a:blip r:embed="rId2">
            <a:alphaModFix/>
          </a:blip>
          <a:srcRect b="0" l="0" r="0" t="0"/>
          <a:stretch/>
        </p:blipFill>
        <p:spPr>
          <a:xfrm>
            <a:off x="8361400" y="177500"/>
            <a:ext cx="627875" cy="627875"/>
          </a:xfrm>
          <a:prstGeom prst="rect">
            <a:avLst/>
          </a:prstGeom>
          <a:noFill/>
          <a:ln>
            <a:noFill/>
          </a:ln>
        </p:spPr>
      </p:pic>
      <p:sp>
        <p:nvSpPr>
          <p:cNvPr id="82" name="Google Shape;82;gf4db145d5c_0_303"/>
          <p:cNvSpPr txBox="1"/>
          <p:nvPr>
            <p:ph type="title"/>
          </p:nvPr>
        </p:nvSpPr>
        <p:spPr>
          <a:xfrm>
            <a:off x="243225" y="343150"/>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3C78D8"/>
              </a:buClr>
              <a:buSzPts val="2800"/>
              <a:buNone/>
              <a:defRPr b="1">
                <a:solidFill>
                  <a:srgbClr val="3C78D8"/>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3" name="Shape 83"/>
        <p:cNvGrpSpPr/>
        <p:nvPr/>
      </p:nvGrpSpPr>
      <p:grpSpPr>
        <a:xfrm>
          <a:off x="0" y="0"/>
          <a:ext cx="0" cy="0"/>
          <a:chOff x="0" y="0"/>
          <a:chExt cx="0" cy="0"/>
        </a:xfrm>
      </p:grpSpPr>
      <p:sp>
        <p:nvSpPr>
          <p:cNvPr id="84" name="Google Shape;84;p12"/>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85" name="Google Shape;85;p12"/>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86" name="Google Shape;86;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
        <p:nvSpPr>
          <p:cNvPr id="87" name="Google Shape;87;p12"/>
          <p:cNvSpPr/>
          <p:nvPr/>
        </p:nvSpPr>
        <p:spPr>
          <a:xfrm>
            <a:off x="0" y="4620425"/>
            <a:ext cx="9144000" cy="523200"/>
          </a:xfrm>
          <a:prstGeom prst="rect">
            <a:avLst/>
          </a:prstGeom>
          <a:solidFill>
            <a:srgbClr val="C27BA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EA9999"/>
              </a:highlight>
              <a:latin typeface="Arial"/>
              <a:ea typeface="Arial"/>
              <a:cs typeface="Arial"/>
              <a:sym typeface="Arial"/>
            </a:endParaRPr>
          </a:p>
        </p:txBody>
      </p:sp>
      <p:sp>
        <p:nvSpPr>
          <p:cNvPr id="88" name="Google Shape;88;p12"/>
          <p:cNvSpPr txBox="1"/>
          <p:nvPr/>
        </p:nvSpPr>
        <p:spPr>
          <a:xfrm>
            <a:off x="306600" y="4674275"/>
            <a:ext cx="85308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1" i="0" lang="pt-BR" sz="1500" u="none" cap="none" strike="noStrike">
                <a:solidFill>
                  <a:srgbClr val="FFFFFF"/>
                </a:solidFill>
                <a:latin typeface="Arial"/>
                <a:ea typeface="Arial"/>
                <a:cs typeface="Arial"/>
                <a:sym typeface="Arial"/>
              </a:rPr>
              <a:t>Oficina de Manejo  da obesidade por abordagem coletiva na atenção primária à saúde</a:t>
            </a:r>
            <a:endParaRPr b="1" i="0" sz="15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ONE_COLUMN_TEXT_1">
    <p:spTree>
      <p:nvGrpSpPr>
        <p:cNvPr id="89" name="Shape 89"/>
        <p:cNvGrpSpPr/>
        <p:nvPr/>
      </p:nvGrpSpPr>
      <p:grpSpPr>
        <a:xfrm>
          <a:off x="0" y="0"/>
          <a:ext cx="0" cy="0"/>
          <a:chOff x="0" y="0"/>
          <a:chExt cx="0" cy="0"/>
        </a:xfrm>
      </p:grpSpPr>
      <p:sp>
        <p:nvSpPr>
          <p:cNvPr id="90" name="Google Shape;90;gf4db145d5c_0_11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91" name="Google Shape;91;gf4db145d5c_0_11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92" name="Google Shape;92;gf4db145d5c_0_1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
        <p:nvSpPr>
          <p:cNvPr id="93" name="Google Shape;93;gf4db145d5c_0_111"/>
          <p:cNvSpPr/>
          <p:nvPr/>
        </p:nvSpPr>
        <p:spPr>
          <a:xfrm>
            <a:off x="0" y="4620425"/>
            <a:ext cx="9144000" cy="523200"/>
          </a:xfrm>
          <a:prstGeom prst="rect">
            <a:avLst/>
          </a:prstGeom>
          <a:solidFill>
            <a:srgbClr val="C27BA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EA9999"/>
              </a:highlight>
              <a:latin typeface="Arial"/>
              <a:ea typeface="Arial"/>
              <a:cs typeface="Arial"/>
              <a:sym typeface="Arial"/>
            </a:endParaRPr>
          </a:p>
        </p:txBody>
      </p:sp>
      <p:sp>
        <p:nvSpPr>
          <p:cNvPr id="94" name="Google Shape;94;gf4db145d5c_0_111"/>
          <p:cNvSpPr txBox="1"/>
          <p:nvPr/>
        </p:nvSpPr>
        <p:spPr>
          <a:xfrm>
            <a:off x="306600" y="4674275"/>
            <a:ext cx="85308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1" i="0" lang="pt-BR" sz="1500" u="none" cap="none" strike="noStrike">
                <a:solidFill>
                  <a:srgbClr val="FFFFFF"/>
                </a:solidFill>
                <a:latin typeface="Arial"/>
                <a:ea typeface="Arial"/>
                <a:cs typeface="Arial"/>
                <a:sym typeface="Arial"/>
              </a:rPr>
              <a:t>Oficina de Manejo  da obesidade por abordagem coletiva na atenção primária à saúde</a:t>
            </a:r>
            <a:endParaRPr b="1" i="0" sz="1500" u="none" cap="none" strike="noStrike">
              <a:solidFill>
                <a:srgbClr val="FFFFFF"/>
              </a:solidFill>
              <a:latin typeface="Arial"/>
              <a:ea typeface="Arial"/>
              <a:cs typeface="Arial"/>
              <a:sym typeface="Arial"/>
            </a:endParaRPr>
          </a:p>
        </p:txBody>
      </p:sp>
      <p:pic>
        <p:nvPicPr>
          <p:cNvPr id="95" name="Google Shape;95;gf4db145d5c_0_111"/>
          <p:cNvPicPr preferRelativeResize="0"/>
          <p:nvPr/>
        </p:nvPicPr>
        <p:blipFill rotWithShape="1">
          <a:blip r:embed="rId2">
            <a:alphaModFix/>
          </a:blip>
          <a:srcRect b="0" l="0" r="0" t="0"/>
          <a:stretch/>
        </p:blipFill>
        <p:spPr>
          <a:xfrm>
            <a:off x="8361400" y="177500"/>
            <a:ext cx="627875" cy="62787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6" name="Shape 96"/>
        <p:cNvGrpSpPr/>
        <p:nvPr/>
      </p:nvGrpSpPr>
      <p:grpSpPr>
        <a:xfrm>
          <a:off x="0" y="0"/>
          <a:ext cx="0" cy="0"/>
          <a:chOff x="0" y="0"/>
          <a:chExt cx="0" cy="0"/>
        </a:xfrm>
      </p:grpSpPr>
      <p:sp>
        <p:nvSpPr>
          <p:cNvPr id="97" name="Google Shape;97;p13"/>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rgbClr val="A64D79"/>
              </a:buClr>
              <a:buSzPts val="4800"/>
              <a:buNone/>
              <a:defRPr b="1" sz="4800">
                <a:solidFill>
                  <a:srgbClr val="A64D79"/>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98" name="Google Shape;98;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
        <p:nvSpPr>
          <p:cNvPr id="99" name="Google Shape;99;p13"/>
          <p:cNvSpPr/>
          <p:nvPr/>
        </p:nvSpPr>
        <p:spPr>
          <a:xfrm>
            <a:off x="0" y="4620425"/>
            <a:ext cx="9144000" cy="523200"/>
          </a:xfrm>
          <a:prstGeom prst="rect">
            <a:avLst/>
          </a:prstGeom>
          <a:solidFill>
            <a:srgbClr val="C27BA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EA9999"/>
              </a:highlight>
              <a:latin typeface="Arial"/>
              <a:ea typeface="Arial"/>
              <a:cs typeface="Arial"/>
              <a:sym typeface="Arial"/>
            </a:endParaRPr>
          </a:p>
        </p:txBody>
      </p:sp>
      <p:sp>
        <p:nvSpPr>
          <p:cNvPr id="100" name="Google Shape;100;p13"/>
          <p:cNvSpPr txBox="1"/>
          <p:nvPr/>
        </p:nvSpPr>
        <p:spPr>
          <a:xfrm>
            <a:off x="306600" y="4674275"/>
            <a:ext cx="85308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1" i="0" lang="pt-BR" sz="1500" u="none" cap="none" strike="noStrike">
                <a:solidFill>
                  <a:srgbClr val="FFFFFF"/>
                </a:solidFill>
                <a:latin typeface="Arial"/>
                <a:ea typeface="Arial"/>
                <a:cs typeface="Arial"/>
                <a:sym typeface="Arial"/>
              </a:rPr>
              <a:t>Oficina de Manejo  da obesidade por abordagem coletiva na atenção primária à saúde</a:t>
            </a:r>
            <a:endParaRPr b="1" i="0" sz="15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
    <p:spTree>
      <p:nvGrpSpPr>
        <p:cNvPr id="101" name="Shape 101"/>
        <p:cNvGrpSpPr/>
        <p:nvPr/>
      </p:nvGrpSpPr>
      <p:grpSpPr>
        <a:xfrm>
          <a:off x="0" y="0"/>
          <a:ext cx="0" cy="0"/>
          <a:chOff x="0" y="0"/>
          <a:chExt cx="0" cy="0"/>
        </a:xfrm>
      </p:grpSpPr>
      <p:sp>
        <p:nvSpPr>
          <p:cNvPr id="102" name="Google Shape;102;gf4db145d5c_0_12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rgbClr val="A64D79"/>
              </a:buClr>
              <a:buSzPts val="4800"/>
              <a:buNone/>
              <a:defRPr b="1" sz="4800">
                <a:solidFill>
                  <a:srgbClr val="A64D79"/>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03" name="Google Shape;103;gf4db145d5c_0_1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
        <p:nvSpPr>
          <p:cNvPr id="104" name="Google Shape;104;gf4db145d5c_0_128"/>
          <p:cNvSpPr/>
          <p:nvPr/>
        </p:nvSpPr>
        <p:spPr>
          <a:xfrm>
            <a:off x="0" y="4620425"/>
            <a:ext cx="9144000" cy="523200"/>
          </a:xfrm>
          <a:prstGeom prst="rect">
            <a:avLst/>
          </a:prstGeom>
          <a:solidFill>
            <a:srgbClr val="C27BA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EA9999"/>
              </a:highlight>
              <a:latin typeface="Arial"/>
              <a:ea typeface="Arial"/>
              <a:cs typeface="Arial"/>
              <a:sym typeface="Arial"/>
            </a:endParaRPr>
          </a:p>
        </p:txBody>
      </p:sp>
      <p:sp>
        <p:nvSpPr>
          <p:cNvPr id="105" name="Google Shape;105;gf4db145d5c_0_128"/>
          <p:cNvSpPr txBox="1"/>
          <p:nvPr/>
        </p:nvSpPr>
        <p:spPr>
          <a:xfrm>
            <a:off x="306600" y="4674275"/>
            <a:ext cx="85308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1" i="0" lang="pt-BR" sz="1500" u="none" cap="none" strike="noStrike">
                <a:solidFill>
                  <a:srgbClr val="FFFFFF"/>
                </a:solidFill>
                <a:latin typeface="Arial"/>
                <a:ea typeface="Arial"/>
                <a:cs typeface="Arial"/>
                <a:sym typeface="Arial"/>
              </a:rPr>
              <a:t>Oficina de Manejo  da obesidade por abordagem coletiva na atenção primária à saúde</a:t>
            </a:r>
            <a:endParaRPr b="1" i="0" sz="1500" u="none" cap="none" strike="noStrike">
              <a:solidFill>
                <a:srgbClr val="FFFFFF"/>
              </a:solidFill>
              <a:latin typeface="Arial"/>
              <a:ea typeface="Arial"/>
              <a:cs typeface="Arial"/>
              <a:sym typeface="Arial"/>
            </a:endParaRPr>
          </a:p>
        </p:txBody>
      </p:sp>
      <p:pic>
        <p:nvPicPr>
          <p:cNvPr id="106" name="Google Shape;106;gf4db145d5c_0_128"/>
          <p:cNvPicPr preferRelativeResize="0"/>
          <p:nvPr/>
        </p:nvPicPr>
        <p:blipFill rotWithShape="1">
          <a:blip r:embed="rId2">
            <a:alphaModFix/>
          </a:blip>
          <a:srcRect b="0" l="0" r="0" t="0"/>
          <a:stretch/>
        </p:blipFill>
        <p:spPr>
          <a:xfrm>
            <a:off x="8361400" y="177500"/>
            <a:ext cx="627875" cy="62787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7" name="Shape 107"/>
        <p:cNvGrpSpPr/>
        <p:nvPr/>
      </p:nvGrpSpPr>
      <p:grpSpPr>
        <a:xfrm>
          <a:off x="0" y="0"/>
          <a:ext cx="0" cy="0"/>
          <a:chOff x="0" y="0"/>
          <a:chExt cx="0" cy="0"/>
        </a:xfrm>
      </p:grpSpPr>
      <p:sp>
        <p:nvSpPr>
          <p:cNvPr id="108" name="Google Shape;108;p1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14"/>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10" name="Google Shape;110;p14"/>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11" name="Google Shape;111;p14"/>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12" name="Google Shape;112;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
        <p:nvSpPr>
          <p:cNvPr id="113" name="Google Shape;113;p14"/>
          <p:cNvSpPr/>
          <p:nvPr/>
        </p:nvSpPr>
        <p:spPr>
          <a:xfrm>
            <a:off x="0" y="4620425"/>
            <a:ext cx="9144000" cy="523200"/>
          </a:xfrm>
          <a:prstGeom prst="rect">
            <a:avLst/>
          </a:prstGeom>
          <a:solidFill>
            <a:srgbClr val="C27BA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EA9999"/>
              </a:highlight>
              <a:latin typeface="Arial"/>
              <a:ea typeface="Arial"/>
              <a:cs typeface="Arial"/>
              <a:sym typeface="Arial"/>
            </a:endParaRPr>
          </a:p>
        </p:txBody>
      </p:sp>
      <p:sp>
        <p:nvSpPr>
          <p:cNvPr id="114" name="Google Shape;114;p14"/>
          <p:cNvSpPr txBox="1"/>
          <p:nvPr/>
        </p:nvSpPr>
        <p:spPr>
          <a:xfrm>
            <a:off x="306600" y="4674275"/>
            <a:ext cx="85308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1" i="0" lang="pt-BR" sz="1500" u="none" cap="none" strike="noStrike">
                <a:solidFill>
                  <a:srgbClr val="FFFFFF"/>
                </a:solidFill>
                <a:latin typeface="Arial"/>
                <a:ea typeface="Arial"/>
                <a:cs typeface="Arial"/>
                <a:sym typeface="Arial"/>
              </a:rPr>
              <a:t>Oficina de Manejo  da obesidade por abordagem coletiva na atenção primária à saúde</a:t>
            </a:r>
            <a:endParaRPr b="1" i="0" sz="15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115" name="Shape 115"/>
        <p:cNvGrpSpPr/>
        <p:nvPr/>
      </p:nvGrpSpPr>
      <p:grpSpPr>
        <a:xfrm>
          <a:off x="0" y="0"/>
          <a:ext cx="0" cy="0"/>
          <a:chOff x="0" y="0"/>
          <a:chExt cx="0" cy="0"/>
        </a:xfrm>
      </p:grpSpPr>
      <p:sp>
        <p:nvSpPr>
          <p:cNvPr id="116" name="Google Shape;116;gf4db145d5c_0_14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gf4db145d5c_0_14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18" name="Google Shape;118;gf4db145d5c_0_14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19" name="Google Shape;119;gf4db145d5c_0_14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20" name="Google Shape;120;gf4db145d5c_0_1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
        <p:nvSpPr>
          <p:cNvPr id="121" name="Google Shape;121;gf4db145d5c_0_147"/>
          <p:cNvSpPr/>
          <p:nvPr/>
        </p:nvSpPr>
        <p:spPr>
          <a:xfrm>
            <a:off x="0" y="4620425"/>
            <a:ext cx="9144000" cy="523200"/>
          </a:xfrm>
          <a:prstGeom prst="rect">
            <a:avLst/>
          </a:prstGeom>
          <a:solidFill>
            <a:srgbClr val="C27BA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EA9999"/>
              </a:highlight>
              <a:latin typeface="Arial"/>
              <a:ea typeface="Arial"/>
              <a:cs typeface="Arial"/>
              <a:sym typeface="Arial"/>
            </a:endParaRPr>
          </a:p>
        </p:txBody>
      </p:sp>
      <p:sp>
        <p:nvSpPr>
          <p:cNvPr id="122" name="Google Shape;122;gf4db145d5c_0_147"/>
          <p:cNvSpPr txBox="1"/>
          <p:nvPr/>
        </p:nvSpPr>
        <p:spPr>
          <a:xfrm>
            <a:off x="306600" y="4674275"/>
            <a:ext cx="85308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1" i="0" lang="pt-BR" sz="1500" u="none" cap="none" strike="noStrike">
                <a:solidFill>
                  <a:srgbClr val="FFFFFF"/>
                </a:solidFill>
                <a:latin typeface="Arial"/>
                <a:ea typeface="Arial"/>
                <a:cs typeface="Arial"/>
                <a:sym typeface="Arial"/>
              </a:rPr>
              <a:t>Oficina de Manejo  da obesidade por abordagem coletiva na atenção primária à saúde</a:t>
            </a:r>
            <a:endParaRPr b="1" i="0" sz="1500" u="none" cap="none" strike="noStrike">
              <a:solidFill>
                <a:srgbClr val="FFFFFF"/>
              </a:solidFill>
              <a:latin typeface="Arial"/>
              <a:ea typeface="Arial"/>
              <a:cs typeface="Arial"/>
              <a:sym typeface="Arial"/>
            </a:endParaRPr>
          </a:p>
        </p:txBody>
      </p:sp>
      <p:pic>
        <p:nvPicPr>
          <p:cNvPr id="123" name="Google Shape;123;gf4db145d5c_0_147"/>
          <p:cNvPicPr preferRelativeResize="0"/>
          <p:nvPr/>
        </p:nvPicPr>
        <p:blipFill rotWithShape="1">
          <a:blip r:embed="rId2">
            <a:alphaModFix/>
          </a:blip>
          <a:srcRect b="0" l="0" r="0" t="0"/>
          <a:stretch/>
        </p:blipFill>
        <p:spPr>
          <a:xfrm>
            <a:off x="8361400" y="177500"/>
            <a:ext cx="627875" cy="62787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A64D79"/>
              </a:buClr>
              <a:buSzPts val="3600"/>
              <a:buNone/>
              <a:defRPr b="1" sz="3600">
                <a:solidFill>
                  <a:srgbClr val="A64D79"/>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7" name="Google Shape;17;p8"/>
          <p:cNvSpPr/>
          <p:nvPr/>
        </p:nvSpPr>
        <p:spPr>
          <a:xfrm>
            <a:off x="0" y="4620425"/>
            <a:ext cx="9144000" cy="523200"/>
          </a:xfrm>
          <a:prstGeom prst="rect">
            <a:avLst/>
          </a:prstGeom>
          <a:solidFill>
            <a:srgbClr val="C27BA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EA9999"/>
              </a:highlight>
              <a:latin typeface="Arial"/>
              <a:ea typeface="Arial"/>
              <a:cs typeface="Arial"/>
              <a:sym typeface="Arial"/>
            </a:endParaRPr>
          </a:p>
        </p:txBody>
      </p:sp>
      <p:sp>
        <p:nvSpPr>
          <p:cNvPr id="18" name="Google Shape;18;p8"/>
          <p:cNvSpPr txBox="1"/>
          <p:nvPr/>
        </p:nvSpPr>
        <p:spPr>
          <a:xfrm>
            <a:off x="306600" y="4674275"/>
            <a:ext cx="85308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1" i="0" lang="pt-BR" sz="1500" u="none" cap="none" strike="noStrike">
                <a:solidFill>
                  <a:srgbClr val="FFFFFF"/>
                </a:solidFill>
                <a:latin typeface="Arial"/>
                <a:ea typeface="Arial"/>
                <a:cs typeface="Arial"/>
                <a:sym typeface="Arial"/>
              </a:rPr>
              <a:t>Oficina de Manejo  da obesidade por abordagem coletiva na atenção primária à saúde</a:t>
            </a:r>
            <a:endParaRPr b="1" i="0" sz="1500" u="none" cap="none" strike="noStrike">
              <a:solidFill>
                <a:srgbClr val="FFFFFF"/>
              </a:solidFill>
              <a:latin typeface="Arial"/>
              <a:ea typeface="Arial"/>
              <a:cs typeface="Arial"/>
              <a:sym typeface="Arial"/>
            </a:endParaRPr>
          </a:p>
        </p:txBody>
      </p:sp>
      <p:pic>
        <p:nvPicPr>
          <p:cNvPr id="19" name="Google Shape;19;p8"/>
          <p:cNvPicPr preferRelativeResize="0"/>
          <p:nvPr/>
        </p:nvPicPr>
        <p:blipFill rotWithShape="1">
          <a:blip r:embed="rId2">
            <a:alphaModFix/>
          </a:blip>
          <a:srcRect b="0" l="0" r="0" t="0"/>
          <a:stretch/>
        </p:blipFill>
        <p:spPr>
          <a:xfrm>
            <a:off x="8361400" y="177500"/>
            <a:ext cx="627875" cy="6278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4" name="Shape 124"/>
        <p:cNvGrpSpPr/>
        <p:nvPr/>
      </p:nvGrpSpPr>
      <p:grpSpPr>
        <a:xfrm>
          <a:off x="0" y="0"/>
          <a:ext cx="0" cy="0"/>
          <a:chOff x="0" y="0"/>
          <a:chExt cx="0" cy="0"/>
        </a:xfrm>
      </p:grpSpPr>
      <p:sp>
        <p:nvSpPr>
          <p:cNvPr id="125" name="Google Shape;125;p15"/>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126" name="Google Shape;126;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
        <p:nvSpPr>
          <p:cNvPr id="127" name="Google Shape;127;p15"/>
          <p:cNvSpPr/>
          <p:nvPr/>
        </p:nvSpPr>
        <p:spPr>
          <a:xfrm>
            <a:off x="0" y="4620425"/>
            <a:ext cx="9144000" cy="523200"/>
          </a:xfrm>
          <a:prstGeom prst="rect">
            <a:avLst/>
          </a:prstGeom>
          <a:solidFill>
            <a:srgbClr val="C27BA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EA9999"/>
              </a:highlight>
              <a:latin typeface="Arial"/>
              <a:ea typeface="Arial"/>
              <a:cs typeface="Arial"/>
              <a:sym typeface="Arial"/>
            </a:endParaRPr>
          </a:p>
        </p:txBody>
      </p:sp>
      <p:sp>
        <p:nvSpPr>
          <p:cNvPr id="128" name="Google Shape;128;p15"/>
          <p:cNvSpPr txBox="1"/>
          <p:nvPr/>
        </p:nvSpPr>
        <p:spPr>
          <a:xfrm>
            <a:off x="306600" y="4674275"/>
            <a:ext cx="85308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1" i="0" lang="pt-BR" sz="1500" u="none" cap="none" strike="noStrike">
                <a:solidFill>
                  <a:srgbClr val="FFFFFF"/>
                </a:solidFill>
                <a:latin typeface="Arial"/>
                <a:ea typeface="Arial"/>
                <a:cs typeface="Arial"/>
                <a:sym typeface="Arial"/>
              </a:rPr>
              <a:t>Oficina de Manejo  da obesidade por abordagem coletiva na atenção primária à saúde</a:t>
            </a:r>
            <a:endParaRPr b="1" i="0" sz="15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_ONLY_1">
    <p:spTree>
      <p:nvGrpSpPr>
        <p:cNvPr id="129" name="Shape 129"/>
        <p:cNvGrpSpPr/>
        <p:nvPr/>
      </p:nvGrpSpPr>
      <p:grpSpPr>
        <a:xfrm>
          <a:off x="0" y="0"/>
          <a:ext cx="0" cy="0"/>
          <a:chOff x="0" y="0"/>
          <a:chExt cx="0" cy="0"/>
        </a:xfrm>
      </p:grpSpPr>
      <p:sp>
        <p:nvSpPr>
          <p:cNvPr id="130" name="Google Shape;130;gf4db145d5c_0_166"/>
          <p:cNvSpPr txBox="1"/>
          <p:nvPr>
            <p:ph idx="1" type="body"/>
          </p:nvPr>
        </p:nvSpPr>
        <p:spPr>
          <a:xfrm>
            <a:off x="379225" y="379652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31" name="Google Shape;131;gf4db145d5c_0_1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
        <p:nvSpPr>
          <p:cNvPr id="132" name="Google Shape;132;gf4db145d5c_0_166"/>
          <p:cNvSpPr/>
          <p:nvPr/>
        </p:nvSpPr>
        <p:spPr>
          <a:xfrm>
            <a:off x="0" y="4620425"/>
            <a:ext cx="9144000" cy="523200"/>
          </a:xfrm>
          <a:prstGeom prst="rect">
            <a:avLst/>
          </a:prstGeom>
          <a:solidFill>
            <a:srgbClr val="C27BA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EA9999"/>
              </a:highlight>
              <a:latin typeface="Arial"/>
              <a:ea typeface="Arial"/>
              <a:cs typeface="Arial"/>
              <a:sym typeface="Arial"/>
            </a:endParaRPr>
          </a:p>
        </p:txBody>
      </p:sp>
      <p:sp>
        <p:nvSpPr>
          <p:cNvPr id="133" name="Google Shape;133;gf4db145d5c_0_166"/>
          <p:cNvSpPr txBox="1"/>
          <p:nvPr/>
        </p:nvSpPr>
        <p:spPr>
          <a:xfrm>
            <a:off x="306600" y="4674275"/>
            <a:ext cx="85308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1" i="0" lang="pt-BR" sz="1500" u="none" cap="none" strike="noStrike">
                <a:solidFill>
                  <a:srgbClr val="FFFFFF"/>
                </a:solidFill>
                <a:latin typeface="Arial"/>
                <a:ea typeface="Arial"/>
                <a:cs typeface="Arial"/>
                <a:sym typeface="Arial"/>
              </a:rPr>
              <a:t>Oficina de Manejo  da obesidade por abordagem coletiva na atenção primária à saúde</a:t>
            </a:r>
            <a:endParaRPr b="1" i="0" sz="1500" u="none" cap="none" strike="noStrike">
              <a:solidFill>
                <a:srgbClr val="FFFFFF"/>
              </a:solidFill>
              <a:latin typeface="Arial"/>
              <a:ea typeface="Arial"/>
              <a:cs typeface="Arial"/>
              <a:sym typeface="Arial"/>
            </a:endParaRPr>
          </a:p>
        </p:txBody>
      </p:sp>
      <p:pic>
        <p:nvPicPr>
          <p:cNvPr id="134" name="Google Shape;134;gf4db145d5c_0_166"/>
          <p:cNvPicPr preferRelativeResize="0"/>
          <p:nvPr/>
        </p:nvPicPr>
        <p:blipFill rotWithShape="1">
          <a:blip r:embed="rId2">
            <a:alphaModFix/>
          </a:blip>
          <a:srcRect b="0" l="0" r="0" t="0"/>
          <a:stretch/>
        </p:blipFill>
        <p:spPr>
          <a:xfrm>
            <a:off x="8361400" y="177500"/>
            <a:ext cx="627875" cy="62787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5" name="Shape 135"/>
        <p:cNvGrpSpPr/>
        <p:nvPr/>
      </p:nvGrpSpPr>
      <p:grpSpPr>
        <a:xfrm>
          <a:off x="0" y="0"/>
          <a:ext cx="0" cy="0"/>
          <a:chOff x="0" y="0"/>
          <a:chExt cx="0" cy="0"/>
        </a:xfrm>
      </p:grpSpPr>
      <p:sp>
        <p:nvSpPr>
          <p:cNvPr id="136" name="Google Shape;136;p16"/>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37" name="Google Shape;137;p16"/>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138" name="Google Shape;138;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
        <p:nvSpPr>
          <p:cNvPr id="139" name="Google Shape;139;p16"/>
          <p:cNvSpPr/>
          <p:nvPr/>
        </p:nvSpPr>
        <p:spPr>
          <a:xfrm>
            <a:off x="0" y="4620425"/>
            <a:ext cx="9144000" cy="523200"/>
          </a:xfrm>
          <a:prstGeom prst="rect">
            <a:avLst/>
          </a:prstGeom>
          <a:solidFill>
            <a:srgbClr val="C27BA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EA9999"/>
              </a:highlight>
              <a:latin typeface="Arial"/>
              <a:ea typeface="Arial"/>
              <a:cs typeface="Arial"/>
              <a:sym typeface="Arial"/>
            </a:endParaRPr>
          </a:p>
        </p:txBody>
      </p:sp>
      <p:sp>
        <p:nvSpPr>
          <p:cNvPr id="140" name="Google Shape;140;p16"/>
          <p:cNvSpPr txBox="1"/>
          <p:nvPr/>
        </p:nvSpPr>
        <p:spPr>
          <a:xfrm>
            <a:off x="306600" y="4674275"/>
            <a:ext cx="85308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1" i="0" lang="pt-BR" sz="1500" u="none" cap="none" strike="noStrike">
                <a:solidFill>
                  <a:srgbClr val="FFFFFF"/>
                </a:solidFill>
                <a:latin typeface="Arial"/>
                <a:ea typeface="Arial"/>
                <a:cs typeface="Arial"/>
                <a:sym typeface="Arial"/>
              </a:rPr>
              <a:t>Oficina de Manejo  da obesidade por abordagem coletiva na atenção primária à saúde</a:t>
            </a:r>
            <a:endParaRPr b="1" i="0" sz="15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BIG_NUMBER_1">
    <p:spTree>
      <p:nvGrpSpPr>
        <p:cNvPr id="141" name="Shape 141"/>
        <p:cNvGrpSpPr/>
        <p:nvPr/>
      </p:nvGrpSpPr>
      <p:grpSpPr>
        <a:xfrm>
          <a:off x="0" y="0"/>
          <a:ext cx="0" cy="0"/>
          <a:chOff x="0" y="0"/>
          <a:chExt cx="0" cy="0"/>
        </a:xfrm>
      </p:grpSpPr>
      <p:sp>
        <p:nvSpPr>
          <p:cNvPr id="142" name="Google Shape;142;gf4db145d5c_0_183"/>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143" name="Google Shape;143;gf4db145d5c_0_18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144" name="Google Shape;144;gf4db145d5c_0_18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
        <p:nvSpPr>
          <p:cNvPr id="145" name="Google Shape;145;gf4db145d5c_0_183"/>
          <p:cNvSpPr/>
          <p:nvPr/>
        </p:nvSpPr>
        <p:spPr>
          <a:xfrm>
            <a:off x="0" y="4620425"/>
            <a:ext cx="9144000" cy="523200"/>
          </a:xfrm>
          <a:prstGeom prst="rect">
            <a:avLst/>
          </a:prstGeom>
          <a:solidFill>
            <a:srgbClr val="C27BA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EA9999"/>
              </a:highlight>
              <a:latin typeface="Arial"/>
              <a:ea typeface="Arial"/>
              <a:cs typeface="Arial"/>
              <a:sym typeface="Arial"/>
            </a:endParaRPr>
          </a:p>
        </p:txBody>
      </p:sp>
      <p:sp>
        <p:nvSpPr>
          <p:cNvPr id="146" name="Google Shape;146;gf4db145d5c_0_183"/>
          <p:cNvSpPr txBox="1"/>
          <p:nvPr/>
        </p:nvSpPr>
        <p:spPr>
          <a:xfrm>
            <a:off x="306600" y="4674275"/>
            <a:ext cx="85308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1" i="0" lang="pt-BR" sz="1500" u="none" cap="none" strike="noStrike">
                <a:solidFill>
                  <a:srgbClr val="FFFFFF"/>
                </a:solidFill>
                <a:latin typeface="Arial"/>
                <a:ea typeface="Arial"/>
                <a:cs typeface="Arial"/>
                <a:sym typeface="Arial"/>
              </a:rPr>
              <a:t>Oficina de Manejo  da obesidade por abordagem coletiva na atenção primária à saúde</a:t>
            </a:r>
            <a:endParaRPr b="1" i="0" sz="1500" u="none" cap="none" strike="noStrike">
              <a:solidFill>
                <a:srgbClr val="FFFFFF"/>
              </a:solidFill>
              <a:latin typeface="Arial"/>
              <a:ea typeface="Arial"/>
              <a:cs typeface="Arial"/>
              <a:sym typeface="Arial"/>
            </a:endParaRPr>
          </a:p>
        </p:txBody>
      </p:sp>
      <p:pic>
        <p:nvPicPr>
          <p:cNvPr id="147" name="Google Shape;147;gf4db145d5c_0_183"/>
          <p:cNvPicPr preferRelativeResize="0"/>
          <p:nvPr/>
        </p:nvPicPr>
        <p:blipFill rotWithShape="1">
          <a:blip r:embed="rId2">
            <a:alphaModFix/>
          </a:blip>
          <a:srcRect b="0" l="0" r="0" t="0"/>
          <a:stretch/>
        </p:blipFill>
        <p:spPr>
          <a:xfrm>
            <a:off x="8361400" y="177500"/>
            <a:ext cx="627875" cy="62787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148" name="Shape 148"/>
        <p:cNvGrpSpPr/>
        <p:nvPr/>
      </p:nvGrpSpPr>
      <p:grpSpPr>
        <a:xfrm>
          <a:off x="0" y="0"/>
          <a:ext cx="0" cy="0"/>
          <a:chOff x="0" y="0"/>
          <a:chExt cx="0" cy="0"/>
        </a:xfrm>
      </p:grpSpPr>
      <p:sp>
        <p:nvSpPr>
          <p:cNvPr id="149" name="Google Shape;149;gf4db145d5c_0_19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
        <p:nvSpPr>
          <p:cNvPr id="150" name="Google Shape;150;gf4db145d5c_0_199"/>
          <p:cNvSpPr/>
          <p:nvPr/>
        </p:nvSpPr>
        <p:spPr>
          <a:xfrm>
            <a:off x="0" y="4620425"/>
            <a:ext cx="9144000" cy="523200"/>
          </a:xfrm>
          <a:prstGeom prst="rect">
            <a:avLst/>
          </a:prstGeom>
          <a:solidFill>
            <a:srgbClr val="C27BA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EA9999"/>
              </a:highlight>
              <a:latin typeface="Arial"/>
              <a:ea typeface="Arial"/>
              <a:cs typeface="Arial"/>
              <a:sym typeface="Arial"/>
            </a:endParaRPr>
          </a:p>
        </p:txBody>
      </p:sp>
      <p:sp>
        <p:nvSpPr>
          <p:cNvPr id="151" name="Google Shape;151;gf4db145d5c_0_199"/>
          <p:cNvSpPr txBox="1"/>
          <p:nvPr/>
        </p:nvSpPr>
        <p:spPr>
          <a:xfrm>
            <a:off x="306600" y="4674275"/>
            <a:ext cx="85308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1" i="0" lang="pt-BR" sz="1500" u="none" cap="none" strike="noStrike">
                <a:solidFill>
                  <a:srgbClr val="FFFFFF"/>
                </a:solidFill>
                <a:latin typeface="Arial"/>
                <a:ea typeface="Arial"/>
                <a:cs typeface="Arial"/>
                <a:sym typeface="Arial"/>
              </a:rPr>
              <a:t>Oficina de Manejo  da obesidade por abordagem coletiva na atenção primária à saúde</a:t>
            </a:r>
            <a:endParaRPr b="1" i="0" sz="1500" u="none" cap="none" strike="noStrike">
              <a:solidFill>
                <a:srgbClr val="FFFFFF"/>
              </a:solidFill>
              <a:latin typeface="Arial"/>
              <a:ea typeface="Arial"/>
              <a:cs typeface="Arial"/>
              <a:sym typeface="Arial"/>
            </a:endParaRPr>
          </a:p>
        </p:txBody>
      </p:sp>
      <p:pic>
        <p:nvPicPr>
          <p:cNvPr id="152" name="Google Shape;152;gf4db145d5c_0_199"/>
          <p:cNvPicPr preferRelativeResize="0"/>
          <p:nvPr/>
        </p:nvPicPr>
        <p:blipFill rotWithShape="1">
          <a:blip r:embed="rId2">
            <a:alphaModFix/>
          </a:blip>
          <a:srcRect b="0" l="0" r="0" t="0"/>
          <a:stretch/>
        </p:blipFill>
        <p:spPr>
          <a:xfrm>
            <a:off x="8361400" y="177500"/>
            <a:ext cx="627875" cy="6278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 name="Shape 20"/>
        <p:cNvGrpSpPr/>
        <p:nvPr/>
      </p:nvGrpSpPr>
      <p:grpSpPr>
        <a:xfrm>
          <a:off x="0" y="0"/>
          <a:ext cx="0" cy="0"/>
          <a:chOff x="0" y="0"/>
          <a:chExt cx="0" cy="0"/>
        </a:xfrm>
      </p:grpSpPr>
      <p:sp>
        <p:nvSpPr>
          <p:cNvPr id="21" name="Google Shape;21;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
        <p:nvSpPr>
          <p:cNvPr id="22" name="Google Shape;22;p17"/>
          <p:cNvSpPr/>
          <p:nvPr/>
        </p:nvSpPr>
        <p:spPr>
          <a:xfrm>
            <a:off x="0" y="4620425"/>
            <a:ext cx="9144000" cy="523200"/>
          </a:xfrm>
          <a:prstGeom prst="rect">
            <a:avLst/>
          </a:prstGeom>
          <a:solidFill>
            <a:srgbClr val="C27BA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EA9999"/>
              </a:highlight>
              <a:latin typeface="Arial"/>
              <a:ea typeface="Arial"/>
              <a:cs typeface="Arial"/>
              <a:sym typeface="Arial"/>
            </a:endParaRPr>
          </a:p>
        </p:txBody>
      </p:sp>
      <p:sp>
        <p:nvSpPr>
          <p:cNvPr id="23" name="Google Shape;23;p17"/>
          <p:cNvSpPr txBox="1"/>
          <p:nvPr/>
        </p:nvSpPr>
        <p:spPr>
          <a:xfrm>
            <a:off x="306600" y="4674275"/>
            <a:ext cx="85308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1" i="0" lang="pt-BR" sz="1500" u="none" cap="none" strike="noStrike">
                <a:solidFill>
                  <a:srgbClr val="FFFFFF"/>
                </a:solidFill>
                <a:latin typeface="Arial"/>
                <a:ea typeface="Arial"/>
                <a:cs typeface="Arial"/>
                <a:sym typeface="Arial"/>
              </a:rPr>
              <a:t>Oficina de Manejo  da obesidade por abordagem coletiva na atenção primária à saúde</a:t>
            </a:r>
            <a:endParaRPr b="1" i="0" sz="15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24" name="Shape 24"/>
        <p:cNvGrpSpPr/>
        <p:nvPr/>
      </p:nvGrpSpPr>
      <p:grpSpPr>
        <a:xfrm>
          <a:off x="0" y="0"/>
          <a:ext cx="0" cy="0"/>
          <a:chOff x="0" y="0"/>
          <a:chExt cx="0" cy="0"/>
        </a:xfrm>
      </p:grpSpPr>
      <p:sp>
        <p:nvSpPr>
          <p:cNvPr id="25" name="Google Shape;25;gf4db145d5c_0_5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A64D79"/>
              </a:buClr>
              <a:buSzPts val="2800"/>
              <a:buNone/>
              <a:defRPr b="1">
                <a:solidFill>
                  <a:srgbClr val="A64D79"/>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6" name="Google Shape;26;gf4db145d5c_0_5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7" name="Google Shape;27;gf4db145d5c_0_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
        <p:nvSpPr>
          <p:cNvPr id="28" name="Google Shape;28;gf4db145d5c_0_57"/>
          <p:cNvSpPr/>
          <p:nvPr/>
        </p:nvSpPr>
        <p:spPr>
          <a:xfrm>
            <a:off x="0" y="4620425"/>
            <a:ext cx="9144000" cy="523200"/>
          </a:xfrm>
          <a:prstGeom prst="rect">
            <a:avLst/>
          </a:prstGeom>
          <a:solidFill>
            <a:srgbClr val="C27BA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EA9999"/>
              </a:highlight>
              <a:latin typeface="Arial"/>
              <a:ea typeface="Arial"/>
              <a:cs typeface="Arial"/>
              <a:sym typeface="Arial"/>
            </a:endParaRPr>
          </a:p>
        </p:txBody>
      </p:sp>
      <p:sp>
        <p:nvSpPr>
          <p:cNvPr id="29" name="Google Shape;29;gf4db145d5c_0_57"/>
          <p:cNvSpPr txBox="1"/>
          <p:nvPr/>
        </p:nvSpPr>
        <p:spPr>
          <a:xfrm>
            <a:off x="306600" y="4674275"/>
            <a:ext cx="85308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1" i="0" lang="pt-BR" sz="1500" u="none" cap="none" strike="noStrike">
                <a:solidFill>
                  <a:srgbClr val="FFFFFF"/>
                </a:solidFill>
                <a:latin typeface="Arial"/>
                <a:ea typeface="Arial"/>
                <a:cs typeface="Arial"/>
                <a:sym typeface="Arial"/>
              </a:rPr>
              <a:t>Oficina de Manejo  da obesidade por abordagem coletiva na atenção primária à saúde</a:t>
            </a:r>
            <a:endParaRPr b="1" i="0" sz="15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1">
  <p:cSld name="TITLE_ONLY_1_1">
    <p:spTree>
      <p:nvGrpSpPr>
        <p:cNvPr id="30" name="Shape 30"/>
        <p:cNvGrpSpPr/>
        <p:nvPr/>
      </p:nvGrpSpPr>
      <p:grpSpPr>
        <a:xfrm>
          <a:off x="0" y="0"/>
          <a:ext cx="0" cy="0"/>
          <a:chOff x="0" y="0"/>
          <a:chExt cx="0" cy="0"/>
        </a:xfrm>
      </p:grpSpPr>
      <p:sp>
        <p:nvSpPr>
          <p:cNvPr id="31" name="Google Shape;31;gf4db145d5c_0_2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3C78D8"/>
              </a:buClr>
              <a:buSzPts val="2800"/>
              <a:buNone/>
              <a:defRPr b="1">
                <a:solidFill>
                  <a:srgbClr val="3C78D8"/>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2" name="Google Shape;32;gf4db145d5c_0_2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
        <p:nvSpPr>
          <p:cNvPr id="33" name="Google Shape;33;gf4db145d5c_0_220"/>
          <p:cNvSpPr/>
          <p:nvPr/>
        </p:nvSpPr>
        <p:spPr>
          <a:xfrm>
            <a:off x="0" y="4620425"/>
            <a:ext cx="9144000" cy="5232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EA9999"/>
              </a:highlight>
              <a:latin typeface="Arial"/>
              <a:ea typeface="Arial"/>
              <a:cs typeface="Arial"/>
              <a:sym typeface="Arial"/>
            </a:endParaRPr>
          </a:p>
        </p:txBody>
      </p:sp>
      <p:sp>
        <p:nvSpPr>
          <p:cNvPr id="34" name="Google Shape;34;gf4db145d5c_0_220"/>
          <p:cNvSpPr txBox="1"/>
          <p:nvPr/>
        </p:nvSpPr>
        <p:spPr>
          <a:xfrm>
            <a:off x="306600" y="4674275"/>
            <a:ext cx="85308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1" i="0" lang="pt-BR" sz="1500" u="none" cap="none" strike="noStrike">
                <a:solidFill>
                  <a:srgbClr val="FFFFFF"/>
                </a:solidFill>
                <a:latin typeface="Arial"/>
                <a:ea typeface="Arial"/>
                <a:cs typeface="Arial"/>
                <a:sym typeface="Arial"/>
              </a:rPr>
              <a:t>Oficina de Manejo  da obesidade por abordagem coletiva na atenção primária à saúde</a:t>
            </a:r>
            <a:endParaRPr b="1" i="0" sz="15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5" name="Shape 35"/>
        <p:cNvGrpSpPr/>
        <p:nvPr/>
      </p:nvGrpSpPr>
      <p:grpSpPr>
        <a:xfrm>
          <a:off x="0" y="0"/>
          <a:ext cx="0" cy="0"/>
          <a:chOff x="0" y="0"/>
          <a:chExt cx="0" cy="0"/>
        </a:xfrm>
      </p:grpSpPr>
      <p:sp>
        <p:nvSpPr>
          <p:cNvPr id="36" name="Google Shape;36;p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A64D79"/>
              </a:buClr>
              <a:buSzPts val="2800"/>
              <a:buNone/>
              <a:defRPr b="1">
                <a:solidFill>
                  <a:srgbClr val="A64D79"/>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7" name="Google Shape;37;p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8" name="Google Shape;38;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
        <p:nvSpPr>
          <p:cNvPr id="39" name="Google Shape;39;p9"/>
          <p:cNvSpPr/>
          <p:nvPr/>
        </p:nvSpPr>
        <p:spPr>
          <a:xfrm>
            <a:off x="0" y="4620425"/>
            <a:ext cx="9144000" cy="523200"/>
          </a:xfrm>
          <a:prstGeom prst="rect">
            <a:avLst/>
          </a:prstGeom>
          <a:solidFill>
            <a:srgbClr val="C27BA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EA9999"/>
              </a:highlight>
              <a:latin typeface="Arial"/>
              <a:ea typeface="Arial"/>
              <a:cs typeface="Arial"/>
              <a:sym typeface="Arial"/>
            </a:endParaRPr>
          </a:p>
        </p:txBody>
      </p:sp>
      <p:sp>
        <p:nvSpPr>
          <p:cNvPr id="40" name="Google Shape;40;p9"/>
          <p:cNvSpPr txBox="1"/>
          <p:nvPr/>
        </p:nvSpPr>
        <p:spPr>
          <a:xfrm>
            <a:off x="306600" y="4674275"/>
            <a:ext cx="85308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1" i="0" lang="pt-BR" sz="1500" u="none" cap="none" strike="noStrike">
                <a:solidFill>
                  <a:srgbClr val="FFFFFF"/>
                </a:solidFill>
                <a:latin typeface="Arial"/>
                <a:ea typeface="Arial"/>
                <a:cs typeface="Arial"/>
                <a:sym typeface="Arial"/>
              </a:rPr>
              <a:t>Oficina de Manejo  da obesidade por abordagem coletiva na atenção primária à saúde</a:t>
            </a:r>
            <a:endParaRPr b="1" i="0" sz="1500" u="none" cap="none" strike="noStrike">
              <a:solidFill>
                <a:srgbClr val="FFFFFF"/>
              </a:solidFill>
              <a:latin typeface="Arial"/>
              <a:ea typeface="Arial"/>
              <a:cs typeface="Arial"/>
              <a:sym typeface="Arial"/>
            </a:endParaRPr>
          </a:p>
        </p:txBody>
      </p:sp>
      <p:pic>
        <p:nvPicPr>
          <p:cNvPr id="41" name="Google Shape;41;p9"/>
          <p:cNvPicPr preferRelativeResize="0"/>
          <p:nvPr/>
        </p:nvPicPr>
        <p:blipFill rotWithShape="1">
          <a:blip r:embed="rId2">
            <a:alphaModFix/>
          </a:blip>
          <a:srcRect b="0" l="0" r="0" t="0"/>
          <a:stretch/>
        </p:blipFill>
        <p:spPr>
          <a:xfrm>
            <a:off x="8361400" y="177500"/>
            <a:ext cx="627875" cy="6278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42" name="Shape 42"/>
        <p:cNvGrpSpPr/>
        <p:nvPr/>
      </p:nvGrpSpPr>
      <p:grpSpPr>
        <a:xfrm>
          <a:off x="0" y="0"/>
          <a:ext cx="0" cy="0"/>
          <a:chOff x="0" y="0"/>
          <a:chExt cx="0" cy="0"/>
        </a:xfrm>
      </p:grpSpPr>
      <p:sp>
        <p:nvSpPr>
          <p:cNvPr id="43" name="Google Shape;43;gf4db145d5c_0_9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A64D79"/>
              </a:buClr>
              <a:buSzPts val="2800"/>
              <a:buNone/>
              <a:defRPr b="1">
                <a:solidFill>
                  <a:srgbClr val="A64D79"/>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4" name="Google Shape;44;gf4db145d5c_0_9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
        <p:nvSpPr>
          <p:cNvPr id="45" name="Google Shape;45;gf4db145d5c_0_94"/>
          <p:cNvSpPr/>
          <p:nvPr/>
        </p:nvSpPr>
        <p:spPr>
          <a:xfrm>
            <a:off x="0" y="4620425"/>
            <a:ext cx="9144000" cy="523200"/>
          </a:xfrm>
          <a:prstGeom prst="rect">
            <a:avLst/>
          </a:prstGeom>
          <a:solidFill>
            <a:srgbClr val="C27BA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EA9999"/>
              </a:highlight>
              <a:latin typeface="Arial"/>
              <a:ea typeface="Arial"/>
              <a:cs typeface="Arial"/>
              <a:sym typeface="Arial"/>
            </a:endParaRPr>
          </a:p>
        </p:txBody>
      </p:sp>
      <p:sp>
        <p:nvSpPr>
          <p:cNvPr id="46" name="Google Shape;46;gf4db145d5c_0_94"/>
          <p:cNvSpPr txBox="1"/>
          <p:nvPr/>
        </p:nvSpPr>
        <p:spPr>
          <a:xfrm>
            <a:off x="306600" y="4674275"/>
            <a:ext cx="85308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1" i="0" lang="pt-BR" sz="1500" u="none" cap="none" strike="noStrike">
                <a:solidFill>
                  <a:srgbClr val="FFFFFF"/>
                </a:solidFill>
                <a:latin typeface="Arial"/>
                <a:ea typeface="Arial"/>
                <a:cs typeface="Arial"/>
                <a:sym typeface="Arial"/>
              </a:rPr>
              <a:t>Oficina de Manejo  da obesidade por abordagem coletiva na atenção primária à saúde</a:t>
            </a:r>
            <a:endParaRPr b="1" i="0" sz="15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ficina 1">
  <p:cSld name="TITLE_1">
    <p:spTree>
      <p:nvGrpSpPr>
        <p:cNvPr id="47" name="Shape 47"/>
        <p:cNvGrpSpPr/>
        <p:nvPr/>
      </p:nvGrpSpPr>
      <p:grpSpPr>
        <a:xfrm>
          <a:off x="0" y="0"/>
          <a:ext cx="0" cy="0"/>
          <a:chOff x="0" y="0"/>
          <a:chExt cx="0" cy="0"/>
        </a:xfrm>
      </p:grpSpPr>
      <p:sp>
        <p:nvSpPr>
          <p:cNvPr id="48" name="Google Shape;48;gf4db145d5c_0_26"/>
          <p:cNvSpPr/>
          <p:nvPr/>
        </p:nvSpPr>
        <p:spPr>
          <a:xfrm>
            <a:off x="0" y="4620425"/>
            <a:ext cx="9144000" cy="523200"/>
          </a:xfrm>
          <a:prstGeom prst="rect">
            <a:avLst/>
          </a:prstGeom>
          <a:solidFill>
            <a:srgbClr val="C27BA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EA9999"/>
              </a:highlight>
              <a:latin typeface="Arial"/>
              <a:ea typeface="Arial"/>
              <a:cs typeface="Arial"/>
              <a:sym typeface="Arial"/>
            </a:endParaRPr>
          </a:p>
        </p:txBody>
      </p:sp>
      <p:sp>
        <p:nvSpPr>
          <p:cNvPr id="49" name="Google Shape;49;gf4db145d5c_0_2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rgbClr val="A64D79"/>
              </a:buClr>
              <a:buSzPts val="5200"/>
              <a:buNone/>
              <a:defRPr sz="5200">
                <a:solidFill>
                  <a:srgbClr val="A64D79"/>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50" name="Google Shape;50;gf4db145d5c_0_26"/>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1" name="Google Shape;51;gf4db145d5c_0_26"/>
          <p:cNvSpPr txBox="1"/>
          <p:nvPr/>
        </p:nvSpPr>
        <p:spPr>
          <a:xfrm>
            <a:off x="306600" y="4674275"/>
            <a:ext cx="85308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1" i="0" lang="pt-BR" sz="1500" u="none" cap="none" strike="noStrike">
                <a:solidFill>
                  <a:srgbClr val="FFFFFF"/>
                </a:solidFill>
                <a:latin typeface="Arial"/>
                <a:ea typeface="Arial"/>
                <a:cs typeface="Arial"/>
                <a:sym typeface="Arial"/>
              </a:rPr>
              <a:t>Oficina de Manejo  da obesidade por abordagem coletiva na atenção primária à saúde</a:t>
            </a:r>
            <a:endParaRPr b="1" i="0" sz="15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52" name="Shape 52"/>
        <p:cNvGrpSpPr/>
        <p:nvPr/>
      </p:nvGrpSpPr>
      <p:grpSpPr>
        <a:xfrm>
          <a:off x="0" y="0"/>
          <a:ext cx="0" cy="0"/>
          <a:chOff x="0" y="0"/>
          <a:chExt cx="0" cy="0"/>
        </a:xfrm>
      </p:grpSpPr>
      <p:sp>
        <p:nvSpPr>
          <p:cNvPr id="53" name="Google Shape;53;gf4db145d5c_0_41"/>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A64D79"/>
              </a:buClr>
              <a:buSzPts val="3600"/>
              <a:buNone/>
              <a:defRPr b="1" sz="3600">
                <a:solidFill>
                  <a:srgbClr val="A64D79"/>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4" name="Google Shape;54;gf4db145d5c_0_41"/>
          <p:cNvSpPr/>
          <p:nvPr/>
        </p:nvSpPr>
        <p:spPr>
          <a:xfrm>
            <a:off x="0" y="4620425"/>
            <a:ext cx="9144000" cy="523200"/>
          </a:xfrm>
          <a:prstGeom prst="rect">
            <a:avLst/>
          </a:prstGeom>
          <a:solidFill>
            <a:srgbClr val="C27BA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EA9999"/>
              </a:highlight>
              <a:latin typeface="Arial"/>
              <a:ea typeface="Arial"/>
              <a:cs typeface="Arial"/>
              <a:sym typeface="Arial"/>
            </a:endParaRPr>
          </a:p>
        </p:txBody>
      </p:sp>
      <p:sp>
        <p:nvSpPr>
          <p:cNvPr id="55" name="Google Shape;55;gf4db145d5c_0_41"/>
          <p:cNvSpPr txBox="1"/>
          <p:nvPr/>
        </p:nvSpPr>
        <p:spPr>
          <a:xfrm>
            <a:off x="306600" y="4674275"/>
            <a:ext cx="85308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1" i="0" lang="pt-BR" sz="1500" u="none" cap="none" strike="noStrike">
                <a:solidFill>
                  <a:srgbClr val="FFFFFF"/>
                </a:solidFill>
                <a:latin typeface="Arial"/>
                <a:ea typeface="Arial"/>
                <a:cs typeface="Arial"/>
                <a:sym typeface="Arial"/>
              </a:rPr>
              <a:t>Oficina de Manejo  da obesidade por abordagem coletiva na atenção primária à saúde</a:t>
            </a:r>
            <a:endParaRPr b="1" i="0" sz="1500" u="none" cap="none" strike="noStrike">
              <a:solidFill>
                <a:srgbClr val="FFFFFF"/>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 Id="rId3" Type="http://schemas.openxmlformats.org/officeDocument/2006/relationships/image" Target="../media/image29.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 Id="rId3" Type="http://schemas.openxmlformats.org/officeDocument/2006/relationships/hyperlink" Target="http://www.youtube.com/watch?v=l4Ab1l6zID8" TargetMode="Externa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13.png"/><Relationship Id="rId9" Type="http://schemas.openxmlformats.org/officeDocument/2006/relationships/image" Target="../media/image24.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28.png"/><Relationship Id="rId8" Type="http://schemas.openxmlformats.org/officeDocument/2006/relationships/image" Target="../media/image26.jpg"/><Relationship Id="rId11" Type="http://schemas.openxmlformats.org/officeDocument/2006/relationships/image" Target="../media/image23.png"/><Relationship Id="rId10"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25.png"/><Relationship Id="rId5"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image" Target="../media/image27.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6" name="Shape 156"/>
        <p:cNvGrpSpPr/>
        <p:nvPr/>
      </p:nvGrpSpPr>
      <p:grpSpPr>
        <a:xfrm>
          <a:off x="0" y="0"/>
          <a:ext cx="0" cy="0"/>
          <a:chOff x="0" y="0"/>
          <a:chExt cx="0" cy="0"/>
        </a:xfrm>
      </p:grpSpPr>
      <p:sp>
        <p:nvSpPr>
          <p:cNvPr id="157" name="Google Shape;157;p1"/>
          <p:cNvSpPr txBox="1"/>
          <p:nvPr/>
        </p:nvSpPr>
        <p:spPr>
          <a:xfrm>
            <a:off x="1111488" y="1362500"/>
            <a:ext cx="6921000" cy="18237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1" i="0" lang="pt-BR" sz="3400" u="none" cap="none" strike="noStrike">
                <a:solidFill>
                  <a:srgbClr val="A64D79"/>
                </a:solidFill>
                <a:latin typeface="Arial"/>
                <a:ea typeface="Arial"/>
                <a:cs typeface="Arial"/>
                <a:sym typeface="Arial"/>
              </a:rPr>
              <a:t>Oficina de manejo da obesidade por abordagem coletiva na atenção primária à saúde </a:t>
            </a:r>
            <a:endParaRPr b="0" i="0" sz="1400" u="none" cap="none" strike="noStrike">
              <a:solidFill>
                <a:srgbClr val="A64D79"/>
              </a:solidFill>
              <a:latin typeface="Arial"/>
              <a:ea typeface="Arial"/>
              <a:cs typeface="Arial"/>
              <a:sym typeface="Arial"/>
            </a:endParaRPr>
          </a:p>
        </p:txBody>
      </p:sp>
      <p:pic>
        <p:nvPicPr>
          <p:cNvPr id="158" name="Google Shape;158;p1"/>
          <p:cNvPicPr preferRelativeResize="0"/>
          <p:nvPr/>
        </p:nvPicPr>
        <p:blipFill rotWithShape="1">
          <a:blip r:embed="rId3">
            <a:alphaModFix/>
          </a:blip>
          <a:srcRect b="0" l="0" r="0" t="0"/>
          <a:stretch/>
        </p:blipFill>
        <p:spPr>
          <a:xfrm>
            <a:off x="1509700" y="3929725"/>
            <a:ext cx="6124575" cy="609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gf5cb56292d_0_46"/>
          <p:cNvPicPr preferRelativeResize="0"/>
          <p:nvPr/>
        </p:nvPicPr>
        <p:blipFill rotWithShape="1">
          <a:blip r:embed="rId3">
            <a:alphaModFix/>
          </a:blip>
          <a:srcRect b="13646" l="11914" r="10668" t="12351"/>
          <a:stretch/>
        </p:blipFill>
        <p:spPr>
          <a:xfrm>
            <a:off x="322375" y="41475"/>
            <a:ext cx="3169275" cy="4544424"/>
          </a:xfrm>
          <a:prstGeom prst="rect">
            <a:avLst/>
          </a:prstGeom>
          <a:noFill/>
          <a:ln>
            <a:noFill/>
          </a:ln>
        </p:spPr>
      </p:pic>
      <p:pic>
        <p:nvPicPr>
          <p:cNvPr id="211" name="Google Shape;211;gf5cb56292d_0_46"/>
          <p:cNvPicPr preferRelativeResize="0"/>
          <p:nvPr/>
        </p:nvPicPr>
        <p:blipFill rotWithShape="1">
          <a:blip r:embed="rId4">
            <a:alphaModFix/>
          </a:blip>
          <a:srcRect b="1380" l="21341" r="3459" t="0"/>
          <a:stretch/>
        </p:blipFill>
        <p:spPr>
          <a:xfrm>
            <a:off x="3625700" y="33275"/>
            <a:ext cx="5285325" cy="45608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descr="Para mais informações, acesse: http://www.comum.vc&#10;&#10;------------------------------------------------------------&#10;&#10;A Comum é, antes de tudo, uma comunidade de mulheres. &#10;&#10;Conteúdo, fórum e encontros presenciais, pra gente trocar, construir, movimentar. Juntas.&#10;&#10;Facebook: http://www.facebook.com/comumvc&#10;Instagram: http://www.instagram.com/comum.vc/&#10;&#10;&#10;------------------------------------------------------------&#10;&#10;Ficha Técnica:&#10;&#10;Videomaker: Luiza de Castro&#10;Arte: Diego Mouro&#10;Agradecimentos: Rachel Patricio e Giovana Camargo" id="216" name="Google Shape;216;gf4db145d5c_0_372" title="&quot;O que é gordofobia?&quot; com Rachel Patricio | Série Gordofobia #1">
            <a:hlinkClick r:id="rId3"/>
          </p:cNvPr>
          <p:cNvPicPr preferRelativeResize="0"/>
          <p:nvPr/>
        </p:nvPicPr>
        <p:blipFill>
          <a:blip r:embed="rId4">
            <a:alphaModFix/>
          </a:blip>
          <a:stretch>
            <a:fillRect/>
          </a:stretch>
        </p:blipFill>
        <p:spPr>
          <a:xfrm>
            <a:off x="1516438" y="0"/>
            <a:ext cx="6111125" cy="4583350"/>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1000"/>
                                        <p:tgtEl>
                                          <p:spTgt spid="2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gf5cb56292d_0_1"/>
          <p:cNvSpPr txBox="1"/>
          <p:nvPr>
            <p:ph type="title"/>
          </p:nvPr>
        </p:nvSpPr>
        <p:spPr>
          <a:xfrm>
            <a:off x="736800" y="1346100"/>
            <a:ext cx="7670400" cy="2451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pt-BR"/>
              <a:t>Como são (quem são) os sujeitos com sobrepeso e obesidade assistidos nos serviços onde vocês atuam?</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p5"/>
          <p:cNvPicPr preferRelativeResize="0"/>
          <p:nvPr/>
        </p:nvPicPr>
        <p:blipFill rotWithShape="1">
          <a:blip r:embed="rId3">
            <a:alphaModFix/>
          </a:blip>
          <a:srcRect b="0" l="0" r="0" t="0"/>
          <a:stretch/>
        </p:blipFill>
        <p:spPr>
          <a:xfrm>
            <a:off x="6082157" y="1638885"/>
            <a:ext cx="1275818" cy="837690"/>
          </a:xfrm>
          <a:prstGeom prst="rect">
            <a:avLst/>
          </a:prstGeom>
          <a:noFill/>
          <a:ln>
            <a:noFill/>
          </a:ln>
        </p:spPr>
      </p:pic>
      <p:pic>
        <p:nvPicPr>
          <p:cNvPr id="227" name="Google Shape;227;p5"/>
          <p:cNvPicPr preferRelativeResize="0"/>
          <p:nvPr/>
        </p:nvPicPr>
        <p:blipFill rotWithShape="1">
          <a:blip r:embed="rId4">
            <a:alphaModFix/>
          </a:blip>
          <a:srcRect b="0" l="0" r="0" t="0"/>
          <a:stretch/>
        </p:blipFill>
        <p:spPr>
          <a:xfrm>
            <a:off x="7719674" y="1714747"/>
            <a:ext cx="1084302" cy="818563"/>
          </a:xfrm>
          <a:prstGeom prst="rect">
            <a:avLst/>
          </a:prstGeom>
          <a:noFill/>
          <a:ln>
            <a:noFill/>
          </a:ln>
        </p:spPr>
      </p:pic>
      <p:pic>
        <p:nvPicPr>
          <p:cNvPr descr="SUS Logo – Sistema Único de Saúde Logo - PNG e Vetor - Download de Logo" id="228" name="Google Shape;228;p5"/>
          <p:cNvPicPr preferRelativeResize="0"/>
          <p:nvPr/>
        </p:nvPicPr>
        <p:blipFill rotWithShape="1">
          <a:blip r:embed="rId5">
            <a:alphaModFix/>
          </a:blip>
          <a:srcRect b="0" l="0" r="0" t="0"/>
          <a:stretch/>
        </p:blipFill>
        <p:spPr>
          <a:xfrm>
            <a:off x="590680" y="3186480"/>
            <a:ext cx="1305362" cy="674662"/>
          </a:xfrm>
          <a:prstGeom prst="rect">
            <a:avLst/>
          </a:prstGeom>
          <a:noFill/>
          <a:ln>
            <a:noFill/>
          </a:ln>
        </p:spPr>
      </p:pic>
      <p:pic>
        <p:nvPicPr>
          <p:cNvPr descr="Acadêmico – Rede Acqua" id="229" name="Google Shape;229;p5"/>
          <p:cNvPicPr preferRelativeResize="0"/>
          <p:nvPr/>
        </p:nvPicPr>
        <p:blipFill rotWithShape="1">
          <a:blip r:embed="rId6">
            <a:alphaModFix/>
          </a:blip>
          <a:srcRect b="0" l="0" r="0" t="0"/>
          <a:stretch/>
        </p:blipFill>
        <p:spPr>
          <a:xfrm>
            <a:off x="4180161" y="3274702"/>
            <a:ext cx="1660725" cy="498217"/>
          </a:xfrm>
          <a:prstGeom prst="rect">
            <a:avLst/>
          </a:prstGeom>
          <a:noFill/>
          <a:ln>
            <a:noFill/>
          </a:ln>
        </p:spPr>
      </p:pic>
      <p:pic>
        <p:nvPicPr>
          <p:cNvPr descr="Ministério da Saúde vai integrar o armazenamento e a distribuição de  medicamentos no SUS" id="230" name="Google Shape;230;p5"/>
          <p:cNvPicPr preferRelativeResize="0"/>
          <p:nvPr/>
        </p:nvPicPr>
        <p:blipFill rotWithShape="1">
          <a:blip r:embed="rId7">
            <a:alphaModFix/>
          </a:blip>
          <a:srcRect b="0" l="0" r="0" t="0"/>
          <a:stretch/>
        </p:blipFill>
        <p:spPr>
          <a:xfrm>
            <a:off x="2017402" y="2971995"/>
            <a:ext cx="2094559" cy="1177607"/>
          </a:xfrm>
          <a:prstGeom prst="rect">
            <a:avLst/>
          </a:prstGeom>
          <a:noFill/>
          <a:ln>
            <a:noFill/>
          </a:ln>
        </p:spPr>
      </p:pic>
      <p:pic>
        <p:nvPicPr>
          <p:cNvPr descr="Pós-Graduação na Faculdade de Saúde Pública da USP | AGÊNCIA FAPESP" id="231" name="Google Shape;231;p5"/>
          <p:cNvPicPr preferRelativeResize="0"/>
          <p:nvPr/>
        </p:nvPicPr>
        <p:blipFill rotWithShape="1">
          <a:blip r:embed="rId8">
            <a:alphaModFix/>
          </a:blip>
          <a:srcRect b="0" l="0" r="0" t="0"/>
          <a:stretch/>
        </p:blipFill>
        <p:spPr>
          <a:xfrm>
            <a:off x="2411504" y="1649112"/>
            <a:ext cx="989394" cy="921955"/>
          </a:xfrm>
          <a:prstGeom prst="rect">
            <a:avLst/>
          </a:prstGeom>
          <a:noFill/>
          <a:ln>
            <a:noFill/>
          </a:ln>
        </p:spPr>
      </p:pic>
      <p:pic>
        <p:nvPicPr>
          <p:cNvPr id="232" name="Google Shape;232;p5"/>
          <p:cNvPicPr preferRelativeResize="0"/>
          <p:nvPr/>
        </p:nvPicPr>
        <p:blipFill rotWithShape="1">
          <a:blip r:embed="rId9">
            <a:alphaModFix/>
          </a:blip>
          <a:srcRect b="0" l="0" r="0" t="0"/>
          <a:stretch/>
        </p:blipFill>
        <p:spPr>
          <a:xfrm>
            <a:off x="412420" y="1649112"/>
            <a:ext cx="1661880" cy="934808"/>
          </a:xfrm>
          <a:prstGeom prst="rect">
            <a:avLst/>
          </a:prstGeom>
          <a:noFill/>
          <a:ln>
            <a:noFill/>
          </a:ln>
        </p:spPr>
      </p:pic>
      <p:pic>
        <p:nvPicPr>
          <p:cNvPr descr="Gepaf -" id="233" name="Google Shape;233;p5"/>
          <p:cNvPicPr preferRelativeResize="0"/>
          <p:nvPr/>
        </p:nvPicPr>
        <p:blipFill rotWithShape="1">
          <a:blip r:embed="rId10">
            <a:alphaModFix/>
          </a:blip>
          <a:srcRect b="0" l="0" r="0" t="0"/>
          <a:stretch/>
        </p:blipFill>
        <p:spPr>
          <a:xfrm>
            <a:off x="3740175" y="1780322"/>
            <a:ext cx="2002705" cy="696253"/>
          </a:xfrm>
          <a:prstGeom prst="rect">
            <a:avLst/>
          </a:prstGeom>
          <a:noFill/>
          <a:ln>
            <a:noFill/>
          </a:ln>
        </p:spPr>
      </p:pic>
      <p:pic>
        <p:nvPicPr>
          <p:cNvPr descr="Consórcio Intermunicipal Grande ABC" id="234" name="Google Shape;234;p5"/>
          <p:cNvPicPr preferRelativeResize="0"/>
          <p:nvPr/>
        </p:nvPicPr>
        <p:blipFill rotWithShape="1">
          <a:blip r:embed="rId11">
            <a:alphaModFix/>
          </a:blip>
          <a:srcRect b="0" l="0" r="0" t="0"/>
          <a:stretch/>
        </p:blipFill>
        <p:spPr>
          <a:xfrm>
            <a:off x="6310695" y="3160215"/>
            <a:ext cx="2094559" cy="651457"/>
          </a:xfrm>
          <a:prstGeom prst="rect">
            <a:avLst/>
          </a:prstGeom>
          <a:noFill/>
          <a:ln>
            <a:noFill/>
          </a:ln>
        </p:spPr>
      </p:pic>
      <p:sp>
        <p:nvSpPr>
          <p:cNvPr id="235" name="Google Shape;235;p5"/>
          <p:cNvSpPr txBox="1"/>
          <p:nvPr/>
        </p:nvSpPr>
        <p:spPr>
          <a:xfrm>
            <a:off x="274600" y="330025"/>
            <a:ext cx="3303900" cy="678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pt-BR" sz="2900" u="none" cap="none" strike="noStrike">
                <a:solidFill>
                  <a:srgbClr val="A64D79"/>
                </a:solidFill>
                <a:latin typeface="Arial"/>
                <a:ea typeface="Arial"/>
                <a:cs typeface="Arial"/>
                <a:sym typeface="Arial"/>
              </a:rPr>
              <a:t>Agradecimentos</a:t>
            </a:r>
            <a:endParaRPr b="1" i="0" sz="2400" u="none" cap="none" strike="noStrike">
              <a:solidFill>
                <a:srgbClr val="A64D79"/>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1" i="0" sz="3200" u="none" cap="none" strike="noStrike">
              <a:solidFill>
                <a:srgbClr val="44546A"/>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
          <p:cNvSpPr txBox="1"/>
          <p:nvPr/>
        </p:nvSpPr>
        <p:spPr>
          <a:xfrm>
            <a:off x="407700" y="1615500"/>
            <a:ext cx="8328600" cy="1912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1" i="0" lang="pt-BR" sz="3400" u="none" cap="none" strike="noStrike">
                <a:solidFill>
                  <a:srgbClr val="A64D79"/>
                </a:solidFill>
                <a:latin typeface="Arial"/>
                <a:ea typeface="Arial"/>
                <a:cs typeface="Arial"/>
                <a:sym typeface="Arial"/>
              </a:rPr>
              <a:t>Atividade </a:t>
            </a:r>
            <a:r>
              <a:rPr b="1" lang="pt-BR" sz="3400">
                <a:solidFill>
                  <a:srgbClr val="A64D79"/>
                </a:solidFill>
              </a:rPr>
              <a:t>6</a:t>
            </a:r>
            <a:r>
              <a:rPr b="1" i="0" lang="pt-BR" sz="3400" u="none" cap="none" strike="noStrike">
                <a:solidFill>
                  <a:srgbClr val="A64D79"/>
                </a:solidFill>
                <a:latin typeface="Arial"/>
                <a:ea typeface="Arial"/>
                <a:cs typeface="Arial"/>
                <a:sym typeface="Arial"/>
              </a:rPr>
              <a:t>:</a:t>
            </a:r>
            <a:br>
              <a:rPr b="1" i="0" lang="pt-BR" sz="3400" u="none" cap="none" strike="noStrike">
                <a:solidFill>
                  <a:srgbClr val="A64D79"/>
                </a:solidFill>
                <a:latin typeface="Arial"/>
                <a:ea typeface="Arial"/>
                <a:cs typeface="Arial"/>
                <a:sym typeface="Arial"/>
              </a:rPr>
            </a:br>
            <a:r>
              <a:rPr b="1" lang="pt-BR" sz="3400">
                <a:solidFill>
                  <a:srgbClr val="A64D79"/>
                </a:solidFill>
              </a:rPr>
              <a:t>Sensibilização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gf5cb56292d_0_69"/>
          <p:cNvPicPr preferRelativeResize="0"/>
          <p:nvPr/>
        </p:nvPicPr>
        <p:blipFill rotWithShape="1">
          <a:blip r:embed="rId3">
            <a:alphaModFix/>
          </a:blip>
          <a:srcRect b="0" l="27224" r="15543" t="0"/>
          <a:stretch/>
        </p:blipFill>
        <p:spPr>
          <a:xfrm>
            <a:off x="1270275" y="47075"/>
            <a:ext cx="2757550" cy="4499475"/>
          </a:xfrm>
          <a:prstGeom prst="rect">
            <a:avLst/>
          </a:prstGeom>
          <a:noFill/>
          <a:ln>
            <a:noFill/>
          </a:ln>
        </p:spPr>
      </p:pic>
      <p:pic>
        <p:nvPicPr>
          <p:cNvPr id="169" name="Google Shape;169;gf5cb56292d_0_69"/>
          <p:cNvPicPr preferRelativeResize="0"/>
          <p:nvPr/>
        </p:nvPicPr>
        <p:blipFill>
          <a:blip r:embed="rId4">
            <a:alphaModFix/>
          </a:blip>
          <a:stretch>
            <a:fillRect/>
          </a:stretch>
        </p:blipFill>
        <p:spPr>
          <a:xfrm>
            <a:off x="4669350" y="-6487"/>
            <a:ext cx="3849100" cy="46065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gf5cb56292d_0_64"/>
          <p:cNvPicPr preferRelativeResize="0"/>
          <p:nvPr/>
        </p:nvPicPr>
        <p:blipFill rotWithShape="1">
          <a:blip r:embed="rId3">
            <a:alphaModFix/>
          </a:blip>
          <a:srcRect b="0" l="10446" r="8823" t="0"/>
          <a:stretch/>
        </p:blipFill>
        <p:spPr>
          <a:xfrm>
            <a:off x="3443750" y="27050"/>
            <a:ext cx="5515125" cy="4554725"/>
          </a:xfrm>
          <a:prstGeom prst="rect">
            <a:avLst/>
          </a:prstGeom>
          <a:noFill/>
          <a:ln>
            <a:noFill/>
          </a:ln>
        </p:spPr>
      </p:pic>
      <p:pic>
        <p:nvPicPr>
          <p:cNvPr id="175" name="Google Shape;175;gf5cb56292d_0_64"/>
          <p:cNvPicPr preferRelativeResize="0"/>
          <p:nvPr/>
        </p:nvPicPr>
        <p:blipFill rotWithShape="1">
          <a:blip r:embed="rId4">
            <a:alphaModFix/>
          </a:blip>
          <a:srcRect b="0" l="8879" r="28985" t="0"/>
          <a:stretch/>
        </p:blipFill>
        <p:spPr>
          <a:xfrm>
            <a:off x="54275" y="27050"/>
            <a:ext cx="4304106" cy="4554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gf5cb56292d_0_15"/>
          <p:cNvPicPr preferRelativeResize="0"/>
          <p:nvPr/>
        </p:nvPicPr>
        <p:blipFill rotWithShape="1">
          <a:blip r:embed="rId3">
            <a:alphaModFix/>
          </a:blip>
          <a:srcRect b="1069" l="22769" r="26999" t="-1070"/>
          <a:stretch/>
        </p:blipFill>
        <p:spPr>
          <a:xfrm>
            <a:off x="360650" y="85375"/>
            <a:ext cx="3370350" cy="4473075"/>
          </a:xfrm>
          <a:prstGeom prst="rect">
            <a:avLst/>
          </a:prstGeom>
          <a:noFill/>
          <a:ln>
            <a:noFill/>
          </a:ln>
        </p:spPr>
      </p:pic>
      <p:pic>
        <p:nvPicPr>
          <p:cNvPr id="181" name="Google Shape;181;gf5cb56292d_0_15"/>
          <p:cNvPicPr preferRelativeResize="0"/>
          <p:nvPr/>
        </p:nvPicPr>
        <p:blipFill rotWithShape="1">
          <a:blip r:embed="rId4">
            <a:alphaModFix/>
          </a:blip>
          <a:srcRect b="0" l="22051" r="10448" t="0"/>
          <a:stretch/>
        </p:blipFill>
        <p:spPr>
          <a:xfrm>
            <a:off x="3807600" y="85375"/>
            <a:ext cx="4528901" cy="44730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gf5cb56292d_0_52"/>
          <p:cNvPicPr preferRelativeResize="0"/>
          <p:nvPr/>
        </p:nvPicPr>
        <p:blipFill rotWithShape="1">
          <a:blip r:embed="rId3">
            <a:alphaModFix/>
          </a:blip>
          <a:srcRect b="5481" l="32307" r="42487" t="16106"/>
          <a:stretch/>
        </p:blipFill>
        <p:spPr>
          <a:xfrm>
            <a:off x="255325" y="-5050"/>
            <a:ext cx="2221350" cy="4606850"/>
          </a:xfrm>
          <a:prstGeom prst="rect">
            <a:avLst/>
          </a:prstGeom>
          <a:noFill/>
          <a:ln>
            <a:noFill/>
          </a:ln>
        </p:spPr>
      </p:pic>
      <p:pic>
        <p:nvPicPr>
          <p:cNvPr id="187" name="Google Shape;187;gf5cb56292d_0_52"/>
          <p:cNvPicPr preferRelativeResize="0"/>
          <p:nvPr/>
        </p:nvPicPr>
        <p:blipFill rotWithShape="1">
          <a:blip r:embed="rId4">
            <a:alphaModFix/>
          </a:blip>
          <a:srcRect b="4951" l="18889" r="49961" t="0"/>
          <a:stretch/>
        </p:blipFill>
        <p:spPr>
          <a:xfrm>
            <a:off x="6603449" y="3750"/>
            <a:ext cx="2259675" cy="4599350"/>
          </a:xfrm>
          <a:prstGeom prst="rect">
            <a:avLst/>
          </a:prstGeom>
          <a:noFill/>
          <a:ln>
            <a:noFill/>
          </a:ln>
        </p:spPr>
      </p:pic>
      <p:pic>
        <p:nvPicPr>
          <p:cNvPr id="188" name="Google Shape;188;gf5cb56292d_0_52"/>
          <p:cNvPicPr preferRelativeResize="0"/>
          <p:nvPr/>
        </p:nvPicPr>
        <p:blipFill rotWithShape="1">
          <a:blip r:embed="rId5">
            <a:alphaModFix/>
          </a:blip>
          <a:srcRect b="0" l="18487" r="22824" t="0"/>
          <a:stretch/>
        </p:blipFill>
        <p:spPr>
          <a:xfrm>
            <a:off x="2524809" y="-27125"/>
            <a:ext cx="4055516" cy="4606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gf5cb56292d_0_25"/>
          <p:cNvPicPr preferRelativeResize="0"/>
          <p:nvPr/>
        </p:nvPicPr>
        <p:blipFill rotWithShape="1">
          <a:blip r:embed="rId3">
            <a:alphaModFix/>
          </a:blip>
          <a:srcRect b="0" l="27821" r="13059" t="0"/>
          <a:stretch/>
        </p:blipFill>
        <p:spPr>
          <a:xfrm>
            <a:off x="485150" y="56650"/>
            <a:ext cx="4011851" cy="4524125"/>
          </a:xfrm>
          <a:prstGeom prst="rect">
            <a:avLst/>
          </a:prstGeom>
          <a:noFill/>
          <a:ln>
            <a:noFill/>
          </a:ln>
        </p:spPr>
      </p:pic>
      <p:pic>
        <p:nvPicPr>
          <p:cNvPr id="194" name="Google Shape;194;gf5cb56292d_0_25"/>
          <p:cNvPicPr preferRelativeResize="0"/>
          <p:nvPr/>
        </p:nvPicPr>
        <p:blipFill rotWithShape="1">
          <a:blip r:embed="rId4">
            <a:alphaModFix/>
          </a:blip>
          <a:srcRect b="0" l="32558" r="11529" t="0"/>
          <a:stretch/>
        </p:blipFill>
        <p:spPr>
          <a:xfrm>
            <a:off x="4793800" y="52475"/>
            <a:ext cx="3801225" cy="45324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gf5cb56292d_0_57"/>
          <p:cNvPicPr preferRelativeResize="0"/>
          <p:nvPr/>
        </p:nvPicPr>
        <p:blipFill rotWithShape="1">
          <a:blip r:embed="rId3">
            <a:alphaModFix/>
          </a:blip>
          <a:srcRect b="0" l="32675" r="19755" t="0"/>
          <a:stretch/>
        </p:blipFill>
        <p:spPr>
          <a:xfrm>
            <a:off x="657474" y="-25525"/>
            <a:ext cx="3255474" cy="4562426"/>
          </a:xfrm>
          <a:prstGeom prst="rect">
            <a:avLst/>
          </a:prstGeom>
          <a:noFill/>
          <a:ln>
            <a:noFill/>
          </a:ln>
        </p:spPr>
      </p:pic>
      <p:pic>
        <p:nvPicPr>
          <p:cNvPr id="200" name="Google Shape;200;gf5cb56292d_0_57"/>
          <p:cNvPicPr preferRelativeResize="0"/>
          <p:nvPr/>
        </p:nvPicPr>
        <p:blipFill rotWithShape="1">
          <a:blip r:embed="rId4">
            <a:alphaModFix/>
          </a:blip>
          <a:srcRect b="0" l="2959" r="30832" t="0"/>
          <a:stretch/>
        </p:blipFill>
        <p:spPr>
          <a:xfrm>
            <a:off x="4047000" y="-25525"/>
            <a:ext cx="4531202" cy="45624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gf5cb56292d_0_20"/>
          <p:cNvPicPr preferRelativeResize="0"/>
          <p:nvPr/>
        </p:nvPicPr>
        <p:blipFill>
          <a:blip r:embed="rId3">
            <a:alphaModFix/>
          </a:blip>
          <a:stretch>
            <a:fillRect/>
          </a:stretch>
        </p:blipFill>
        <p:spPr>
          <a:xfrm>
            <a:off x="1131263" y="0"/>
            <a:ext cx="6881475" cy="45876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