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iFFPl/HMKlhDUSn0QHsCnb+DwJ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7DE7757-35E0-4B32-9016-29D5E1B029FB}">
  <a:tblStyle styleId="{47DE7757-35E0-4B32-9016-29D5E1B029F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4ce2c228a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f4ce2c228a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4ce2c228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gf4ce2c228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0027076c5_0_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gf0027076c5_0_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gf0027076c5_0_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gf0027076c5_0_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gf0027076c5_0_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0027076c5_0_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gf0027076c5_0_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6" name="Google Shape;66;gf0027076c5_0_5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f0027076c5_0_5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0027076c5_0_6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0" name="Google Shape;70;gf0027076c5_0_6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gf0027076c5_0_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2" name="Google Shape;72;gf0027076c5_0_6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f0027076c5_0_6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gf0027076c5_0_6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_COLUMN_TEXT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0027076c5_0_7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400"/>
              <a:buNone/>
              <a:defRPr b="1" sz="24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7" name="Google Shape;77;gf0027076c5_0_7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gf0027076c5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9" name="Google Shape;79;gf0027076c5_0_7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f0027076c5_0_7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0027076c5_0_7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gf0027076c5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4" name="Google Shape;84;gf0027076c5_0_7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f0027076c5_0_7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f0027076c5_0_7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_POINT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0027076c5_0_8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800"/>
              <a:buNone/>
              <a:defRPr b="1" sz="4800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9" name="Google Shape;89;gf0027076c5_0_8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0" name="Google Shape;90;gf0027076c5_0_8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f0027076c5_0_8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0027076c5_0_8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f0027076c5_0_8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5" name="Google Shape;95;gf0027076c5_0_8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6" name="Google Shape;96;gf0027076c5_0_8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gf0027076c5_0_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98" name="Google Shape;98;gf0027076c5_0_8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f0027076c5_0_8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f0027076c5_0_8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 1">
  <p:cSld name="SECTION_TITLE_AND_DESCRIPTION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0027076c5_0_9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f0027076c5_0_9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4200"/>
              <a:buNone/>
              <a:defRPr b="1" sz="4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4" name="Google Shape;104;gf0027076c5_0_9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5" name="Google Shape;105;gf0027076c5_0_9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6" name="Google Shape;106;gf0027076c5_0_9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07" name="Google Shape;107;gf0027076c5_0_96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f0027076c5_0_96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0027076c5_0_10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1" name="Google Shape;111;gf0027076c5_0_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2" name="Google Shape;112;gf0027076c5_0_10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f0027076c5_0_10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gf0027076c5_0_10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1">
  <p:cSld name="CAPTION_ONLY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0027076c5_0_1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7" name="Google Shape;117;gf0027076c5_0_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8" name="Google Shape;118;gf0027076c5_0_1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f0027076c5_0_1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0027076c5_0_1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2" name="Google Shape;122;gf0027076c5_0_1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3" name="Google Shape;123;gf0027076c5_0_1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24" name="Google Shape;124;gf0027076c5_0_1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f0027076c5_0_1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gf0027076c5_0_1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ficina 1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f0027076c5_0_1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f0027076c5_0_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5200"/>
              <a:buNone/>
              <a:defRPr b="1" sz="52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8" name="Google Shape;18;gf0027076c5_0_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gf0027076c5_0_1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1">
  <p:cSld name="BIG_NUMBER_1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f0027076c5_0_1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9" name="Google Shape;129;gf0027076c5_0_1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0" name="Google Shape;130;gf0027076c5_0_1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1" name="Google Shape;131;gf0027076c5_0_12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f0027076c5_0_12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0027076c5_0_1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35" name="Google Shape;135;gf0027076c5_0_128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f0027076c5_0_128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gf0027076c5_0_1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0027076c5_0_1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40" name="Google Shape;140;gf0027076c5_0_133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f0027076c5_0_133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0027076c5_0_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gf0027076c5_0_1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f0027076c5_0_1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gf0027076c5_0_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f0027076c5_0_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3600"/>
              <a:buNone/>
              <a:defRPr b="1" sz="3600">
                <a:solidFill>
                  <a:srgbClr val="A64D79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gf0027076c5_0_20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gf0027076c5_0_20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f0027076c5_0_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f0027076c5_0_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gf0027076c5_0_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3" name="Google Shape;33;gf0027076c5_0_24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gf0027076c5_0_24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" name="Google Shape;35;gf0027076c5_0_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f0027076c5_0_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7BA0"/>
              </a:buClr>
              <a:buSzPts val="2800"/>
              <a:buNone/>
              <a:defRPr b="1">
                <a:solidFill>
                  <a:srgbClr val="C27BA0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gf0027076c5_0_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9" name="Google Shape;39;gf0027076c5_0_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0" name="Google Shape;40;gf0027076c5_0_31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gf0027076c5_0_31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f0027076c5_0_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gf0027076c5_0_3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gf0027076c5_0_3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gf0027076c5_0_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7" name="Google Shape;47;gf0027076c5_0_37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gf0027076c5_0_37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gf0027076c5_0_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0027076c5_0_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gf0027076c5_0_4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3" name="Google Shape;53;gf0027076c5_0_4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4" name="Google Shape;54;gf0027076c5_0_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55" name="Google Shape;55;gf0027076c5_0_45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f0027076c5_0_45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f0027076c5_0_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2800"/>
              <a:buNone/>
              <a:defRPr b="1">
                <a:solidFill>
                  <a:srgbClr val="A64D7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gf0027076c5_0_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0" name="Google Shape;60;gf0027076c5_0_52"/>
          <p:cNvSpPr/>
          <p:nvPr/>
        </p:nvSpPr>
        <p:spPr>
          <a:xfrm>
            <a:off x="0" y="4620425"/>
            <a:ext cx="9144000" cy="5232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rgbClr val="EA9999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f0027076c5_0_52"/>
          <p:cNvSpPr txBox="1"/>
          <p:nvPr/>
        </p:nvSpPr>
        <p:spPr>
          <a:xfrm>
            <a:off x="306600" y="4674275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pt-BR" sz="15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Oficina de Manejo  da obesidade por abordagem coletiva na atenção primária à saúde</a:t>
            </a:r>
            <a:endParaRPr b="1" i="0" sz="1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62;gf0027076c5_0_5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61400" y="177500"/>
            <a:ext cx="627875" cy="62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23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f0027076c5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gf0027076c5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gf0027076c5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1.png"/><Relationship Id="rId8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"/>
          <p:cNvSpPr txBox="1"/>
          <p:nvPr/>
        </p:nvSpPr>
        <p:spPr>
          <a:xfrm>
            <a:off x="1111488" y="1362500"/>
            <a:ext cx="6921000" cy="1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Oficina de manejo da obesidade por abordagem coletiva na atenção primária à saúde </a:t>
            </a:r>
            <a:endParaRPr b="0" i="0" sz="1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9700" y="3929725"/>
            <a:ext cx="6124575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"/>
          <p:cNvSpPr txBox="1"/>
          <p:nvPr/>
        </p:nvSpPr>
        <p:spPr>
          <a:xfrm>
            <a:off x="1263900" y="1615500"/>
            <a:ext cx="6921000" cy="19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Atividade </a:t>
            </a:r>
            <a:r>
              <a:rPr b="1" lang="pt-BR" sz="3400">
                <a:solidFill>
                  <a:srgbClr val="A64D79"/>
                </a:solidFill>
              </a:rPr>
              <a:t>1</a:t>
            </a: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Apresentação do Módulo</a:t>
            </a:r>
            <a:r>
              <a:rPr b="1" lang="pt-BR" sz="3400">
                <a:solidFill>
                  <a:srgbClr val="A64D79"/>
                </a:solidFill>
              </a:rPr>
              <a:t> 2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f4ce2c228a_1_35"/>
          <p:cNvSpPr txBox="1"/>
          <p:nvPr/>
        </p:nvSpPr>
        <p:spPr>
          <a:xfrm>
            <a:off x="387525" y="345000"/>
            <a:ext cx="85206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2:</a:t>
            </a:r>
            <a:b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34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Marco de Referência de EAN para as Políticas Públicas e Guia Alimentar para a População Brasileira</a:t>
            </a:r>
            <a:endParaRPr b="1" i="0" sz="36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f4ce2c228a_1_35"/>
          <p:cNvSpPr txBox="1"/>
          <p:nvPr>
            <p:ph idx="1" type="subTitle"/>
          </p:nvPr>
        </p:nvSpPr>
        <p:spPr>
          <a:xfrm>
            <a:off x="311700" y="2849700"/>
            <a:ext cx="8520600" cy="14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/>
              <a:t>Objetivos: Apresentar tais referenciais teóricos básicos para a promoção da alimentação adequada e saudável e da educação alimentar e nutricional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Google Shape;163;gf4ce2c228a_0_15"/>
          <p:cNvGraphicFramePr/>
          <p:nvPr/>
        </p:nvGraphicFramePr>
        <p:xfrm>
          <a:off x="340300" y="84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{47DE7757-35E0-4B32-9016-29D5E1B029FB}</a:tableStyleId>
              </a:tblPr>
              <a:tblGrid>
                <a:gridCol w="1383075"/>
                <a:gridCol w="7080325"/>
              </a:tblGrid>
              <a:tr h="274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TEMPO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ATIVIDADE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10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Apresentação do módulo 2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60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Guia Alimentar para a População Brasileira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80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Marco de Referência de Educação Alimentar e Nutricional para as Políticas Públicas (parte 1)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15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pt-BR" sz="2000" u="none" cap="none" strike="noStrike"/>
                        <a:t>Intervalo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1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50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Marco de Referência de Educação Alimentar e Nutricional para as Políticas Públicas (parte 2)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25 min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pt-BR" sz="2000" u="none" cap="none" strike="noStrike"/>
                        <a:t>Roda de conversa e fechamento</a:t>
                      </a:r>
                      <a:endParaRPr sz="2000" u="none" cap="none" strike="noStrike"/>
                    </a:p>
                  </a:txBody>
                  <a:tcPr marT="25400" marB="25400" marR="25400" marL="254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4" name="Google Shape;164;gf4ce2c228a_0_15"/>
          <p:cNvSpPr txBox="1"/>
          <p:nvPr/>
        </p:nvSpPr>
        <p:spPr>
          <a:xfrm>
            <a:off x="152400" y="119800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Módulo 2</a:t>
            </a:r>
            <a:endParaRPr b="1" i="0" sz="29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29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71" name="Google Shape;171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72" name="Google Shape;172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73" name="Google Shape;173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74" name="Google Shape;174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76" name="Google Shape;176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77" name="Google Shape;177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5"/>
          <p:cNvSpPr txBox="1"/>
          <p:nvPr/>
        </p:nvSpPr>
        <p:spPr>
          <a:xfrm>
            <a:off x="274600" y="330025"/>
            <a:ext cx="33039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2900" u="none" cap="none" strike="noStrik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Agradecimentos</a:t>
            </a:r>
            <a:endParaRPr b="1" i="0" sz="2400" u="none" cap="none" strike="noStrik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