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5" roundtripDataSignature="AMtx7mhO3luBQuUHjgvyKvpmZSQHQJc+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bvsms.saude.gov.br/bvs/publicacoes/guia_alimentar_populacao_brasileira_2ed.pdf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bvsms.saude.gov.br/bvs/publicacoes/guia_alimentar_populacao_brasileira_2ed.pdf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bvsms.saude.gov.br/bvs/publicacoes/guia_alimentar_populacao_brasileira_2ed.pdf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bvsms.saude.gov.br/bvs/publicacoes/guia_alimentar_populacao_brasileira_2ed.pdf" TargetMode="Externa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bvsms.saude.gov.br/bvs/publicacoes/guia_alimentar_populacao_brasileira_2ed.pdf" TargetMode="Externa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bvsms.saude.gov.br/bvs/publicacoes/guia_alimentar_populacao_brasileira_2ed.pdf" TargetMode="Externa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f5d9e3fec8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f5d9e3fec8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Antes de explicar as classificações detalhadamente você pode </a:t>
            </a:r>
            <a:r>
              <a:rPr lang="pt-BR"/>
              <a:t>questionar</a:t>
            </a:r>
            <a:r>
              <a:rPr lang="pt-BR"/>
              <a:t> se algum dos participantes já as conhece e pode explicar para os outros participantes.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f5d9e3fec8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f5d9e3fec8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In Natura:</a:t>
            </a:r>
            <a:endParaRPr b="1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Frutas, legumes e </a:t>
            </a:r>
            <a:r>
              <a:rPr lang="pt-BR"/>
              <a:t>tubérculos</a:t>
            </a:r>
            <a:r>
              <a:rPr lang="pt-BR"/>
              <a:t> frescos, peixe, frutos do mar, carnes frescas.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cogumelos frescos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dk1"/>
                </a:solidFill>
              </a:rPr>
              <a:t>Minimamentes processados: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alimentos in natura que foram submetidos a processos de limpeza, remoção de partes não comestíveis ou indesejáveis, fracionamento, moagem, secagem, fermentação, pasteurização, refrigeração, congelamento e processos similares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Legumes, verduras, frutas, batata, mandioca e outras raízes e tubérculos embalados, fracionados, refrigerados ou congelados;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arroz branco, integral ou parboilizado, a granel ou embalado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feijão de todas as cores, lentilhas, grão de bico e outras leguminosas; cogumelos secos;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frutas secas, sucos de frutas e sucos de frutas pasteurizados e sem adição de açúcar ou outras substâncias;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fonte</a:t>
            </a:r>
            <a:r>
              <a:rPr lang="pt-BR" sz="1200">
                <a:solidFill>
                  <a:schemeClr val="dk1"/>
                </a:solidFill>
              </a:rPr>
              <a:t>: </a:t>
            </a:r>
            <a:r>
              <a:rPr lang="pt-BR">
                <a:solidFill>
                  <a:schemeClr val="dk1"/>
                </a:solidFill>
              </a:rPr>
              <a:t>BRASIL. Ministério da Saúde. Secretaria de Atenção à Saúde. Departamento de Atenção Básica. </a:t>
            </a:r>
            <a:r>
              <a:rPr b="1" lang="pt-BR" u="sng">
                <a:solidFill>
                  <a:srgbClr val="1155CC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Guia alimentar para a população brasileira</a:t>
            </a:r>
            <a:r>
              <a:rPr lang="pt-BR">
                <a:solidFill>
                  <a:schemeClr val="dk1"/>
                </a:solidFill>
              </a:rPr>
              <a:t>. 2. ed. Brasília, 2014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f5d9e3fec8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f5d9e3fec8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Ingredientes Culinários;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Óleos, gorduras, sal e açúcar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São usados nas cozinhas das casas e em refeitórios e restaurantes para temperar e cozinhar alimentos e para criar preparações culinárias variadas e saborosas, incluindo caldos e sopas, saladas, tortas, pães, bolos, doces e conservas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Óleos de soja, de milho, de girassol ou de oliva,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manteiga, banha de porco, gordura de coco,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açúcar de mesa branco, demerara ou mascavo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sal de cozinha refinado ou grosso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Alimentos Processados: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São produtos derivados diretamente de alimentos e são reconhecidos como versões dos alimentos originais. São usualmente consumidos como parte ou acompanhamento de preparações culinárias feitas com base em alimentos minimamente processados.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legumes preservados em salmoura ou em solução de sal e vinagre (em conserva);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extrato ou concentrados de tomate (com sal e ou açúcar);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frutas em calda e frutas cristalizadas;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carne seca e toucinho;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sardinha e atum enlatados;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queijos;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pães feitos de farinha de trigo, leveduras, água e sal.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fonte</a:t>
            </a:r>
            <a:r>
              <a:rPr lang="pt-BR" sz="1200">
                <a:solidFill>
                  <a:schemeClr val="dk1"/>
                </a:solidFill>
              </a:rPr>
              <a:t>: </a:t>
            </a:r>
            <a:r>
              <a:rPr lang="pt-BR">
                <a:solidFill>
                  <a:schemeClr val="dk1"/>
                </a:solidFill>
              </a:rPr>
              <a:t>BRASIL. Ministério da Saúde. Secretaria de Atenção à Saúde. Departamento de Atenção Básica. </a:t>
            </a:r>
            <a:r>
              <a:rPr b="1" lang="pt-BR" u="sng">
                <a:solidFill>
                  <a:srgbClr val="1155CC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Guia alimentar para a população brasileira</a:t>
            </a:r>
            <a:r>
              <a:rPr lang="pt-BR">
                <a:solidFill>
                  <a:schemeClr val="dk1"/>
                </a:solidFill>
              </a:rPr>
              <a:t>. 2. ed. Brasília, 2014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f5d9e3fec8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f5d9e3fec8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Técnicas de manufatura incluem extrusão, moldagem, e pré-processamento por fritura ou cozimento.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Vários tipos de biscoitos, sorvetes, balas e guloseimas em geral,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cereais açucarados para o desjejum matinal,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bolos e misturas para bolo,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barras de cereal,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sopas, macarrão e temperos ‘instantâneos’,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molhos,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salgadinhos “de pacote”,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refrescos e refrigerantes,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iogurtes e bebidas lácteas adoçados e aromatizados,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bebidas energéticas,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produtos congelados e prontos para aquecimento como pratos de massas, pizzas, hambúrgueres e extratos de carne de frango ou peixe empanados do tipo nuggets, salsichas e outros embutidos,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pães de forma, pães para hambúrguer ou hot dog, pães doces e produtos </a:t>
            </a:r>
            <a:r>
              <a:rPr lang="pt-BR"/>
              <a:t>panificados </a:t>
            </a:r>
            <a:r>
              <a:rPr lang="pt-BR"/>
              <a:t>cujos ingredientes incluem substâncias como gordura vegetal hidrogenada, açúcar, amido, soro de leite, emulsificantes e outros aditivos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fonte</a:t>
            </a:r>
            <a:r>
              <a:rPr lang="pt-BR" sz="1200">
                <a:solidFill>
                  <a:schemeClr val="dk1"/>
                </a:solidFill>
              </a:rPr>
              <a:t>: </a:t>
            </a:r>
            <a:r>
              <a:rPr lang="pt-BR">
                <a:solidFill>
                  <a:schemeClr val="dk1"/>
                </a:solidFill>
              </a:rPr>
              <a:t>BRASIL. Ministério da Saúde. Secretaria de Atenção à Saúde. Departamento de Atenção Básica. </a:t>
            </a:r>
            <a:r>
              <a:rPr b="1" lang="pt-BR" u="sng">
                <a:solidFill>
                  <a:srgbClr val="1155CC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Guia alimentar para a população brasileira</a:t>
            </a:r>
            <a:r>
              <a:rPr lang="pt-BR">
                <a:solidFill>
                  <a:schemeClr val="dk1"/>
                </a:solidFill>
              </a:rPr>
              <a:t>. 2. ed. Brasília, 2014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f1681b48f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f1681b48f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Apresente um exemplo dos níveis de processamento como base um alimento em comum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f5d9e3fec8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f5d9e3fec8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Apresente a regra de ouro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fonte</a:t>
            </a:r>
            <a:r>
              <a:rPr lang="pt-BR" sz="1200">
                <a:solidFill>
                  <a:schemeClr val="dk1"/>
                </a:solidFill>
              </a:rPr>
              <a:t>: </a:t>
            </a:r>
            <a:r>
              <a:rPr lang="pt-BR">
                <a:solidFill>
                  <a:schemeClr val="dk1"/>
                </a:solidFill>
              </a:rPr>
              <a:t>BRASIL. Ministério da Saúde. Secretaria de Atenção à Saúde. Departamento de Atenção Básica. </a:t>
            </a:r>
            <a:r>
              <a:rPr b="1" lang="pt-BR" u="sng">
                <a:solidFill>
                  <a:srgbClr val="1155CC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Guia alimentar para a população brasileira</a:t>
            </a:r>
            <a:r>
              <a:rPr lang="pt-BR">
                <a:solidFill>
                  <a:schemeClr val="dk1"/>
                </a:solidFill>
              </a:rPr>
              <a:t>. 2. ed. Brasília, 2014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f614b2a376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f614b2a37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f5d9e3fec8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f5d9e3fec8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1 - São a base ideal para uma</a:t>
            </a:r>
            <a:r>
              <a:rPr b="1" lang="pt-BR"/>
              <a:t> alimentação nutricionalmente balanceada, saborosa, culturalmente apropriada e promotora de um sistema alimentar socialmente e ambientalmente sustentável</a:t>
            </a:r>
            <a:r>
              <a:rPr lang="pt-BR"/>
              <a:t>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2 - </a:t>
            </a:r>
            <a:r>
              <a:rPr b="1" lang="pt-BR"/>
              <a:t>Utilizados com moderação </a:t>
            </a:r>
            <a:r>
              <a:rPr lang="pt-BR"/>
              <a:t>em preparações culinárias com base em alimentos in natura ou minimamente processados</a:t>
            </a:r>
            <a:r>
              <a:rPr lang="pt-BR"/>
              <a:t>, </a:t>
            </a:r>
            <a:r>
              <a:rPr b="1" lang="pt-BR"/>
              <a:t>contribuem para diversificar e tornar mais saborosa a alimentação sem torná-la nutricionalmente desbalanceada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3 - Os ingredientes e métodos usados na fabricação de alimentos processados – como conservas de legumes, compota de frutas, pães e queijos – </a:t>
            </a:r>
            <a:r>
              <a:rPr b="1" lang="pt-BR"/>
              <a:t>alteram de modo desfavorável a composição nutricional dos alimentos dos quais derivam</a:t>
            </a:r>
            <a:r>
              <a:rPr lang="pt-BR"/>
              <a:t>. Em pequenas quantidades,</a:t>
            </a:r>
            <a:r>
              <a:rPr b="1" lang="pt-BR"/>
              <a:t> podem ser consumidos como ingredientes de preparações culinárias ou parte de refeições</a:t>
            </a:r>
            <a:r>
              <a:rPr lang="pt-BR"/>
              <a:t> baseadas em alimentos in natura ou minimamente processados.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4 - Devido a seus ingredientes – como biscoitos recheados, “salgadinhos de pacote”, refrigerantes e “macarrão instantâneo” – </a:t>
            </a:r>
            <a:r>
              <a:rPr b="1" lang="pt-BR"/>
              <a:t>são nutricionalmente desbalanceados</a:t>
            </a:r>
            <a:r>
              <a:rPr lang="pt-BR"/>
              <a:t>. Por conta de sua formulação e apresentação,</a:t>
            </a:r>
            <a:r>
              <a:rPr b="1" lang="pt-BR"/>
              <a:t> tendem a ser consumidos em excesso e a substituir alimentos in natura ou minimamente processados.</a:t>
            </a:r>
            <a:r>
              <a:rPr lang="pt-BR"/>
              <a:t> Suas formas de produção, distribuição, comercialização e consumo </a:t>
            </a:r>
            <a:r>
              <a:rPr b="1" lang="pt-BR"/>
              <a:t>afetam de modo desfavorável a cultura, a vida social e o meio ambiente</a:t>
            </a:r>
            <a:r>
              <a:rPr lang="pt-BR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5 -  </a:t>
            </a:r>
            <a:r>
              <a:rPr b="1" lang="pt-BR"/>
              <a:t>Coma sempre devagar e desfrute o que está comendo</a:t>
            </a:r>
            <a:r>
              <a:rPr lang="pt-BR"/>
              <a:t>. Procure comer em </a:t>
            </a:r>
            <a:r>
              <a:rPr b="1" lang="pt-BR"/>
              <a:t>locais limpos, confortáveis e tranquilos</a:t>
            </a:r>
            <a:r>
              <a:rPr lang="pt-BR"/>
              <a:t>. Sempre que possível, </a:t>
            </a:r>
            <a:r>
              <a:rPr b="1" lang="pt-BR"/>
              <a:t>coma em companhia</a:t>
            </a:r>
            <a:r>
              <a:rPr lang="pt-BR"/>
              <a:t>. </a:t>
            </a:r>
            <a:r>
              <a:rPr b="1" lang="pt-BR"/>
              <a:t>Compartilhe também as atividades domésticas que antecedem ou sucedem o consumo das refeições.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fonte</a:t>
            </a:r>
            <a:r>
              <a:rPr lang="pt-BR" sz="1200">
                <a:solidFill>
                  <a:schemeClr val="dk1"/>
                </a:solidFill>
              </a:rPr>
              <a:t>: </a:t>
            </a:r>
            <a:r>
              <a:rPr lang="pt-BR">
                <a:solidFill>
                  <a:schemeClr val="dk1"/>
                </a:solidFill>
              </a:rPr>
              <a:t>BRASIL. Ministério da Saúde. Secretaria de Atenção à Saúde. Departamento de Atenção Básica. </a:t>
            </a:r>
            <a:r>
              <a:rPr b="1" lang="pt-BR" u="sng">
                <a:solidFill>
                  <a:srgbClr val="1155CC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Guia alimentar para a população brasileira</a:t>
            </a:r>
            <a:r>
              <a:rPr lang="pt-BR">
                <a:solidFill>
                  <a:schemeClr val="dk1"/>
                </a:solidFill>
              </a:rPr>
              <a:t>. 2. ed. Brasília, 2014</a:t>
            </a:r>
            <a:endParaRPr b="1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f614b2a376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f614b2a376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6 - Procure fazer compras de alimentos em </a:t>
            </a:r>
            <a:r>
              <a:rPr b="1" lang="pt-BR"/>
              <a:t>mercados, feiras livres e feiras de produtores</a:t>
            </a:r>
            <a:r>
              <a:rPr lang="pt-BR"/>
              <a:t> e outros locais que comercializam variedades de alimentos in natura ou minimamente processados. </a:t>
            </a:r>
            <a:r>
              <a:rPr b="1" lang="pt-BR"/>
              <a:t>Prefira legumes, verduras e frutas da estação e cultivados localmente</a:t>
            </a:r>
            <a:r>
              <a:rPr lang="pt-BR"/>
              <a:t>. Sempre que possível, </a:t>
            </a:r>
            <a:r>
              <a:rPr b="1" lang="pt-BR"/>
              <a:t>adquira alimentos orgânicos e de base agroecológica, de preferência diretamente dos produtores</a:t>
            </a:r>
            <a:r>
              <a:rPr lang="pt-BR"/>
              <a:t>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7 - Se você tem habilidades culinárias, procure desenvolvê-las e partilhá-las, principalmente com crianças e jovens, sem distinção de gênero. Se você não tem habilidades culinárias – e isso vale para homens e mulheres –, procure adquiri-las. Para isso, </a:t>
            </a:r>
            <a:r>
              <a:rPr b="1" lang="pt-BR"/>
              <a:t>converse com as pessoas que sabem cozinhar, peça receitas a familiares, amigos e colegas, leia livros, consulte a internet, eventualmente faça cursos e... comece a cozinhar!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8 - </a:t>
            </a:r>
            <a:r>
              <a:rPr b="1" lang="pt-BR"/>
              <a:t>Planeje as compras de alimentos, organize a despensa doméstica e defina com antecedência o cardápio da semana</a:t>
            </a:r>
            <a:r>
              <a:rPr lang="pt-BR"/>
              <a:t>. </a:t>
            </a:r>
            <a:r>
              <a:rPr b="1" lang="pt-BR"/>
              <a:t>Divida com os membros de sua família a responsabilidade</a:t>
            </a:r>
            <a:r>
              <a:rPr lang="pt-BR"/>
              <a:t> por todas as atividades domésticas relacionadas ao preparo de refeições.</a:t>
            </a:r>
            <a:r>
              <a:rPr b="1" lang="pt-BR"/>
              <a:t> Faça da preparação de refeições e do ato de comer momentos privilegiados de convivência e prazer.</a:t>
            </a:r>
            <a:r>
              <a:rPr lang="pt-BR"/>
              <a:t> Reavalie como você tem usado o seu tempo e identifique quais atividades poderiam ceder espaço para a alimentação.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9 - Procure locais que servem refeições feitas na hora e a preço justo. </a:t>
            </a:r>
            <a:r>
              <a:rPr b="1" lang="pt-BR"/>
              <a:t>Restaurantes de “comida a quilo”</a:t>
            </a:r>
            <a:r>
              <a:rPr lang="pt-BR"/>
              <a:t> podem ser boas opções, assim como</a:t>
            </a:r>
            <a:r>
              <a:rPr b="1" lang="pt-BR"/>
              <a:t> refeitórios que servem “comida caseira” em escolas ou no local de trabalho. Evite redes de fast-food.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10 - </a:t>
            </a:r>
            <a:r>
              <a:rPr lang="pt-BR"/>
              <a:t>Lembre-se de que a </a:t>
            </a:r>
            <a:r>
              <a:rPr b="1" lang="pt-BR"/>
              <a:t>função essencial da publicidade é aumentar a venda de produtos, e não informar ou, menos ainda, educar as pessoas</a:t>
            </a:r>
            <a:r>
              <a:rPr lang="pt-BR"/>
              <a:t>. Avalie com crítica o que você lê, vê e ouve sobre alimentação em propagandas comerciais e estimule outras pessoas, particularmente crianças e jovens, a fazerem o mesmo. </a:t>
            </a:r>
            <a:r>
              <a:rPr lang="pt-BR"/>
              <a:t>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fonte</a:t>
            </a:r>
            <a:r>
              <a:rPr lang="pt-BR" sz="1200">
                <a:solidFill>
                  <a:schemeClr val="dk1"/>
                </a:solidFill>
              </a:rPr>
              <a:t>: </a:t>
            </a:r>
            <a:r>
              <a:rPr lang="pt-BR">
                <a:solidFill>
                  <a:schemeClr val="dk1"/>
                </a:solidFill>
              </a:rPr>
              <a:t>BRASIL. Ministério da Saúde. Secretaria de Atenção à Saúde. Departamento de Atenção Básica. </a:t>
            </a:r>
            <a:r>
              <a:rPr b="1" lang="pt-BR" u="sng">
                <a:solidFill>
                  <a:srgbClr val="1155CC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Guia alimentar para a população brasileira</a:t>
            </a:r>
            <a:r>
              <a:rPr lang="pt-BR">
                <a:solidFill>
                  <a:schemeClr val="dk1"/>
                </a:solidFill>
              </a:rPr>
              <a:t>. 2. ed. Brasília, 2014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7" name="Google Shape;35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</a:rPr>
              <a:t>A cada lista apresentada, convide os participantes a escolherem um alimento, entre quatro opções de apresentadas nos slides, em uma dinâmica de quiz, que se associe corretamente ao conjunto de ingredientes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f5d9e3fec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f5d9e3fec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f5d9e3fec8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f5d9e3fec8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f5d9e3fec8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f5d9e3fec8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f5d9e3fec8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f5d9e3fec8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f5d9e3fec8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f5d9e3fec8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f5d9e3fec8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f5d9e3fec8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f5d9e3fec8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f5d9e3fec8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ficina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f0027076c5_0_4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gf0027076c5_0_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5200"/>
              <a:buNone/>
              <a:defRPr b="1" sz="5200">
                <a:solidFill>
                  <a:srgbClr val="A64D7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gf0027076c5_0_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gf0027076c5_0_4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gf0027076c5_0_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f0027076c5_0_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800"/>
              <a:buNone/>
              <a:defRPr b="1">
                <a:solidFill>
                  <a:srgbClr val="A64D7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gf0027076c5_0_3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8" name="Google Shape;58;gf0027076c5_0_3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9" name="Google Shape;59;gf0027076c5_0_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60" name="Google Shape;60;gf0027076c5_0_37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gf0027076c5_0_37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gf0027076c5_0_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f0027076c5_0_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800"/>
              <a:buNone/>
              <a:defRPr b="1">
                <a:solidFill>
                  <a:srgbClr val="A64D7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gf0027076c5_0_4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6" name="Google Shape;66;gf0027076c5_0_4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7" name="Google Shape;67;gf0027076c5_0_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68" name="Google Shape;68;gf0027076c5_0_45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gf0027076c5_0_45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f0027076c5_0_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800"/>
              <a:buNone/>
              <a:defRPr b="1">
                <a:solidFill>
                  <a:srgbClr val="A64D7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gf0027076c5_0_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73" name="Google Shape;73;gf0027076c5_0_52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gf0027076c5_0_52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gf0027076c5_0_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f0027076c5_0_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800"/>
              <a:buNone/>
              <a:defRPr b="1">
                <a:solidFill>
                  <a:srgbClr val="A64D7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gf0027076c5_0_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79" name="Google Shape;79;gf0027076c5_0_58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gf0027076c5_0_58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f0027076c5_0_6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400"/>
              <a:buNone/>
              <a:defRPr b="1" sz="2400">
                <a:solidFill>
                  <a:srgbClr val="A64D7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3" name="Google Shape;83;gf0027076c5_0_6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4" name="Google Shape;84;gf0027076c5_0_6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85" name="Google Shape;85;gf0027076c5_0_63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gf0027076c5_0_63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gf0027076c5_0_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f0027076c5_0_7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400"/>
              <a:buNone/>
              <a:defRPr b="1" sz="2400">
                <a:solidFill>
                  <a:srgbClr val="A64D7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0" name="Google Shape;90;gf0027076c5_0_7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1" name="Google Shape;91;gf0027076c5_0_7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92" name="Google Shape;92;gf0027076c5_0_70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gf0027076c5_0_70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f0027076c5_0_7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4800"/>
              <a:buNone/>
              <a:defRPr b="1" sz="4800">
                <a:solidFill>
                  <a:srgbClr val="A64D7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6" name="Google Shape;96;gf0027076c5_0_7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97" name="Google Shape;97;gf0027076c5_0_76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gf0027076c5_0_76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gf0027076c5_0_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_POINT_1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f0027076c5_0_8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4800"/>
              <a:buNone/>
              <a:defRPr b="1" sz="4800">
                <a:solidFill>
                  <a:srgbClr val="A64D7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2" name="Google Shape;102;gf0027076c5_0_8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03" name="Google Shape;103;gf0027076c5_0_82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gf0027076c5_0_82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f0027076c5_0_8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f0027076c5_0_8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4200"/>
              <a:buNone/>
              <a:defRPr b="1" sz="4200">
                <a:solidFill>
                  <a:srgbClr val="A64D7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08" name="Google Shape;108;gf0027076c5_0_8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9" name="Google Shape;109;gf0027076c5_0_8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0" name="Google Shape;110;gf0027076c5_0_8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11" name="Google Shape;111;gf0027076c5_0_87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f0027076c5_0_87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gf0027076c5_0_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f0027076c5_0_9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gf0027076c5_0_9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4200"/>
              <a:buNone/>
              <a:defRPr b="1" sz="4200">
                <a:solidFill>
                  <a:srgbClr val="A64D7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17" name="Google Shape;117;gf0027076c5_0_9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18" name="Google Shape;118;gf0027076c5_0_9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9" name="Google Shape;119;gf0027076c5_0_9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20" name="Google Shape;120;gf0027076c5_0_96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gf0027076c5_0_96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f0027076c5_0_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3600"/>
              <a:buNone/>
              <a:defRPr b="1" sz="3600">
                <a:solidFill>
                  <a:srgbClr val="A64D7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gf0027076c5_0_15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gf0027076c5_0_15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gf0027076c5_0_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f0027076c5_0_10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24" name="Google Shape;124;gf0027076c5_0_10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25" name="Google Shape;125;gf0027076c5_0_104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gf0027076c5_0_104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gf0027076c5_0_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2">
  <p:cSld name="CAPTION_ONLY_2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f5d9e3fec8_0_2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30" name="Google Shape;130;gf5d9e3fec8_0_247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gf5d9e3fec8_0_247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gf5d9e3fec8_0_2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gf5d9e3fec8_0_2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2800"/>
              <a:buNone/>
              <a:defRPr b="1">
                <a:solidFill>
                  <a:srgbClr val="3C78D8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2 1">
  <p:cSld name="CAPTION_ONLY_2_1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f5d9e3fec8_0_2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36" name="Google Shape;136;gf5d9e3fec8_0_261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f5d9e3fec8_0_261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gf5d9e3fec8_0_2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2800"/>
              <a:buNone/>
              <a:defRPr b="1">
                <a:solidFill>
                  <a:srgbClr val="3C78D8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1">
  <p:cSld name="CAPTION_ONLY_1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0027076c5_0_1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1" name="Google Shape;141;gf0027076c5_0_1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42" name="Google Shape;142;gf0027076c5_0_110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gf0027076c5_0_110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f0027076c5_0_11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6" name="Google Shape;146;gf0027076c5_0_11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7" name="Google Shape;147;gf0027076c5_0_1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48" name="Google Shape;148;gf0027076c5_0_115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gf0027076c5_0_115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gf0027076c5_0_1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1">
  <p:cSld name="BIG_NUMBER_1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f0027076c5_0_122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53" name="Google Shape;153;gf0027076c5_0_12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4" name="Google Shape;154;gf0027076c5_0_1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55" name="Google Shape;155;gf0027076c5_0_122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gf0027076c5_0_122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f0027076c5_0_1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59" name="Google Shape;159;gf0027076c5_0_128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f0027076c5_0_128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gf0027076c5_0_1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SECTION_HEADER_2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f614b2a376_0_2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3600"/>
              <a:buNone/>
              <a:defRPr b="1" sz="3600">
                <a:solidFill>
                  <a:srgbClr val="3C78D8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gf614b2a376_0_24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gf614b2a376_0_24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gf614b2a376_0_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 1">
  <p:cSld name="SECTION_HEADER_2_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f614b2a376_0_36"/>
          <p:cNvSpPr txBox="1"/>
          <p:nvPr>
            <p:ph type="title"/>
          </p:nvPr>
        </p:nvSpPr>
        <p:spPr>
          <a:xfrm>
            <a:off x="311700" y="1984200"/>
            <a:ext cx="8520600" cy="11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3600"/>
              <a:buNone/>
              <a:defRPr b="1" sz="3600">
                <a:solidFill>
                  <a:srgbClr val="3C78D8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7" name="Google Shape;27;gf614b2a376_0_36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gf614b2a376_0_36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f0027076c5_0_1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31" name="Google Shape;31;gf0027076c5_0_133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gf0027076c5_0_133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ficina 1">
  <p:cSld name="TITLE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f0027076c5_0_10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gf0027076c5_0_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5200"/>
              <a:buNone/>
              <a:defRPr b="1" sz="5200">
                <a:solidFill>
                  <a:srgbClr val="A64D7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" name="Google Shape;36;gf0027076c5_0_1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7" name="Google Shape;37;gf0027076c5_0_10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f0027076c5_0_2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3600"/>
              <a:buNone/>
              <a:defRPr b="1" sz="3600">
                <a:solidFill>
                  <a:srgbClr val="A64D7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0" name="Google Shape;40;gf0027076c5_0_20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gf0027076c5_0_20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f0027076c5_0_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800"/>
              <a:buNone/>
              <a:defRPr b="1">
                <a:solidFill>
                  <a:srgbClr val="C27BA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" name="Google Shape;44;gf0027076c5_0_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5" name="Google Shape;45;gf0027076c5_0_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46" name="Google Shape;46;gf0027076c5_0_24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gf0027076c5_0_24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" name="Google Shape;48;gf0027076c5_0_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f0027076c5_0_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800"/>
              <a:buNone/>
              <a:defRPr b="1">
                <a:solidFill>
                  <a:srgbClr val="C27BA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" name="Google Shape;51;gf0027076c5_0_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gf0027076c5_0_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53" name="Google Shape;53;gf0027076c5_0_31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gf0027076c5_0_31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7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f0027076c5_0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gf0027076c5_0_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gf0027076c5_0_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5.png"/><Relationship Id="rId7" Type="http://schemas.openxmlformats.org/officeDocument/2006/relationships/image" Target="../media/image10.png"/><Relationship Id="rId8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10.png"/><Relationship Id="rId5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gub.uy/ministerio-desarrollo-social/sites/ministerio-desarrollo-social/files/documentos/publicaciones/guia_alimentaria%5B1%5D.pdf" TargetMode="External"/><Relationship Id="rId4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9" Type="http://schemas.openxmlformats.org/officeDocument/2006/relationships/image" Target="../media/image24.png"/><Relationship Id="rId5" Type="http://schemas.openxmlformats.org/officeDocument/2006/relationships/image" Target="../media/image22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16.png"/><Relationship Id="rId11" Type="http://schemas.openxmlformats.org/officeDocument/2006/relationships/image" Target="../media/image23.png"/><Relationship Id="rId10" Type="http://schemas.openxmlformats.org/officeDocument/2006/relationships/image" Target="../media/image25.png"/><Relationship Id="rId13" Type="http://schemas.openxmlformats.org/officeDocument/2006/relationships/image" Target="../media/image26.png"/><Relationship Id="rId12" Type="http://schemas.openxmlformats.org/officeDocument/2006/relationships/image" Target="../media/image2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8.png"/><Relationship Id="rId4" Type="http://schemas.openxmlformats.org/officeDocument/2006/relationships/image" Target="../media/image17.png"/><Relationship Id="rId9" Type="http://schemas.openxmlformats.org/officeDocument/2006/relationships/image" Target="../media/image36.png"/><Relationship Id="rId5" Type="http://schemas.openxmlformats.org/officeDocument/2006/relationships/image" Target="../media/image29.png"/><Relationship Id="rId6" Type="http://schemas.openxmlformats.org/officeDocument/2006/relationships/image" Target="../media/image32.png"/><Relationship Id="rId7" Type="http://schemas.openxmlformats.org/officeDocument/2006/relationships/image" Target="../media/image38.png"/><Relationship Id="rId8" Type="http://schemas.openxmlformats.org/officeDocument/2006/relationships/image" Target="../media/image31.png"/><Relationship Id="rId11" Type="http://schemas.openxmlformats.org/officeDocument/2006/relationships/image" Target="../media/image30.png"/><Relationship Id="rId10" Type="http://schemas.openxmlformats.org/officeDocument/2006/relationships/image" Target="../media/image33.png"/><Relationship Id="rId13" Type="http://schemas.openxmlformats.org/officeDocument/2006/relationships/image" Target="../media/image34.png"/><Relationship Id="rId12" Type="http://schemas.openxmlformats.org/officeDocument/2006/relationships/image" Target="../media/image3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44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39.png"/><Relationship Id="rId8" Type="http://schemas.openxmlformats.org/officeDocument/2006/relationships/image" Target="../media/image43.jpg"/><Relationship Id="rId11" Type="http://schemas.openxmlformats.org/officeDocument/2006/relationships/image" Target="../media/image46.png"/><Relationship Id="rId10" Type="http://schemas.openxmlformats.org/officeDocument/2006/relationships/image" Target="../media/image4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"/>
          <p:cNvSpPr txBox="1"/>
          <p:nvPr/>
        </p:nvSpPr>
        <p:spPr>
          <a:xfrm>
            <a:off x="1111488" y="1362500"/>
            <a:ext cx="6921000" cy="18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3400" u="none" cap="none" strike="noStrike">
                <a:solidFill>
                  <a:srgbClr val="A64D79"/>
                </a:solidFill>
                <a:latin typeface="Arial"/>
                <a:ea typeface="Arial"/>
                <a:cs typeface="Arial"/>
                <a:sym typeface="Arial"/>
              </a:rPr>
              <a:t>Oficina de manejo da obesidade por abordagem coletiva na atenção primária à saúde </a:t>
            </a:r>
            <a:endParaRPr b="0" i="0" sz="1400" u="none" cap="none" strike="noStrike">
              <a:solidFill>
                <a:srgbClr val="A64D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9700" y="3929725"/>
            <a:ext cx="6124575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f5d9e3fec8_0_217"/>
          <p:cNvSpPr txBox="1"/>
          <p:nvPr>
            <p:ph type="title"/>
          </p:nvPr>
        </p:nvSpPr>
        <p:spPr>
          <a:xfrm>
            <a:off x="1915363" y="1173850"/>
            <a:ext cx="1917000" cy="755700"/>
          </a:xfrm>
          <a:prstGeom prst="rect">
            <a:avLst/>
          </a:prstGeom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rgbClr val="6AA84F"/>
                </a:solidFill>
              </a:rPr>
              <a:t>IN NATURA</a:t>
            </a:r>
            <a:endParaRPr sz="2200">
              <a:solidFill>
                <a:srgbClr val="6AA84F"/>
              </a:solidFill>
            </a:endParaRPr>
          </a:p>
        </p:txBody>
      </p:sp>
      <p:sp>
        <p:nvSpPr>
          <p:cNvPr id="250" name="Google Shape;250;gf5d9e3fec8_0_217"/>
          <p:cNvSpPr txBox="1"/>
          <p:nvPr>
            <p:ph type="title"/>
          </p:nvPr>
        </p:nvSpPr>
        <p:spPr>
          <a:xfrm>
            <a:off x="1915363" y="2999725"/>
            <a:ext cx="2489700" cy="755700"/>
          </a:xfrm>
          <a:prstGeom prst="rect">
            <a:avLst/>
          </a:prstGeom>
          <a:ln cap="flat" cmpd="sng" w="9525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rgbClr val="45818E"/>
                </a:solidFill>
              </a:rPr>
              <a:t>MINIMAMENTE PROCESSADO</a:t>
            </a:r>
            <a:endParaRPr sz="2200">
              <a:solidFill>
                <a:srgbClr val="45818E"/>
              </a:solidFill>
            </a:endParaRPr>
          </a:p>
        </p:txBody>
      </p:sp>
      <p:pic>
        <p:nvPicPr>
          <p:cNvPr id="251" name="Google Shape;251;gf5d9e3fec8_0_2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3263" y="1173850"/>
            <a:ext cx="755700" cy="755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2" name="Google Shape;252;gf5d9e3fec8_0_217"/>
          <p:cNvGrpSpPr/>
          <p:nvPr/>
        </p:nvGrpSpPr>
        <p:grpSpPr>
          <a:xfrm>
            <a:off x="967062" y="2999725"/>
            <a:ext cx="1034176" cy="755701"/>
            <a:chOff x="4240075" y="407350"/>
            <a:chExt cx="1034176" cy="755701"/>
          </a:xfrm>
        </p:grpSpPr>
        <p:pic>
          <p:nvPicPr>
            <p:cNvPr id="253" name="Google Shape;253;gf5d9e3fec8_0_2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240075" y="407350"/>
              <a:ext cx="755700" cy="755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4" name="Google Shape;254;gf5d9e3fec8_0_21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518550" y="407350"/>
              <a:ext cx="755700" cy="755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5" name="Google Shape;255;gf5d9e3fec8_0_217"/>
          <p:cNvSpPr txBox="1"/>
          <p:nvPr>
            <p:ph type="title"/>
          </p:nvPr>
        </p:nvSpPr>
        <p:spPr>
          <a:xfrm>
            <a:off x="6006150" y="3213938"/>
            <a:ext cx="2170800" cy="755700"/>
          </a:xfrm>
          <a:prstGeom prst="rect">
            <a:avLst/>
          </a:prstGeom>
          <a:ln cap="flat" cmpd="sng" w="952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rgbClr val="E69138"/>
                </a:solidFill>
              </a:rPr>
              <a:t>PROCESSADO</a:t>
            </a:r>
            <a:endParaRPr sz="2200">
              <a:solidFill>
                <a:srgbClr val="E69138"/>
              </a:solidFill>
            </a:endParaRPr>
          </a:p>
        </p:txBody>
      </p:sp>
      <p:sp>
        <p:nvSpPr>
          <p:cNvPr id="256" name="Google Shape;256;gf5d9e3fec8_0_217"/>
          <p:cNvSpPr txBox="1"/>
          <p:nvPr>
            <p:ph type="title"/>
          </p:nvPr>
        </p:nvSpPr>
        <p:spPr>
          <a:xfrm>
            <a:off x="5821938" y="1173863"/>
            <a:ext cx="2355000" cy="755700"/>
          </a:xfrm>
          <a:prstGeom prst="rect">
            <a:avLst/>
          </a:prstGeom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rgbClr val="FFD966"/>
                </a:solidFill>
              </a:rPr>
              <a:t>INGREDIENTES CULINÁRIOS</a:t>
            </a:r>
            <a:endParaRPr sz="2200">
              <a:solidFill>
                <a:srgbClr val="FFD966"/>
              </a:solidFill>
            </a:endParaRPr>
          </a:p>
        </p:txBody>
      </p:sp>
      <p:pic>
        <p:nvPicPr>
          <p:cNvPr id="257" name="Google Shape;257;gf5d9e3fec8_0_2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58350" y="3213938"/>
            <a:ext cx="755700" cy="755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8" name="Google Shape;258;gf5d9e3fec8_0_217"/>
          <p:cNvGrpSpPr/>
          <p:nvPr/>
        </p:nvGrpSpPr>
        <p:grpSpPr>
          <a:xfrm>
            <a:off x="4982775" y="1173863"/>
            <a:ext cx="1040349" cy="755700"/>
            <a:chOff x="305450" y="990225"/>
            <a:chExt cx="1040349" cy="755700"/>
          </a:xfrm>
        </p:grpSpPr>
        <p:pic>
          <p:nvPicPr>
            <p:cNvPr id="259" name="Google Shape;259;gf5d9e3fec8_0_21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85025" y="1085150"/>
              <a:ext cx="660774" cy="6607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0" name="Google Shape;260;gf5d9e3fec8_0_217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05450" y="990225"/>
              <a:ext cx="755700" cy="7557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f5d9e3fec8_0_157"/>
          <p:cNvSpPr txBox="1"/>
          <p:nvPr>
            <p:ph type="title"/>
          </p:nvPr>
        </p:nvSpPr>
        <p:spPr>
          <a:xfrm>
            <a:off x="1475863" y="1094063"/>
            <a:ext cx="1917000" cy="755700"/>
          </a:xfrm>
          <a:prstGeom prst="rect">
            <a:avLst/>
          </a:prstGeom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rgbClr val="6AA84F"/>
                </a:solidFill>
              </a:rPr>
              <a:t>IN NATURA</a:t>
            </a:r>
            <a:endParaRPr sz="2200">
              <a:solidFill>
                <a:srgbClr val="6AA84F"/>
              </a:solidFill>
            </a:endParaRPr>
          </a:p>
        </p:txBody>
      </p:sp>
      <p:sp>
        <p:nvSpPr>
          <p:cNvPr id="266" name="Google Shape;266;gf5d9e3fec8_0_157"/>
          <p:cNvSpPr txBox="1"/>
          <p:nvPr>
            <p:ph idx="1" type="body"/>
          </p:nvPr>
        </p:nvSpPr>
        <p:spPr>
          <a:xfrm>
            <a:off x="4317288" y="1028213"/>
            <a:ext cx="4098000" cy="887400"/>
          </a:xfrm>
          <a:prstGeom prst="rect">
            <a:avLst/>
          </a:prstGeom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/>
              <a:t> </a:t>
            </a:r>
            <a:r>
              <a:rPr lang="pt-BR" sz="2200"/>
              <a:t>não sofrem qualquer alteração</a:t>
            </a:r>
            <a:r>
              <a:rPr lang="pt-BR" sz="2200"/>
              <a:t> após deixar a natureza.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267" name="Google Shape;267;gf5d9e3fec8_0_157"/>
          <p:cNvSpPr txBox="1"/>
          <p:nvPr>
            <p:ph type="title"/>
          </p:nvPr>
        </p:nvSpPr>
        <p:spPr>
          <a:xfrm>
            <a:off x="1475863" y="2919938"/>
            <a:ext cx="2489700" cy="755700"/>
          </a:xfrm>
          <a:prstGeom prst="rect">
            <a:avLst/>
          </a:prstGeom>
          <a:ln cap="flat" cmpd="sng" w="9525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rgbClr val="45818E"/>
                </a:solidFill>
              </a:rPr>
              <a:t>MINIMAMENTE PROCESSADO</a:t>
            </a:r>
            <a:endParaRPr sz="2200">
              <a:solidFill>
                <a:srgbClr val="45818E"/>
              </a:solidFill>
            </a:endParaRPr>
          </a:p>
        </p:txBody>
      </p:sp>
      <p:sp>
        <p:nvSpPr>
          <p:cNvPr id="268" name="Google Shape;268;gf5d9e3fec8_0_157"/>
          <p:cNvSpPr txBox="1"/>
          <p:nvPr>
            <p:ph idx="1" type="body"/>
          </p:nvPr>
        </p:nvSpPr>
        <p:spPr>
          <a:xfrm>
            <a:off x="4231038" y="2480288"/>
            <a:ext cx="4385400" cy="1635000"/>
          </a:xfrm>
          <a:prstGeom prst="rect">
            <a:avLst/>
          </a:prstGeom>
          <a:ln cap="flat" cmpd="sng" w="9525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/>
              <a:t>submetidos a  processos que não envolvam agregação de sal, açúcar, óleos, gorduras ou outras substâncias ao alimento original.</a:t>
            </a:r>
            <a:endParaRPr sz="2200"/>
          </a:p>
        </p:txBody>
      </p:sp>
      <p:pic>
        <p:nvPicPr>
          <p:cNvPr id="269" name="Google Shape;269;gf5d9e3fec8_0_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763" y="1094063"/>
            <a:ext cx="755700" cy="755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0" name="Google Shape;270;gf5d9e3fec8_0_157"/>
          <p:cNvGrpSpPr/>
          <p:nvPr/>
        </p:nvGrpSpPr>
        <p:grpSpPr>
          <a:xfrm>
            <a:off x="527562" y="2919938"/>
            <a:ext cx="1034176" cy="755701"/>
            <a:chOff x="4240075" y="407350"/>
            <a:chExt cx="1034176" cy="755701"/>
          </a:xfrm>
        </p:grpSpPr>
        <p:pic>
          <p:nvPicPr>
            <p:cNvPr id="271" name="Google Shape;271;gf5d9e3fec8_0_15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240075" y="407350"/>
              <a:ext cx="755700" cy="755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2" name="Google Shape;272;gf5d9e3fec8_0_15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518550" y="407350"/>
              <a:ext cx="755700" cy="7557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73" name="Google Shape;273;gf5d9e3fec8_0_157"/>
          <p:cNvCxnSpPr>
            <a:stCxn id="265" idx="3"/>
            <a:endCxn id="266" idx="1"/>
          </p:cNvCxnSpPr>
          <p:nvPr/>
        </p:nvCxnSpPr>
        <p:spPr>
          <a:xfrm>
            <a:off x="3392863" y="1471913"/>
            <a:ext cx="924300" cy="0"/>
          </a:xfrm>
          <a:prstGeom prst="straightConnector1">
            <a:avLst/>
          </a:prstGeom>
          <a:noFill/>
          <a:ln cap="flat" cmpd="sng" w="952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4" name="Google Shape;274;gf5d9e3fec8_0_157"/>
          <p:cNvCxnSpPr>
            <a:stCxn id="267" idx="3"/>
            <a:endCxn id="268" idx="1"/>
          </p:cNvCxnSpPr>
          <p:nvPr/>
        </p:nvCxnSpPr>
        <p:spPr>
          <a:xfrm>
            <a:off x="3965563" y="3297788"/>
            <a:ext cx="265500" cy="0"/>
          </a:xfrm>
          <a:prstGeom prst="straightConnector1">
            <a:avLst/>
          </a:prstGeom>
          <a:noFill/>
          <a:ln cap="flat" cmpd="sng" w="9525">
            <a:solidFill>
              <a:srgbClr val="45818E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f5d9e3fec8_0_126"/>
          <p:cNvSpPr txBox="1"/>
          <p:nvPr>
            <p:ph type="title"/>
          </p:nvPr>
        </p:nvSpPr>
        <p:spPr>
          <a:xfrm>
            <a:off x="1110300" y="3030300"/>
            <a:ext cx="2170800" cy="755700"/>
          </a:xfrm>
          <a:prstGeom prst="rect">
            <a:avLst/>
          </a:prstGeom>
          <a:ln cap="flat" cmpd="sng" w="952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rgbClr val="E69138"/>
                </a:solidFill>
              </a:rPr>
              <a:t>PROCESSADO</a:t>
            </a:r>
            <a:endParaRPr sz="2200">
              <a:solidFill>
                <a:srgbClr val="E69138"/>
              </a:solidFill>
            </a:endParaRPr>
          </a:p>
        </p:txBody>
      </p:sp>
      <p:sp>
        <p:nvSpPr>
          <p:cNvPr id="280" name="Google Shape;280;gf5d9e3fec8_0_126"/>
          <p:cNvSpPr txBox="1"/>
          <p:nvPr>
            <p:ph idx="1" type="body"/>
          </p:nvPr>
        </p:nvSpPr>
        <p:spPr>
          <a:xfrm>
            <a:off x="3798025" y="2389500"/>
            <a:ext cx="5045100" cy="2037300"/>
          </a:xfrm>
          <a:prstGeom prst="rect">
            <a:avLst/>
          </a:prstGeom>
          <a:ln cap="flat" cmpd="sng" w="952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/>
              <a:t>fabricados pela indústria com a adição de sal ou açúcar ou outra substância de uso culinário a alimentos in natura para torná-los duráveis e mais agradáveis ao paladar. </a:t>
            </a:r>
            <a:endParaRPr sz="2200"/>
          </a:p>
        </p:txBody>
      </p:sp>
      <p:sp>
        <p:nvSpPr>
          <p:cNvPr id="281" name="Google Shape;281;gf5d9e3fec8_0_126"/>
          <p:cNvSpPr txBox="1"/>
          <p:nvPr>
            <p:ph type="title"/>
          </p:nvPr>
        </p:nvSpPr>
        <p:spPr>
          <a:xfrm>
            <a:off x="926088" y="990225"/>
            <a:ext cx="2355000" cy="755700"/>
          </a:xfrm>
          <a:prstGeom prst="rect">
            <a:avLst/>
          </a:prstGeom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rgbClr val="FFD966"/>
                </a:solidFill>
              </a:rPr>
              <a:t>INGREDIENTES CULINÁRIOS</a:t>
            </a:r>
            <a:endParaRPr sz="2200">
              <a:solidFill>
                <a:srgbClr val="FFD966"/>
              </a:solidFill>
            </a:endParaRPr>
          </a:p>
        </p:txBody>
      </p:sp>
      <p:sp>
        <p:nvSpPr>
          <p:cNvPr id="282" name="Google Shape;282;gf5d9e3fec8_0_126"/>
          <p:cNvSpPr txBox="1"/>
          <p:nvPr>
            <p:ph idx="1" type="body"/>
          </p:nvPr>
        </p:nvSpPr>
        <p:spPr>
          <a:xfrm>
            <a:off x="3831825" y="612075"/>
            <a:ext cx="5045100" cy="1512000"/>
          </a:xfrm>
          <a:prstGeom prst="rect">
            <a:avLst/>
          </a:prstGeom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/>
              <a:t>São produtos extraídos de alimentos in natura ou da natureza por processos como prensagem, moagem, trituração, pulverização e refino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pic>
        <p:nvPicPr>
          <p:cNvPr id="283" name="Google Shape;283;gf5d9e3fec8_0_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500" y="3030300"/>
            <a:ext cx="755700" cy="755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4" name="Google Shape;284;gf5d9e3fec8_0_126"/>
          <p:cNvCxnSpPr>
            <a:stCxn id="281" idx="3"/>
            <a:endCxn id="282" idx="1"/>
          </p:cNvCxnSpPr>
          <p:nvPr/>
        </p:nvCxnSpPr>
        <p:spPr>
          <a:xfrm>
            <a:off x="3281088" y="1368075"/>
            <a:ext cx="550800" cy="0"/>
          </a:xfrm>
          <a:prstGeom prst="straightConnector1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285" name="Google Shape;285;gf5d9e3fec8_0_126"/>
          <p:cNvGrpSpPr/>
          <p:nvPr/>
        </p:nvGrpSpPr>
        <p:grpSpPr>
          <a:xfrm>
            <a:off x="86925" y="990225"/>
            <a:ext cx="1040349" cy="755700"/>
            <a:chOff x="305450" y="990225"/>
            <a:chExt cx="1040349" cy="755700"/>
          </a:xfrm>
        </p:grpSpPr>
        <p:pic>
          <p:nvPicPr>
            <p:cNvPr id="286" name="Google Shape;286;gf5d9e3fec8_0_1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85025" y="1085150"/>
              <a:ext cx="660774" cy="6607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7" name="Google Shape;287;gf5d9e3fec8_0_12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05450" y="990225"/>
              <a:ext cx="755700" cy="7557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88" name="Google Shape;288;gf5d9e3fec8_0_126"/>
          <p:cNvCxnSpPr>
            <a:stCxn id="279" idx="3"/>
            <a:endCxn id="280" idx="1"/>
          </p:cNvCxnSpPr>
          <p:nvPr/>
        </p:nvCxnSpPr>
        <p:spPr>
          <a:xfrm>
            <a:off x="3281100" y="3408150"/>
            <a:ext cx="516900" cy="0"/>
          </a:xfrm>
          <a:prstGeom prst="straightConnector1">
            <a:avLst/>
          </a:prstGeom>
          <a:noFill/>
          <a:ln cap="flat" cmpd="sng" w="9525">
            <a:solidFill>
              <a:srgbClr val="E69138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f5d9e3fec8_0_150"/>
          <p:cNvSpPr txBox="1"/>
          <p:nvPr>
            <p:ph type="title"/>
          </p:nvPr>
        </p:nvSpPr>
        <p:spPr>
          <a:xfrm>
            <a:off x="2915550" y="401250"/>
            <a:ext cx="3312900" cy="75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rgbClr val="CC0000"/>
                </a:solidFill>
              </a:rPr>
              <a:t>ULTRAPROCESSADO</a:t>
            </a:r>
            <a:endParaRPr sz="2200">
              <a:solidFill>
                <a:srgbClr val="CC0000"/>
              </a:solidFill>
            </a:endParaRPr>
          </a:p>
        </p:txBody>
      </p:sp>
      <p:sp>
        <p:nvSpPr>
          <p:cNvPr id="294" name="Google Shape;294;gf5d9e3fec8_0_150"/>
          <p:cNvSpPr txBox="1"/>
          <p:nvPr>
            <p:ph idx="1" type="body"/>
          </p:nvPr>
        </p:nvSpPr>
        <p:spPr>
          <a:xfrm>
            <a:off x="285750" y="1226375"/>
            <a:ext cx="8572500" cy="316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200"/>
              <a:t>formulações industriais</a:t>
            </a:r>
            <a:r>
              <a:rPr lang="pt-BR" sz="2200"/>
              <a:t> </a:t>
            </a:r>
            <a:r>
              <a:rPr b="1" lang="pt-BR" sz="2200"/>
              <a:t>feitas inteiramente ou majoritariamente de substâncias extraídas de alimentos</a:t>
            </a:r>
            <a:r>
              <a:rPr lang="pt-BR" sz="2200"/>
              <a:t> (óleos, gorduras, açúcar, amido, proteínas), </a:t>
            </a:r>
            <a:r>
              <a:rPr b="1" lang="pt-BR" sz="2200"/>
              <a:t>derivadas de constituintes de alimentos</a:t>
            </a:r>
            <a:r>
              <a:rPr lang="pt-BR" sz="2200"/>
              <a:t>  (gorduras</a:t>
            </a:r>
            <a:r>
              <a:rPr lang="pt-BR" sz="2200"/>
              <a:t> </a:t>
            </a:r>
            <a:r>
              <a:rPr lang="pt-BR" sz="2200"/>
              <a:t>hidrogenadas, amido </a:t>
            </a:r>
            <a:r>
              <a:rPr lang="pt-BR" sz="2200"/>
              <a:t>modificado</a:t>
            </a:r>
            <a:r>
              <a:rPr lang="pt-BR" sz="2200"/>
              <a:t>) ou </a:t>
            </a:r>
            <a:r>
              <a:rPr b="1" lang="pt-BR" sz="2200"/>
              <a:t>sintetizadas em laboratório</a:t>
            </a:r>
            <a:r>
              <a:rPr b="1" lang="pt-BR" sz="2200"/>
              <a:t> </a:t>
            </a:r>
            <a:r>
              <a:rPr lang="pt-BR" sz="2200"/>
              <a:t>com base em matérias orgânicas como petróleo e carvão</a:t>
            </a:r>
            <a:r>
              <a:rPr lang="pt-BR" sz="2200"/>
              <a:t> (corantes, aromati]antes, realçadores de sabor e vários tipos de aditivos usados para dotar os produtos de propriedades sensoriais atraentes). </a:t>
            </a:r>
            <a:endParaRPr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grpSp>
        <p:nvGrpSpPr>
          <p:cNvPr id="295" name="Google Shape;295;gf5d9e3fec8_0_150"/>
          <p:cNvGrpSpPr/>
          <p:nvPr/>
        </p:nvGrpSpPr>
        <p:grpSpPr>
          <a:xfrm>
            <a:off x="1353925" y="231400"/>
            <a:ext cx="1561624" cy="925550"/>
            <a:chOff x="1303700" y="201425"/>
            <a:chExt cx="1561624" cy="925550"/>
          </a:xfrm>
        </p:grpSpPr>
        <p:pic>
          <p:nvPicPr>
            <p:cNvPr id="296" name="Google Shape;296;gf5d9e3fec8_0_15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303700" y="201425"/>
              <a:ext cx="755700" cy="755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7" name="Google Shape;297;gf5d9e3fec8_0_15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730650" y="201425"/>
              <a:ext cx="755700" cy="755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8" name="Google Shape;298;gf5d9e3fec8_0_15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109624" y="371275"/>
              <a:ext cx="755699" cy="7556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f1681b48f0_0_0"/>
          <p:cNvSpPr txBox="1"/>
          <p:nvPr>
            <p:ph type="title"/>
          </p:nvPr>
        </p:nvSpPr>
        <p:spPr>
          <a:xfrm>
            <a:off x="269625" y="0"/>
            <a:ext cx="61353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/>
              <a:t>Classificando os alimentos</a:t>
            </a:r>
            <a:endParaRPr sz="2800"/>
          </a:p>
        </p:txBody>
      </p:sp>
      <p:sp>
        <p:nvSpPr>
          <p:cNvPr id="304" name="Google Shape;304;gf1681b48f0_0_0"/>
          <p:cNvSpPr txBox="1"/>
          <p:nvPr/>
        </p:nvSpPr>
        <p:spPr>
          <a:xfrm>
            <a:off x="371225" y="4243975"/>
            <a:ext cx="5642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Fonte:Imagem modificada de  </a:t>
            </a:r>
            <a:r>
              <a:rPr lang="pt-BR" u="sng">
                <a:solidFill>
                  <a:schemeClr val="hlink"/>
                </a:solidFill>
                <a:hlinkClick r:id="rId3"/>
              </a:rPr>
              <a:t>Uruguai. Ministerio de Salud, 2016</a:t>
            </a:r>
            <a:r>
              <a:rPr lang="pt-BR"/>
              <a:t> </a:t>
            </a:r>
            <a:endParaRPr/>
          </a:p>
        </p:txBody>
      </p:sp>
      <p:pic>
        <p:nvPicPr>
          <p:cNvPr id="305" name="Google Shape;305;gf1681b48f0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225" y="843175"/>
            <a:ext cx="8595276" cy="342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f5d9e3fec8_0_205"/>
          <p:cNvSpPr txBox="1"/>
          <p:nvPr>
            <p:ph type="title"/>
          </p:nvPr>
        </p:nvSpPr>
        <p:spPr>
          <a:xfrm>
            <a:off x="2762850" y="626950"/>
            <a:ext cx="371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REGRA DE OURO</a:t>
            </a:r>
            <a:endParaRPr/>
          </a:p>
        </p:txBody>
      </p:sp>
      <p:sp>
        <p:nvSpPr>
          <p:cNvPr id="311" name="Google Shape;311;gf5d9e3fec8_0_205"/>
          <p:cNvSpPr txBox="1"/>
          <p:nvPr>
            <p:ph idx="1" type="body"/>
          </p:nvPr>
        </p:nvSpPr>
        <p:spPr>
          <a:xfrm>
            <a:off x="1009650" y="1766400"/>
            <a:ext cx="7124700" cy="1610700"/>
          </a:xfrm>
          <a:prstGeom prst="rect">
            <a:avLst/>
          </a:prstGeom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/>
              <a:t>Prefira sempre alimentos in natura ou minimamente processados e preparações culinárias a alimentos ultraprocessados</a:t>
            </a:r>
            <a:endParaRPr sz="2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f614b2a376_0_14"/>
          <p:cNvSpPr txBox="1"/>
          <p:nvPr>
            <p:ph type="title"/>
          </p:nvPr>
        </p:nvSpPr>
        <p:spPr>
          <a:xfrm>
            <a:off x="311700" y="1984200"/>
            <a:ext cx="8520600" cy="117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Dez passos para uma alimentação saudável</a:t>
            </a:r>
            <a:endParaRPr/>
          </a:p>
        </p:txBody>
      </p:sp>
      <p:pic>
        <p:nvPicPr>
          <p:cNvPr id="317" name="Google Shape;317;gf614b2a376_0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9200" y="0"/>
            <a:ext cx="568770" cy="86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gf5d9e3fec8_0_2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9200" y="0"/>
            <a:ext cx="568770" cy="86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3" name="Google Shape;323;gf5d9e3fec8_0_212"/>
          <p:cNvGrpSpPr/>
          <p:nvPr/>
        </p:nvGrpSpPr>
        <p:grpSpPr>
          <a:xfrm>
            <a:off x="-12" y="762700"/>
            <a:ext cx="4366878" cy="1044175"/>
            <a:chOff x="-12" y="873963"/>
            <a:chExt cx="4366878" cy="1044175"/>
          </a:xfrm>
        </p:grpSpPr>
        <p:pic>
          <p:nvPicPr>
            <p:cNvPr id="324" name="Google Shape;324;gf5d9e3fec8_0_21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12" y="873963"/>
              <a:ext cx="424200" cy="1044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5" name="Google Shape;325;gf5d9e3fec8_0_21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96475" y="979450"/>
              <a:ext cx="3870391" cy="83320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6" name="Google Shape;326;gf5d9e3fec8_0_212"/>
          <p:cNvGrpSpPr/>
          <p:nvPr/>
        </p:nvGrpSpPr>
        <p:grpSpPr>
          <a:xfrm>
            <a:off x="0" y="1915550"/>
            <a:ext cx="4568469" cy="1206896"/>
            <a:chOff x="0" y="2026813"/>
            <a:chExt cx="4568469" cy="1206896"/>
          </a:xfrm>
        </p:grpSpPr>
        <p:pic>
          <p:nvPicPr>
            <p:cNvPr id="327" name="Google Shape;327;gf5d9e3fec8_0_21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0" y="2026813"/>
              <a:ext cx="568775" cy="12068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8" name="Google Shape;328;gf5d9e3fec8_0_21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94750" y="2143674"/>
              <a:ext cx="3873719" cy="8673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9" name="Google Shape;329;gf5d9e3fec8_0_212"/>
          <p:cNvGrpSpPr/>
          <p:nvPr/>
        </p:nvGrpSpPr>
        <p:grpSpPr>
          <a:xfrm>
            <a:off x="0" y="3336613"/>
            <a:ext cx="4262232" cy="1044175"/>
            <a:chOff x="-54150" y="3447875"/>
            <a:chExt cx="4262232" cy="1044175"/>
          </a:xfrm>
        </p:grpSpPr>
        <p:pic>
          <p:nvPicPr>
            <p:cNvPr id="330" name="Google Shape;330;gf5d9e3fec8_0_212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-54150" y="3447875"/>
              <a:ext cx="677082" cy="1044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1" name="Google Shape;331;gf5d9e3fec8_0_212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55257" y="3627063"/>
              <a:ext cx="3552825" cy="6858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2" name="Google Shape;332;gf5d9e3fec8_0_212"/>
          <p:cNvGrpSpPr/>
          <p:nvPr/>
        </p:nvGrpSpPr>
        <p:grpSpPr>
          <a:xfrm>
            <a:off x="4704362" y="1165588"/>
            <a:ext cx="4214841" cy="1206875"/>
            <a:chOff x="4702162" y="1276850"/>
            <a:chExt cx="4214841" cy="1206875"/>
          </a:xfrm>
        </p:grpSpPr>
        <p:pic>
          <p:nvPicPr>
            <p:cNvPr id="333" name="Google Shape;333;gf5d9e3fec8_0_212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702162" y="1276850"/>
              <a:ext cx="765457" cy="1206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4" name="Google Shape;334;gf5d9e3fec8_0_212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5601307" y="1617363"/>
              <a:ext cx="3315697" cy="5258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5" name="Google Shape;335;gf5d9e3fec8_0_212"/>
          <p:cNvGrpSpPr/>
          <p:nvPr/>
        </p:nvGrpSpPr>
        <p:grpSpPr>
          <a:xfrm>
            <a:off x="4731350" y="2793387"/>
            <a:ext cx="4263012" cy="1241386"/>
            <a:chOff x="4694450" y="2886600"/>
            <a:chExt cx="4263012" cy="1241386"/>
          </a:xfrm>
        </p:grpSpPr>
        <p:pic>
          <p:nvPicPr>
            <p:cNvPr id="336" name="Google Shape;336;gf5d9e3fec8_0_212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4694450" y="2886600"/>
              <a:ext cx="765450" cy="12413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7" name="Google Shape;337;gf5d9e3fec8_0_212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5585882" y="2886600"/>
              <a:ext cx="3371580" cy="1105878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38" name="Google Shape;338;gf5d9e3fec8_0_212"/>
          <p:cNvCxnSpPr/>
          <p:nvPr/>
        </p:nvCxnSpPr>
        <p:spPr>
          <a:xfrm>
            <a:off x="4704350" y="9025"/>
            <a:ext cx="27000" cy="460200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gf614b2a376_0_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39475" y="3117075"/>
            <a:ext cx="629975" cy="11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gf614b2a376_0_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9200" y="0"/>
            <a:ext cx="568770" cy="867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5" name="Google Shape;345;gf614b2a376_0_49"/>
          <p:cNvCxnSpPr/>
          <p:nvPr/>
        </p:nvCxnSpPr>
        <p:spPr>
          <a:xfrm>
            <a:off x="4742450" y="23050"/>
            <a:ext cx="27000" cy="460200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46" name="Google Shape;346;gf614b2a376_0_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96450" y="500130"/>
            <a:ext cx="630000" cy="972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gf614b2a376_0_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31163" y="1837597"/>
            <a:ext cx="511278" cy="97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gf614b2a376_0_4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32725" y="1168401"/>
            <a:ext cx="511275" cy="936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gf614b2a376_0_4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308275" y="2810550"/>
            <a:ext cx="835714" cy="93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gf614b2a376_0_4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2400" y="656375"/>
            <a:ext cx="3928049" cy="66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gf614b2a376_0_49"/>
          <p:cNvPicPr preferRelativeResize="0"/>
          <p:nvPr/>
        </p:nvPicPr>
        <p:blipFill rotWithShape="1">
          <a:blip r:embed="rId10">
            <a:alphaModFix/>
          </a:blip>
          <a:srcRect b="13882" l="0" r="0" t="0"/>
          <a:stretch/>
        </p:blipFill>
        <p:spPr>
          <a:xfrm>
            <a:off x="303125" y="2071962"/>
            <a:ext cx="3928049" cy="504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gf614b2a376_0_4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00973" y="3618150"/>
            <a:ext cx="3830899" cy="50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gf614b2a376_0_4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860650" y="1316850"/>
            <a:ext cx="3772084" cy="66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gf614b2a376_0_4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899587" y="2948387"/>
            <a:ext cx="3278538" cy="66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82157" y="1638885"/>
            <a:ext cx="1275818" cy="837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19674" y="1714747"/>
            <a:ext cx="1084302" cy="8185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US Logo – Sistema Único de Saúde Logo - PNG e Vetor - Download de Logo" id="361" name="Google Shape;361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0680" y="3186480"/>
            <a:ext cx="1305362" cy="6746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cadêmico – Rede Acqua" id="362" name="Google Shape;362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80161" y="3274702"/>
            <a:ext cx="1660725" cy="4982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nistério da Saúde vai integrar o armazenamento e a distribuição de  medicamentos no SUS" id="363" name="Google Shape;363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17402" y="2971995"/>
            <a:ext cx="2094559" cy="11776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ós-Graduação na Faculdade de Saúde Pública da USP | AGÊNCIA FAPESP" id="364" name="Google Shape;364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411504" y="1649112"/>
            <a:ext cx="989394" cy="921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12420" y="1649112"/>
            <a:ext cx="1661880" cy="9348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epaf -" id="366" name="Google Shape;366;p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740175" y="1780322"/>
            <a:ext cx="2002705" cy="6962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nsórcio Intermunicipal Grande ABC" id="367" name="Google Shape;367;p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310695" y="3160215"/>
            <a:ext cx="2094559" cy="651457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5"/>
          <p:cNvSpPr txBox="1"/>
          <p:nvPr/>
        </p:nvSpPr>
        <p:spPr>
          <a:xfrm>
            <a:off x="274600" y="330025"/>
            <a:ext cx="3303900" cy="6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2900" u="none" cap="none" strike="noStrike">
                <a:solidFill>
                  <a:srgbClr val="A64D79"/>
                </a:solidFill>
                <a:latin typeface="Arial"/>
                <a:ea typeface="Arial"/>
                <a:cs typeface="Arial"/>
                <a:sym typeface="Arial"/>
              </a:rPr>
              <a:t>Agradecimentos</a:t>
            </a:r>
            <a:endParaRPr b="1" i="0" sz="2400" u="none" cap="none" strike="noStrike">
              <a:solidFill>
                <a:srgbClr val="A64D7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44546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"/>
          <p:cNvSpPr txBox="1"/>
          <p:nvPr>
            <p:ph type="ctrTitle"/>
          </p:nvPr>
        </p:nvSpPr>
        <p:spPr>
          <a:xfrm>
            <a:off x="311708" y="11467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400"/>
              <a:t>Atividade 2:</a:t>
            </a:r>
            <a:br>
              <a:rPr lang="pt-BR" sz="3400"/>
            </a:br>
            <a:r>
              <a:rPr lang="pt-BR" sz="3400"/>
              <a:t>Guia Alimentar para a População Brasileira</a:t>
            </a:r>
            <a:endParaRPr/>
          </a:p>
        </p:txBody>
      </p:sp>
      <p:sp>
        <p:nvSpPr>
          <p:cNvPr id="173" name="Google Shape;173;p2"/>
          <p:cNvSpPr txBox="1"/>
          <p:nvPr>
            <p:ph idx="1" type="subTitle"/>
          </p:nvPr>
        </p:nvSpPr>
        <p:spPr>
          <a:xfrm>
            <a:off x="311700" y="33128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3200">
                <a:solidFill>
                  <a:srgbClr val="3D85C6"/>
                </a:solidFill>
              </a:rPr>
              <a:t>Que alimento é esse?</a:t>
            </a:r>
            <a:endParaRPr b="1" sz="3200">
              <a:solidFill>
                <a:srgbClr val="3D85C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f5d9e3fec8_0_0"/>
          <p:cNvSpPr txBox="1"/>
          <p:nvPr>
            <p:ph idx="4294967295" type="body"/>
          </p:nvPr>
        </p:nvSpPr>
        <p:spPr>
          <a:xfrm>
            <a:off x="225525" y="192550"/>
            <a:ext cx="5803500" cy="416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/>
              <a:t>Açúcar, cacau em pó, maltodextrina, minerais [cálcio (carbonato de cálcio) e ferro (pirofosfato férrico)], soro de leite em pó, vitaminas [vitamina C (ácido Lascórbico), niacina (nicotinamida), vitamina B2 (riboflavina), vitamina A (acetato de retinila), vitamina B6 (cloridrato de piridoxina), vitamina D (colecalciferol) e vitamina B12 (cianocobalamina)], emulsificante lecitina de soja e aromatizante. ALÉRGICOS: CONTÉM DERIVADOS DE LEITE E DE SOJA. PODE CONTER TRIGO, AVEIA E CEVADA. CONTÉM LACTOSE. CONTÉM GLÚTEN.</a:t>
            </a:r>
            <a:endParaRPr sz="2000"/>
          </a:p>
        </p:txBody>
      </p:sp>
      <p:grpSp>
        <p:nvGrpSpPr>
          <p:cNvPr id="179" name="Google Shape;179;gf5d9e3fec8_0_0"/>
          <p:cNvGrpSpPr/>
          <p:nvPr/>
        </p:nvGrpSpPr>
        <p:grpSpPr>
          <a:xfrm>
            <a:off x="6186602" y="239609"/>
            <a:ext cx="2809779" cy="4246036"/>
            <a:chOff x="6186602" y="239609"/>
            <a:chExt cx="2809779" cy="4246036"/>
          </a:xfrm>
        </p:grpSpPr>
        <p:grpSp>
          <p:nvGrpSpPr>
            <p:cNvPr id="180" name="Google Shape;180;gf5d9e3fec8_0_0"/>
            <p:cNvGrpSpPr/>
            <p:nvPr/>
          </p:nvGrpSpPr>
          <p:grpSpPr>
            <a:xfrm>
              <a:off x="6186602" y="3085659"/>
              <a:ext cx="2757529" cy="1399986"/>
              <a:chOff x="683375" y="1628775"/>
              <a:chExt cx="1595700" cy="1486500"/>
            </a:xfrm>
          </p:grpSpPr>
          <p:sp>
            <p:nvSpPr>
              <p:cNvPr id="181" name="Google Shape;181;gf5d9e3fec8_0_0"/>
              <p:cNvSpPr/>
              <p:nvPr/>
            </p:nvSpPr>
            <p:spPr>
              <a:xfrm>
                <a:off x="683375" y="1628775"/>
                <a:ext cx="1595700" cy="1486500"/>
              </a:xfrm>
              <a:prstGeom prst="ellipse">
                <a:avLst/>
              </a:prstGeom>
              <a:solidFill>
                <a:srgbClr val="EAD1DC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gf5d9e3fec8_0_0"/>
              <p:cNvSpPr txBox="1"/>
              <p:nvPr/>
            </p:nvSpPr>
            <p:spPr>
              <a:xfrm>
                <a:off x="836825" y="1997025"/>
                <a:ext cx="1288800" cy="75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900"/>
                  <a:t>ACHOCOLATADO</a:t>
                </a:r>
                <a:endParaRPr sz="1800"/>
              </a:p>
            </p:txBody>
          </p:sp>
        </p:grpSp>
        <p:grpSp>
          <p:nvGrpSpPr>
            <p:cNvPr id="183" name="Google Shape;183;gf5d9e3fec8_0_0"/>
            <p:cNvGrpSpPr/>
            <p:nvPr/>
          </p:nvGrpSpPr>
          <p:grpSpPr>
            <a:xfrm>
              <a:off x="6238852" y="239609"/>
              <a:ext cx="2757529" cy="1399986"/>
              <a:chOff x="683375" y="1628775"/>
              <a:chExt cx="1595700" cy="1486500"/>
            </a:xfrm>
          </p:grpSpPr>
          <p:sp>
            <p:nvSpPr>
              <p:cNvPr id="184" name="Google Shape;184;gf5d9e3fec8_0_0"/>
              <p:cNvSpPr/>
              <p:nvPr/>
            </p:nvSpPr>
            <p:spPr>
              <a:xfrm>
                <a:off x="683375" y="1628775"/>
                <a:ext cx="1595700" cy="1486500"/>
              </a:xfrm>
              <a:prstGeom prst="ellipse">
                <a:avLst/>
              </a:prstGeom>
              <a:solidFill>
                <a:srgbClr val="EAD1DC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" name="Google Shape;185;gf5d9e3fec8_0_0"/>
              <p:cNvSpPr txBox="1"/>
              <p:nvPr/>
            </p:nvSpPr>
            <p:spPr>
              <a:xfrm>
                <a:off x="836825" y="1997025"/>
                <a:ext cx="1288800" cy="75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900"/>
                  <a:t>CHOCOLATE EM BARRA</a:t>
                </a:r>
                <a:endParaRPr sz="1800"/>
              </a:p>
            </p:txBody>
          </p:sp>
        </p:grpSp>
        <p:grpSp>
          <p:nvGrpSpPr>
            <p:cNvPr id="186" name="Google Shape;186;gf5d9e3fec8_0_0"/>
            <p:cNvGrpSpPr/>
            <p:nvPr/>
          </p:nvGrpSpPr>
          <p:grpSpPr>
            <a:xfrm>
              <a:off x="6238854" y="1678990"/>
              <a:ext cx="2653011" cy="1367283"/>
              <a:chOff x="683375" y="1628775"/>
              <a:chExt cx="1595700" cy="1486500"/>
            </a:xfrm>
          </p:grpSpPr>
          <p:sp>
            <p:nvSpPr>
              <p:cNvPr id="187" name="Google Shape;187;gf5d9e3fec8_0_0"/>
              <p:cNvSpPr/>
              <p:nvPr/>
            </p:nvSpPr>
            <p:spPr>
              <a:xfrm>
                <a:off x="683375" y="1628775"/>
                <a:ext cx="1595700" cy="1486500"/>
              </a:xfrm>
              <a:prstGeom prst="ellipse">
                <a:avLst/>
              </a:prstGeom>
              <a:solidFill>
                <a:srgbClr val="EAD1DC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gf5d9e3fec8_0_0"/>
              <p:cNvSpPr txBox="1"/>
              <p:nvPr/>
            </p:nvSpPr>
            <p:spPr>
              <a:xfrm>
                <a:off x="836825" y="1997025"/>
                <a:ext cx="1288800" cy="75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900"/>
                  <a:t>CONFEITOS DE CHOCOLATE</a:t>
                </a:r>
                <a:endParaRPr sz="1800"/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f5d9e3fec8_0_18"/>
          <p:cNvSpPr txBox="1"/>
          <p:nvPr>
            <p:ph type="title"/>
          </p:nvPr>
        </p:nvSpPr>
        <p:spPr>
          <a:xfrm>
            <a:off x="311700" y="263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A64D79"/>
                </a:solidFill>
              </a:rPr>
              <a:t>	Que alimento é esse?</a:t>
            </a:r>
            <a:endParaRPr>
              <a:solidFill>
                <a:srgbClr val="A64D79"/>
              </a:solidFill>
            </a:endParaRPr>
          </a:p>
        </p:txBody>
      </p:sp>
      <p:sp>
        <p:nvSpPr>
          <p:cNvPr id="194" name="Google Shape;194;gf5d9e3fec8_0_18"/>
          <p:cNvSpPr txBox="1"/>
          <p:nvPr>
            <p:ph idx="1" type="body"/>
          </p:nvPr>
        </p:nvSpPr>
        <p:spPr>
          <a:xfrm>
            <a:off x="311700" y="863550"/>
            <a:ext cx="6627000" cy="368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/>
              <a:t>Açúcar, cacau em pó, maltodextrina, minerais [cálcio (carbonato de cálcio) e ferro (pirofosfato férrico)], soro de leite em pó, vitaminas [vitamina C (ácido Lascórbico), niacina (nicotinamida), vitamina B2 (riboflavina), vitamina A (acetato de retinila), vitamina B6 (cloridrato de piridoxina), vitamina D (colecalciferol) e vitamina B12 (cianocobalamina)], emulsificante lecitina de soja e aromatizante. ALÉRGICOS: CONTÉM DERIVADOS DE LEITE E DE SOJA. PODE CONTER TRIGO, AVEIA E CEVADA. CONTÉM LACTOSE. CONTÉM GLÚTEN.</a:t>
            </a:r>
            <a:endParaRPr sz="2000"/>
          </a:p>
        </p:txBody>
      </p:sp>
      <p:pic>
        <p:nvPicPr>
          <p:cNvPr id="195" name="Google Shape;195;gf5d9e3fec8_0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8700" y="835825"/>
            <a:ext cx="1900500" cy="3694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f5d9e3fec8_0_40"/>
          <p:cNvSpPr txBox="1"/>
          <p:nvPr>
            <p:ph idx="4294967295" type="body"/>
          </p:nvPr>
        </p:nvSpPr>
        <p:spPr>
          <a:xfrm>
            <a:off x="685125" y="719075"/>
            <a:ext cx="5104500" cy="328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/>
              <a:t>A</a:t>
            </a:r>
            <a:r>
              <a:rPr lang="pt-BR" sz="2000"/>
              <a:t>çúcar, xarope de glicose, gordura vegetal hidrogenada, acidulantes: ácido cítrico e ácido láctico, umectante lactato de sódio, emulsificantes: lecitina de soja e mono e diglicerídeos de ácidos graxos, corantes artificiais: vermelho 40 (e129/ins 129) e indigotina (e132/ins 132) e aromatizante. </a:t>
            </a:r>
            <a:r>
              <a:rPr lang="pt-BR" sz="2000"/>
              <a:t>NÃO CONTÉM GLÚTEN. ALÉRGICOS: CONTÉM DERIVADOS DE SOJA.</a:t>
            </a:r>
            <a:endParaRPr sz="2000"/>
          </a:p>
        </p:txBody>
      </p:sp>
      <p:grpSp>
        <p:nvGrpSpPr>
          <p:cNvPr id="201" name="Google Shape;201;gf5d9e3fec8_0_40"/>
          <p:cNvGrpSpPr/>
          <p:nvPr/>
        </p:nvGrpSpPr>
        <p:grpSpPr>
          <a:xfrm>
            <a:off x="6224902" y="239609"/>
            <a:ext cx="2809779" cy="4246036"/>
            <a:chOff x="6186602" y="239609"/>
            <a:chExt cx="2809779" cy="4246036"/>
          </a:xfrm>
        </p:grpSpPr>
        <p:grpSp>
          <p:nvGrpSpPr>
            <p:cNvPr id="202" name="Google Shape;202;gf5d9e3fec8_0_40"/>
            <p:cNvGrpSpPr/>
            <p:nvPr/>
          </p:nvGrpSpPr>
          <p:grpSpPr>
            <a:xfrm>
              <a:off x="6186602" y="3085659"/>
              <a:ext cx="2757529" cy="1399986"/>
              <a:chOff x="683375" y="1628775"/>
              <a:chExt cx="1595700" cy="1486500"/>
            </a:xfrm>
          </p:grpSpPr>
          <p:sp>
            <p:nvSpPr>
              <p:cNvPr id="203" name="Google Shape;203;gf5d9e3fec8_0_40"/>
              <p:cNvSpPr/>
              <p:nvPr/>
            </p:nvSpPr>
            <p:spPr>
              <a:xfrm>
                <a:off x="683375" y="1628775"/>
                <a:ext cx="1595700" cy="1486500"/>
              </a:xfrm>
              <a:prstGeom prst="ellipse">
                <a:avLst/>
              </a:prstGeom>
              <a:solidFill>
                <a:srgbClr val="EAD1DC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" name="Google Shape;204;gf5d9e3fec8_0_40"/>
              <p:cNvSpPr txBox="1"/>
              <p:nvPr/>
            </p:nvSpPr>
            <p:spPr>
              <a:xfrm>
                <a:off x="836825" y="1997025"/>
                <a:ext cx="1288800" cy="75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900"/>
                  <a:t>PIRULITO</a:t>
                </a:r>
                <a:endParaRPr sz="1800"/>
              </a:p>
            </p:txBody>
          </p:sp>
        </p:grpSp>
        <p:grpSp>
          <p:nvGrpSpPr>
            <p:cNvPr id="205" name="Google Shape;205;gf5d9e3fec8_0_40"/>
            <p:cNvGrpSpPr/>
            <p:nvPr/>
          </p:nvGrpSpPr>
          <p:grpSpPr>
            <a:xfrm>
              <a:off x="6238852" y="239609"/>
              <a:ext cx="2757529" cy="1399986"/>
              <a:chOff x="683375" y="1628775"/>
              <a:chExt cx="1595700" cy="1486500"/>
            </a:xfrm>
          </p:grpSpPr>
          <p:sp>
            <p:nvSpPr>
              <p:cNvPr id="206" name="Google Shape;206;gf5d9e3fec8_0_40"/>
              <p:cNvSpPr/>
              <p:nvPr/>
            </p:nvSpPr>
            <p:spPr>
              <a:xfrm>
                <a:off x="683375" y="1628775"/>
                <a:ext cx="1595700" cy="1486500"/>
              </a:xfrm>
              <a:prstGeom prst="ellipse">
                <a:avLst/>
              </a:prstGeom>
              <a:solidFill>
                <a:srgbClr val="EAD1DC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gf5d9e3fec8_0_40"/>
              <p:cNvSpPr txBox="1"/>
              <p:nvPr/>
            </p:nvSpPr>
            <p:spPr>
              <a:xfrm>
                <a:off x="836825" y="1997025"/>
                <a:ext cx="1288800" cy="75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/>
                  <a:t>SORVETE</a:t>
                </a:r>
                <a:endParaRPr sz="1800"/>
              </a:p>
            </p:txBody>
          </p:sp>
        </p:grpSp>
        <p:grpSp>
          <p:nvGrpSpPr>
            <p:cNvPr id="208" name="Google Shape;208;gf5d9e3fec8_0_40"/>
            <p:cNvGrpSpPr/>
            <p:nvPr/>
          </p:nvGrpSpPr>
          <p:grpSpPr>
            <a:xfrm>
              <a:off x="6238854" y="1678990"/>
              <a:ext cx="2653011" cy="1367283"/>
              <a:chOff x="683375" y="1628775"/>
              <a:chExt cx="1595700" cy="1486500"/>
            </a:xfrm>
          </p:grpSpPr>
          <p:sp>
            <p:nvSpPr>
              <p:cNvPr id="209" name="Google Shape;209;gf5d9e3fec8_0_40"/>
              <p:cNvSpPr/>
              <p:nvPr/>
            </p:nvSpPr>
            <p:spPr>
              <a:xfrm>
                <a:off x="683375" y="1628775"/>
                <a:ext cx="1595700" cy="1486500"/>
              </a:xfrm>
              <a:prstGeom prst="ellipse">
                <a:avLst/>
              </a:prstGeom>
              <a:solidFill>
                <a:srgbClr val="EAD1DC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gf5d9e3fec8_0_40"/>
              <p:cNvSpPr txBox="1"/>
              <p:nvPr/>
            </p:nvSpPr>
            <p:spPr>
              <a:xfrm>
                <a:off x="836825" y="1997025"/>
                <a:ext cx="1288800" cy="75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900"/>
                  <a:t>CONFEITO COLORIDO</a:t>
                </a:r>
                <a:endParaRPr sz="1800"/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f5d9e3fec8_0_52"/>
          <p:cNvSpPr txBox="1"/>
          <p:nvPr>
            <p:ph type="title"/>
          </p:nvPr>
        </p:nvSpPr>
        <p:spPr>
          <a:xfrm>
            <a:off x="311700" y="263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A64D79"/>
                </a:solidFill>
              </a:rPr>
              <a:t>	Que alimento é esse?</a:t>
            </a:r>
            <a:endParaRPr>
              <a:solidFill>
                <a:srgbClr val="A64D79"/>
              </a:solidFill>
            </a:endParaRPr>
          </a:p>
        </p:txBody>
      </p:sp>
      <p:sp>
        <p:nvSpPr>
          <p:cNvPr id="216" name="Google Shape;216;gf5d9e3fec8_0_52"/>
          <p:cNvSpPr txBox="1"/>
          <p:nvPr>
            <p:ph idx="1" type="body"/>
          </p:nvPr>
        </p:nvSpPr>
        <p:spPr>
          <a:xfrm>
            <a:off x="627675" y="1072650"/>
            <a:ext cx="5104500" cy="328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/>
              <a:t>Açúcar, xarope de glicose, gordura vegetal hidrogenada, acidulantes: ácido cítrico e ácido láctico, umectante lactato de sódio, emulsificantes: lecitina de soja e mono e diglicerídeos de ácidos graxos, corantes artificiais: vermelho 40 (e129/ins 129) e indigotina (e132/ins 132) e aromatizante. NÃO CONTÉM GLÚTEN. ALÉRGICOS: CONTÉM DERIVADOS DE SOJA.</a:t>
            </a:r>
            <a:endParaRPr sz="2000"/>
          </a:p>
        </p:txBody>
      </p:sp>
      <p:pic>
        <p:nvPicPr>
          <p:cNvPr id="217" name="Google Shape;217;gf5d9e3fec8_0_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8500" y="893075"/>
            <a:ext cx="2499575" cy="359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f5d9e3fec8_0_24"/>
          <p:cNvSpPr txBox="1"/>
          <p:nvPr>
            <p:ph idx="4294967295" type="body"/>
          </p:nvPr>
        </p:nvSpPr>
        <p:spPr>
          <a:xfrm>
            <a:off x="282975" y="848375"/>
            <a:ext cx="5248200" cy="30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/>
              <a:t>Farinha de trigo, açúcar, gorduras vegetais (palma, palmiste), cacau magro em pó 4,6%, amido de trigo, xarope de glucose-frutose, levedantes (bicarbonato de potássio, bicarbonato de </a:t>
            </a:r>
            <a:r>
              <a:rPr lang="pt-BR" sz="2000"/>
              <a:t>amônio</a:t>
            </a:r>
            <a:r>
              <a:rPr lang="pt-BR" sz="2000"/>
              <a:t>, bicarbonato de sódio), sal, emulsionantes (lecitina de soja, lecitina de girassol), aromas (vanilina). CONTÉM: TRIGO, SOJA, LEITE</a:t>
            </a:r>
            <a:endParaRPr sz="2000"/>
          </a:p>
        </p:txBody>
      </p:sp>
      <p:grpSp>
        <p:nvGrpSpPr>
          <p:cNvPr id="223" name="Google Shape;223;gf5d9e3fec8_0_24"/>
          <p:cNvGrpSpPr/>
          <p:nvPr/>
        </p:nvGrpSpPr>
        <p:grpSpPr>
          <a:xfrm>
            <a:off x="6186602" y="239609"/>
            <a:ext cx="2809779" cy="4246036"/>
            <a:chOff x="6186602" y="239609"/>
            <a:chExt cx="2809779" cy="4246036"/>
          </a:xfrm>
        </p:grpSpPr>
        <p:grpSp>
          <p:nvGrpSpPr>
            <p:cNvPr id="224" name="Google Shape;224;gf5d9e3fec8_0_24"/>
            <p:cNvGrpSpPr/>
            <p:nvPr/>
          </p:nvGrpSpPr>
          <p:grpSpPr>
            <a:xfrm>
              <a:off x="6186602" y="3085659"/>
              <a:ext cx="2757529" cy="1399986"/>
              <a:chOff x="683375" y="1628775"/>
              <a:chExt cx="1595700" cy="1486500"/>
            </a:xfrm>
          </p:grpSpPr>
          <p:sp>
            <p:nvSpPr>
              <p:cNvPr id="225" name="Google Shape;225;gf5d9e3fec8_0_24"/>
              <p:cNvSpPr/>
              <p:nvPr/>
            </p:nvSpPr>
            <p:spPr>
              <a:xfrm>
                <a:off x="683375" y="1628775"/>
                <a:ext cx="1595700" cy="1486500"/>
              </a:xfrm>
              <a:prstGeom prst="ellipse">
                <a:avLst/>
              </a:prstGeom>
              <a:solidFill>
                <a:srgbClr val="EAD1DC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gf5d9e3fec8_0_24"/>
              <p:cNvSpPr txBox="1"/>
              <p:nvPr/>
            </p:nvSpPr>
            <p:spPr>
              <a:xfrm>
                <a:off x="836825" y="1997025"/>
                <a:ext cx="1288800" cy="75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900"/>
                  <a:t>CEREAL MATINAL</a:t>
                </a:r>
                <a:endParaRPr sz="1800"/>
              </a:p>
            </p:txBody>
          </p:sp>
        </p:grpSp>
        <p:grpSp>
          <p:nvGrpSpPr>
            <p:cNvPr id="227" name="Google Shape;227;gf5d9e3fec8_0_24"/>
            <p:cNvGrpSpPr/>
            <p:nvPr/>
          </p:nvGrpSpPr>
          <p:grpSpPr>
            <a:xfrm>
              <a:off x="6238852" y="239609"/>
              <a:ext cx="2757529" cy="1399986"/>
              <a:chOff x="683375" y="1628775"/>
              <a:chExt cx="1595700" cy="1486500"/>
            </a:xfrm>
          </p:grpSpPr>
          <p:sp>
            <p:nvSpPr>
              <p:cNvPr id="228" name="Google Shape;228;gf5d9e3fec8_0_24"/>
              <p:cNvSpPr/>
              <p:nvPr/>
            </p:nvSpPr>
            <p:spPr>
              <a:xfrm>
                <a:off x="683375" y="1628775"/>
                <a:ext cx="1595700" cy="1486500"/>
              </a:xfrm>
              <a:prstGeom prst="ellipse">
                <a:avLst/>
              </a:prstGeom>
              <a:solidFill>
                <a:srgbClr val="EAD1DC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" name="Google Shape;229;gf5d9e3fec8_0_24"/>
              <p:cNvSpPr txBox="1"/>
              <p:nvPr/>
            </p:nvSpPr>
            <p:spPr>
              <a:xfrm>
                <a:off x="836825" y="1997025"/>
                <a:ext cx="1288800" cy="75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900"/>
                  <a:t>MISTURA PARA BOLO SABOR CHOCOLATE</a:t>
                </a:r>
                <a:endParaRPr sz="1800"/>
              </a:p>
            </p:txBody>
          </p:sp>
        </p:grpSp>
        <p:grpSp>
          <p:nvGrpSpPr>
            <p:cNvPr id="230" name="Google Shape;230;gf5d9e3fec8_0_24"/>
            <p:cNvGrpSpPr/>
            <p:nvPr/>
          </p:nvGrpSpPr>
          <p:grpSpPr>
            <a:xfrm>
              <a:off x="6238854" y="1678990"/>
              <a:ext cx="2653011" cy="1367283"/>
              <a:chOff x="683375" y="1628775"/>
              <a:chExt cx="1595700" cy="1486500"/>
            </a:xfrm>
          </p:grpSpPr>
          <p:sp>
            <p:nvSpPr>
              <p:cNvPr id="231" name="Google Shape;231;gf5d9e3fec8_0_24"/>
              <p:cNvSpPr/>
              <p:nvPr/>
            </p:nvSpPr>
            <p:spPr>
              <a:xfrm>
                <a:off x="683375" y="1628775"/>
                <a:ext cx="1595700" cy="1486500"/>
              </a:xfrm>
              <a:prstGeom prst="ellipse">
                <a:avLst/>
              </a:prstGeom>
              <a:solidFill>
                <a:srgbClr val="EAD1DC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gf5d9e3fec8_0_24"/>
              <p:cNvSpPr txBox="1"/>
              <p:nvPr/>
            </p:nvSpPr>
            <p:spPr>
              <a:xfrm>
                <a:off x="836825" y="1997025"/>
                <a:ext cx="1288800" cy="75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900"/>
                  <a:t>BISCOITO RECHEADO</a:t>
                </a:r>
                <a:endParaRPr sz="1800"/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f5d9e3fec8_0_34"/>
          <p:cNvSpPr txBox="1"/>
          <p:nvPr>
            <p:ph type="title"/>
          </p:nvPr>
        </p:nvSpPr>
        <p:spPr>
          <a:xfrm>
            <a:off x="311700" y="263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A64D79"/>
                </a:solidFill>
              </a:rPr>
              <a:t>	Que alimento é esse?</a:t>
            </a:r>
            <a:endParaRPr>
              <a:solidFill>
                <a:srgbClr val="A64D79"/>
              </a:solidFill>
            </a:endParaRPr>
          </a:p>
        </p:txBody>
      </p:sp>
      <p:sp>
        <p:nvSpPr>
          <p:cNvPr id="238" name="Google Shape;238;gf5d9e3fec8_0_34"/>
          <p:cNvSpPr txBox="1"/>
          <p:nvPr>
            <p:ph idx="1" type="body"/>
          </p:nvPr>
        </p:nvSpPr>
        <p:spPr>
          <a:xfrm>
            <a:off x="627675" y="1072650"/>
            <a:ext cx="5380200" cy="299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/>
              <a:t>Farinha de trigo, açúcar, gorduras vegetais (palma, palmiste), cacau magro em pó 4,6%, amido de trigo, xarope de glucose-frutose, levedantes (bicarbonato de potássio, bicarbonato de amonio, bicarbonato de sódio), sal, emulsionantes (lecitina de soja, lecitina de girassol), aromas (vanilina). CONTÉM: TRIGO, SOJA, LEITE</a:t>
            </a:r>
            <a:endParaRPr sz="2000"/>
          </a:p>
        </p:txBody>
      </p:sp>
      <p:pic>
        <p:nvPicPr>
          <p:cNvPr id="239" name="Google Shape;239;gf5d9e3fec8_0_34"/>
          <p:cNvPicPr preferRelativeResize="0"/>
          <p:nvPr/>
        </p:nvPicPr>
        <p:blipFill rotWithShape="1">
          <a:blip r:embed="rId3">
            <a:alphaModFix/>
          </a:blip>
          <a:srcRect b="9001" l="5857" r="5127" t="13202"/>
          <a:stretch/>
        </p:blipFill>
        <p:spPr>
          <a:xfrm>
            <a:off x="6007872" y="1835075"/>
            <a:ext cx="2774525" cy="147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f5d9e3fec8_0_9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Classificando os alimentos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