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4" roundtripDataSignature="AMtx7mh9d0QGOJ9inVhaK3+j/kuFO7j4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eriodicos.ufpe.br/revistas/revistaenfermagem/article/downloadSuppFile/25338/15171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bvsms.saude.gov.br/bvs/publicacoes/cadernos_humanizasus_atencao_basica.pdf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bvsms.saude.gov.br/bvs/publicacoes/2_caderno_educacao_popular_saude.pdf" TargetMode="External"/><Relationship Id="rId3" Type="http://schemas.openxmlformats.org/officeDocument/2006/relationships/hyperlink" Target="https://bvsms.saude.gov.br/bvs/saudelegis/gm/2013/prt2761_19_11_2013.html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vsms.saude.gov.br/bvs/publicacoes/diretrizes%20_cuidado_pessoas%20_doencas_cronicas.pdf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67b2db9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f67b2db9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O que vem a mente com esses papéis ou termos?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f4ce2c228a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f4ce2c228a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rgbClr val="595959"/>
                </a:solidFill>
              </a:rPr>
              <a:t>Enquanto educador, </a:t>
            </a:r>
            <a:r>
              <a:rPr b="1" lang="pt-BR" sz="1200">
                <a:solidFill>
                  <a:srgbClr val="595959"/>
                </a:solidFill>
              </a:rPr>
              <a:t>o profissional da saúde deve adotar nas práticas educativas coletivas uma abordagem que considere os conhecimentos dos educandos como parte essencial do processo educativo</a:t>
            </a:r>
            <a:r>
              <a:rPr lang="pt-BR" sz="1200">
                <a:solidFill>
                  <a:srgbClr val="595959"/>
                </a:solidFill>
              </a:rPr>
              <a:t>, de forma que este </a:t>
            </a:r>
            <a:r>
              <a:rPr b="1" lang="pt-BR" sz="1200">
                <a:solidFill>
                  <a:srgbClr val="595959"/>
                </a:solidFill>
              </a:rPr>
              <a:t>seja um instrumento de construção da participação popular nos serviços</a:t>
            </a:r>
            <a:r>
              <a:rPr lang="pt-BR" sz="1200">
                <a:solidFill>
                  <a:srgbClr val="595959"/>
                </a:solidFill>
              </a:rPr>
              <a:t>, reorientando o cuidado em saúde de acordo com a realidade dos indivíduos. Baseado na troca entre profissionais, usuários e comunidade, a abordagem crítico-reflexiva se opõe ao modelo educativo bancário/biomédico/curativista balizado por ações prescritivas, monopólio do saber científico e desvalorização da cultura e dos saberes populares</a:t>
            </a:r>
            <a:endParaRPr sz="12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>
                <a:solidFill>
                  <a:schemeClr val="dk1"/>
                </a:solidFill>
              </a:rPr>
              <a:t>BRASIL. Ministério da Saúde. Secretaria de Atenção à Saúde. Departamento de Atenção Básica. </a:t>
            </a:r>
            <a:r>
              <a:rPr b="1" lang="pt-BR" sz="1000">
                <a:solidFill>
                  <a:schemeClr val="dk1"/>
                </a:solidFill>
              </a:rPr>
              <a:t>Cadernos de Atenção Básica, n.12 - Obesidade</a:t>
            </a:r>
            <a:r>
              <a:rPr lang="pt-BR" sz="1000">
                <a:solidFill>
                  <a:schemeClr val="dk1"/>
                </a:solidFill>
              </a:rPr>
              <a:t>. Brasília, 2006.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>
                <a:solidFill>
                  <a:schemeClr val="dk1"/>
                </a:solidFill>
              </a:rPr>
              <a:t>RUMOR, P. C. F. et al. </a:t>
            </a:r>
            <a:r>
              <a:rPr lang="pt-BR" sz="1000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Educação e cultura em saúde à luz de Paulo Freire</a:t>
            </a:r>
            <a:r>
              <a:rPr lang="pt-BR" sz="1000">
                <a:solidFill>
                  <a:schemeClr val="dk1"/>
                </a:solidFill>
              </a:rPr>
              <a:t>. </a:t>
            </a:r>
            <a:r>
              <a:rPr b="1" lang="pt-BR" sz="1000">
                <a:solidFill>
                  <a:schemeClr val="dk1"/>
                </a:solidFill>
              </a:rPr>
              <a:t>Journal of Nursing UFPE on line</a:t>
            </a:r>
            <a:r>
              <a:rPr lang="pt-BR" sz="1000">
                <a:solidFill>
                  <a:schemeClr val="dk1"/>
                </a:solidFill>
              </a:rPr>
              <a:t>, 2017. 11(12): 5122-5128.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1da1390a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f1da1390a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>
                <a:solidFill>
                  <a:schemeClr val="dk1"/>
                </a:solidFill>
              </a:rPr>
              <a:t>“Os grupos em que os coordenadores revelam posturas impositivas ou de cunho moral impedem a formação de grupalidade e diminuem a adesão esperada, pois atropelam os desejos, as histórias, os sentidos de vida das diversas pessoas. Mais que reproduzir o ato de receitar fórmulas sobre como viver, o que comer, o que tomar, em cima de prerrogativas técnicas sobre o certo-errado, ou baseado em sua própria história de vida (...)”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Secretaria de Atenção à Saúde. Política Nacional de Humanização. Série B. Textos Básicos de Saúde (</a:t>
            </a:r>
            <a:r>
              <a:rPr lang="pt-BR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Cadernos HumanizaSUS</a:t>
            </a:r>
            <a:r>
              <a:rPr lang="pt-BR">
                <a:solidFill>
                  <a:schemeClr val="dk1"/>
                </a:solidFill>
              </a:rPr>
              <a:t>; v. 2). Brasília, 2012.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1da1390a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f1da1390a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A</a:t>
            </a:r>
            <a:r>
              <a:rPr lang="pt-BR">
                <a:solidFill>
                  <a:schemeClr val="dk1"/>
                </a:solidFill>
              </a:rPr>
              <a:t>cima são apresentados os </a:t>
            </a:r>
            <a:r>
              <a:rPr b="1" lang="pt-BR">
                <a:solidFill>
                  <a:schemeClr val="dk1"/>
                </a:solidFill>
              </a:rPr>
              <a:t>princípios estabelecidos na Política Nacional de Educação Popular em Saúde, instituída em 2013 pelo Ministério da Saúde</a:t>
            </a:r>
            <a:r>
              <a:rPr lang="pt-BR">
                <a:solidFill>
                  <a:schemeClr val="dk1"/>
                </a:solidFill>
              </a:rPr>
              <a:t> para orientar as práticas de educação popular em saúde,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Transformar as práticas tradicionais de educação em saúde em práticas pedagógicas que possibilitem o “compartilhamento do poder, troca e construção compartilhada de saberes, estabelecimento de relações solidárias entre gestores, trabalhadores e usuários do SUS”. 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A educação popular em saúde propõe uma forma de fazer saúde participativa, promovendo uma articulação com atores historicamente invisibilizados na produção de conhecimento e representação política, como ativistas locais e cuidadores populares. 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II Caderno de educação popular em saúde</a:t>
            </a:r>
            <a:r>
              <a:rPr lang="pt-BR">
                <a:solidFill>
                  <a:schemeClr val="dk1"/>
                </a:solidFill>
              </a:rPr>
              <a:t>. 1ª ed. Brasília: Editora MS, 2014. 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</a:t>
            </a:r>
            <a:r>
              <a:rPr lang="pt-BR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Ministério da Saúde</a:t>
            </a:r>
            <a:r>
              <a:rPr lang="pt-BR">
                <a:solidFill>
                  <a:schemeClr val="dk1"/>
                </a:solidFill>
              </a:rPr>
              <a:t>. Portaria N° 2.761, de 19 de Novembro de 2013. Política Nacional Educação Popular em Saúde no âmbito do Sistema Único de Saúde (PNEPS-SUS).</a:t>
            </a:r>
            <a:r>
              <a:rPr b="1" lang="pt-BR">
                <a:solidFill>
                  <a:schemeClr val="dk1"/>
                </a:solidFill>
              </a:rPr>
              <a:t> Diário Oficial da União</a:t>
            </a:r>
            <a:r>
              <a:rPr lang="pt-BR">
                <a:solidFill>
                  <a:schemeClr val="dk1"/>
                </a:solidFill>
              </a:rPr>
              <a:t>. Brasília, 2013.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1da1390a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f1da1390a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>
                <a:solidFill>
                  <a:schemeClr val="dk1"/>
                </a:solidFill>
              </a:rPr>
              <a:t>Substituição à atenção prescritiva que reduz a pessoa a suas condições clínicas, a atenção colaborativa centrada na pessoa</a:t>
            </a:r>
            <a:r>
              <a:rPr lang="pt-BR">
                <a:solidFill>
                  <a:schemeClr val="dk1"/>
                </a:solidFill>
              </a:rPr>
              <a:t> coloca o usuário enquanto principal produtor de sua própria saúde. 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O </a:t>
            </a:r>
            <a:r>
              <a:rPr b="1" lang="pt-BR">
                <a:solidFill>
                  <a:schemeClr val="dk1"/>
                </a:solidFill>
              </a:rPr>
              <a:t>sucesso do tratamento depende da participação ativa do usuário em seu próprio cuidado</a:t>
            </a:r>
            <a:r>
              <a:rPr lang="pt-BR">
                <a:solidFill>
                  <a:schemeClr val="dk1"/>
                </a:solidFill>
              </a:rPr>
              <a:t>. Para isso, é necessário que o usuário se aproprie de sua condição de saúde e a relação dela com as práticas cotidianas, num processo educativo. 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No autocuidado apoiado o usuário e a equipe de saúde trabalham conjuntamente para </a:t>
            </a:r>
            <a:r>
              <a:rPr b="1" lang="pt-BR">
                <a:solidFill>
                  <a:schemeClr val="dk1"/>
                </a:solidFill>
              </a:rPr>
              <a:t>definir o problema, estabelecer um plano de cuidado, monitorar o tratamento e lidar com os desafios</a:t>
            </a:r>
            <a:r>
              <a:rPr lang="pt-BR">
                <a:solidFill>
                  <a:schemeClr val="dk1"/>
                </a:solidFill>
              </a:rPr>
              <a:t> que surjam no caminho. 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</a:t>
            </a:r>
            <a:r>
              <a:rPr b="1" lang="pt-BR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Diretrizes para o cuidado das pessoas com doenças crônicas nas redes de atenção à saúde e nas linhas de cuidado prioritár</a:t>
            </a:r>
            <a:r>
              <a:rPr b="1" lang="pt-BR" u="sng">
                <a:solidFill>
                  <a:srgbClr val="1155CC"/>
                </a:solidFill>
              </a:rPr>
              <a:t>ias</a:t>
            </a:r>
            <a:r>
              <a:rPr lang="pt-BR">
                <a:solidFill>
                  <a:schemeClr val="dk1"/>
                </a:solidFill>
              </a:rPr>
              <a:t>. Brasília, 2013.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ficina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f14aef3004_0_4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gf14aef3004_0_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5200"/>
              <a:buNone/>
              <a:defRPr b="1" sz="52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gf14aef3004_0_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gf14aef3004_0_4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gf14aef3004_0_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14aef3004_0_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800"/>
              <a:buNone/>
              <a:defRPr b="1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gf14aef3004_0_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4" name="Google Shape;64;gf14aef3004_0_52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f14aef3004_0_52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gf14aef3004_0_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14aef3004_0_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800"/>
              <a:buNone/>
              <a:defRPr b="1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gf14aef3004_0_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0" name="Google Shape;70;gf14aef3004_0_58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f14aef3004_0_58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14aef3004_0_6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400"/>
              <a:buNone/>
              <a:defRPr b="1" sz="2400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4" name="Google Shape;74;gf14aef3004_0_6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gf14aef3004_0_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6" name="Google Shape;76;gf14aef3004_0_63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f14aef3004_0_63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gf14aef3004_0_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14aef3004_0_7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400"/>
              <a:buNone/>
              <a:defRPr b="1" sz="2400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1" name="Google Shape;81;gf14aef3004_0_7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Google Shape;82;gf14aef3004_0_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3" name="Google Shape;83;gf14aef3004_0_70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f14aef3004_0_70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14aef3004_0_7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4800"/>
              <a:buNone/>
              <a:defRPr b="1" sz="4800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gf14aef3004_0_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8" name="Google Shape;88;gf14aef3004_0_76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f14aef3004_0_76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gf14aef3004_0_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14aef3004_0_8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4800"/>
              <a:buNone/>
              <a:defRPr b="1" sz="4800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3" name="Google Shape;93;gf14aef3004_0_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4" name="Google Shape;94;gf14aef3004_0_82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f14aef3004_0_82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14aef3004_0_8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f14aef3004_0_8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4200"/>
              <a:buNone/>
              <a:defRPr b="1" sz="42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9" name="Google Shape;99;gf14aef3004_0_8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0" name="Google Shape;100;gf14aef3004_0_8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gf14aef3004_0_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2" name="Google Shape;102;gf14aef3004_0_87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f14aef3004_0_87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gf14aef3004_0_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14aef3004_0_9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f14aef3004_0_9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4200"/>
              <a:buNone/>
              <a:defRPr b="1" sz="42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8" name="Google Shape;108;gf14aef3004_0_9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9" name="Google Shape;109;gf14aef3004_0_9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0" name="Google Shape;110;gf14aef3004_0_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1" name="Google Shape;111;gf14aef3004_0_96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f14aef3004_0_96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14aef3004_0_10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15" name="Google Shape;115;gf14aef3004_0_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6" name="Google Shape;116;gf14aef3004_0_104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f14aef3004_0_104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gf14aef3004_0_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_ONLY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14aef3004_0_1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1" name="Google Shape;121;gf14aef3004_0_1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2" name="Google Shape;122;gf14aef3004_0_110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f14aef3004_0_110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f14aef3004_0_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3600"/>
              <a:buNone/>
              <a:defRPr b="1" sz="36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gf14aef3004_0_15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gf14aef3004_0_15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gf14aef3004_0_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14aef3004_0_11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6" name="Google Shape;126;gf14aef3004_0_11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7" name="Google Shape;127;gf14aef3004_0_1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8" name="Google Shape;128;gf14aef3004_0_115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f14aef3004_0_115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gf14aef3004_0_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BIG_NUMBER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14aef3004_0_122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33" name="Google Shape;133;gf14aef3004_0_1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4" name="Google Shape;134;gf14aef3004_0_1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5" name="Google Shape;135;gf14aef3004_0_122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f14aef3004_0_122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14aef3004_0_1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9" name="Google Shape;139;gf14aef3004_0_128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f14aef3004_0_128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gf14aef3004_0_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f14aef3004_0_1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2" name="Google Shape;22;gf14aef3004_0_133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f14aef3004_0_133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ficina 1">
  <p:cSld name="TITLE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f14aef3004_0_10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gf14aef3004_0_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5200"/>
              <a:buNone/>
              <a:defRPr b="1" sz="52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" name="Google Shape;27;gf14aef3004_0_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" name="Google Shape;28;gf14aef3004_0_10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f14aef3004_0_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3600"/>
              <a:buNone/>
              <a:defRPr b="1" sz="36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" name="Google Shape;31;gf14aef3004_0_20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gf14aef3004_0_20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f14aef3004_0_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800"/>
              <a:buNone/>
              <a:defRPr b="1">
                <a:solidFill>
                  <a:srgbClr val="C27BA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gf14aef3004_0_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Google Shape;36;gf14aef3004_0_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7" name="Google Shape;37;gf14aef3004_0_24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gf14aef3004_0_24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gf14aef3004_0_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f14aef3004_0_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800"/>
              <a:buNone/>
              <a:defRPr b="1">
                <a:solidFill>
                  <a:srgbClr val="C27BA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gf14aef3004_0_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gf14aef3004_0_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4" name="Google Shape;44;gf14aef3004_0_31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f14aef3004_0_31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f14aef3004_0_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800"/>
              <a:buNone/>
              <a:defRPr b="1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gf14aef3004_0_3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gf14aef3004_0_3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gf14aef3004_0_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1" name="Google Shape;51;gf14aef3004_0_37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f14aef3004_0_37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gf14aef3004_0_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f14aef3004_0_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800"/>
              <a:buNone/>
              <a:defRPr b="1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gf14aef3004_0_4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7" name="Google Shape;57;gf14aef3004_0_4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8" name="Google Shape;58;gf14aef3004_0_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9" name="Google Shape;59;gf14aef3004_0_45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gf14aef3004_0_45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f14aef3004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f14aef3004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f14aef3004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17.png"/><Relationship Id="rId7" Type="http://schemas.openxmlformats.org/officeDocument/2006/relationships/image" Target="../media/image11.png"/><Relationship Id="rId8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Relationship Id="rId5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4.png"/><Relationship Id="rId5" Type="http://schemas.openxmlformats.org/officeDocument/2006/relationships/image" Target="../media/image15.png"/><Relationship Id="rId6" Type="http://schemas.openxmlformats.org/officeDocument/2006/relationships/image" Target="../media/image18.png"/><Relationship Id="rId7" Type="http://schemas.openxmlformats.org/officeDocument/2006/relationships/image" Target="../media/image23.png"/><Relationship Id="rId8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"/>
          <p:cNvSpPr txBox="1"/>
          <p:nvPr/>
        </p:nvSpPr>
        <p:spPr>
          <a:xfrm>
            <a:off x="1111488" y="1362500"/>
            <a:ext cx="6921000" cy="18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34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Oficina de manejo da obesidade por abordagem coletiva na atenção primária à saúde </a:t>
            </a:r>
            <a:endParaRPr b="0" i="0" sz="1400" u="none" cap="none" strike="noStrik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9700" y="3929725"/>
            <a:ext cx="6124575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 txBox="1"/>
          <p:nvPr/>
        </p:nvSpPr>
        <p:spPr>
          <a:xfrm>
            <a:off x="1263900" y="1615500"/>
            <a:ext cx="6921000" cy="19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400">
                <a:solidFill>
                  <a:srgbClr val="A64D79"/>
                </a:solidFill>
              </a:rPr>
              <a:t>Atividade 2: </a:t>
            </a:r>
            <a:endParaRPr b="1" sz="3400">
              <a:solidFill>
                <a:srgbClr val="A64D7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400">
                <a:solidFill>
                  <a:srgbClr val="A64D79"/>
                </a:solidFill>
              </a:rPr>
              <a:t>Estudos de caso: os papéis do profissional de saúde</a:t>
            </a:r>
            <a:endParaRPr b="1" sz="3400">
              <a:solidFill>
                <a:srgbClr val="A64D79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67b2db9c9_0_0"/>
          <p:cNvSpPr txBox="1"/>
          <p:nvPr/>
        </p:nvSpPr>
        <p:spPr>
          <a:xfrm>
            <a:off x="938200" y="380500"/>
            <a:ext cx="6921000" cy="6444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2300">
                <a:solidFill>
                  <a:srgbClr val="A64D79"/>
                </a:solidFill>
              </a:rPr>
              <a:t>Profissional de saúde como educador</a:t>
            </a:r>
            <a:endParaRPr b="0" i="0" sz="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f67b2db9c9_0_0"/>
          <p:cNvSpPr txBox="1"/>
          <p:nvPr/>
        </p:nvSpPr>
        <p:spPr>
          <a:xfrm>
            <a:off x="938200" y="1209075"/>
            <a:ext cx="6921000" cy="644400"/>
          </a:xfrm>
          <a:prstGeom prst="rect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2300">
                <a:solidFill>
                  <a:srgbClr val="A64D79"/>
                </a:solidFill>
              </a:rPr>
              <a:t>Profissional de saúde como facilitador de grupo</a:t>
            </a:r>
            <a:endParaRPr b="0" i="0" sz="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f67b2db9c9_0_0"/>
          <p:cNvSpPr txBox="1"/>
          <p:nvPr/>
        </p:nvSpPr>
        <p:spPr>
          <a:xfrm>
            <a:off x="938200" y="2037638"/>
            <a:ext cx="6921000" cy="6444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2300">
                <a:solidFill>
                  <a:srgbClr val="A64D79"/>
                </a:solidFill>
              </a:rPr>
              <a:t>Educação popular em saúde</a:t>
            </a:r>
            <a:endParaRPr b="0" i="0" sz="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f67b2db9c9_0_0"/>
          <p:cNvSpPr txBox="1"/>
          <p:nvPr/>
        </p:nvSpPr>
        <p:spPr>
          <a:xfrm>
            <a:off x="938200" y="2866213"/>
            <a:ext cx="6921000" cy="644400"/>
          </a:xfrm>
          <a:prstGeom prst="rect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2300">
                <a:solidFill>
                  <a:srgbClr val="A64D79"/>
                </a:solidFill>
              </a:rPr>
              <a:t>Autocuidado apoiado</a:t>
            </a:r>
            <a:endParaRPr b="0" i="0" sz="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f67b2db9c9_0_0"/>
          <p:cNvSpPr txBox="1"/>
          <p:nvPr/>
        </p:nvSpPr>
        <p:spPr>
          <a:xfrm>
            <a:off x="938200" y="3694800"/>
            <a:ext cx="6921000" cy="644400"/>
          </a:xfrm>
          <a:prstGeom prst="rect">
            <a:avLst/>
          </a:prstGeom>
          <a:noFill/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 sz="2300">
                <a:solidFill>
                  <a:srgbClr val="A64D79"/>
                </a:solidFill>
              </a:rPr>
              <a:t>Atenção centrada  na pessoa/família</a:t>
            </a:r>
            <a:endParaRPr b="0" i="0" sz="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f4ce2c228a_1_42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A64D79"/>
                </a:solidFill>
              </a:rPr>
              <a:t>educador e a abordagem crítico-reflexiva</a:t>
            </a:r>
            <a:endParaRPr b="1" sz="2800">
              <a:solidFill>
                <a:srgbClr val="A64D79"/>
              </a:solidFill>
            </a:endParaRPr>
          </a:p>
        </p:txBody>
      </p:sp>
      <p:sp>
        <p:nvSpPr>
          <p:cNvPr id="167" name="Google Shape;167;gf4ce2c228a_1_42"/>
          <p:cNvSpPr txBox="1"/>
          <p:nvPr/>
        </p:nvSpPr>
        <p:spPr>
          <a:xfrm>
            <a:off x="2115625" y="2340600"/>
            <a:ext cx="51150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595959"/>
                </a:solidFill>
              </a:rPr>
              <a:t>Instrumento de construção da participação popular nos serviços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168" name="Google Shape;168;gf4ce2c228a_1_42"/>
          <p:cNvSpPr txBox="1"/>
          <p:nvPr/>
        </p:nvSpPr>
        <p:spPr>
          <a:xfrm>
            <a:off x="2115625" y="3448475"/>
            <a:ext cx="51150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595959"/>
                </a:solidFill>
              </a:rPr>
              <a:t>Baseado na troca entre profissionais, usuários e comunidade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169" name="Google Shape;169;gf4ce2c228a_1_42"/>
          <p:cNvSpPr txBox="1"/>
          <p:nvPr/>
        </p:nvSpPr>
        <p:spPr>
          <a:xfrm>
            <a:off x="2115625" y="1232725"/>
            <a:ext cx="51150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595959"/>
                </a:solidFill>
              </a:rPr>
              <a:t>Conhecimentos dos educandos como parte essencial do processo educativo</a:t>
            </a:r>
            <a:endParaRPr sz="20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170" name="Google Shape;170;gf4ce2c228a_1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5500" y="1232725"/>
            <a:ext cx="736200" cy="7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f4ce2c228a_1_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5500" y="2340600"/>
            <a:ext cx="736200" cy="7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f4ce2c228a_1_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5500" y="3448475"/>
            <a:ext cx="736200" cy="73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1da1390a6_0_7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A64D79"/>
                </a:solidFill>
              </a:rPr>
              <a:t>Facilitador do grupo</a:t>
            </a:r>
            <a:endParaRPr b="1" sz="2800">
              <a:solidFill>
                <a:srgbClr val="A64D79"/>
              </a:solidFill>
            </a:endParaRPr>
          </a:p>
        </p:txBody>
      </p:sp>
      <p:sp>
        <p:nvSpPr>
          <p:cNvPr id="178" name="Google Shape;178;gf1da1390a6_0_7"/>
          <p:cNvSpPr txBox="1"/>
          <p:nvPr/>
        </p:nvSpPr>
        <p:spPr>
          <a:xfrm>
            <a:off x="1324700" y="2799625"/>
            <a:ext cx="7470600" cy="1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595959"/>
                </a:solidFill>
              </a:rPr>
              <a:t>buscar junto aos usuários diferentes maneiras de viver, com mais autonomia com o apoio em rede do próprio grupo e de outros sujeitos que fazem parte de suas vidas.</a:t>
            </a:r>
            <a:endParaRPr sz="2200">
              <a:solidFill>
                <a:srgbClr val="595959"/>
              </a:solidFill>
            </a:endParaRPr>
          </a:p>
        </p:txBody>
      </p:sp>
      <p:sp>
        <p:nvSpPr>
          <p:cNvPr id="179" name="Google Shape;179;gf1da1390a6_0_7"/>
          <p:cNvSpPr txBox="1"/>
          <p:nvPr/>
        </p:nvSpPr>
        <p:spPr>
          <a:xfrm>
            <a:off x="1324263" y="1298625"/>
            <a:ext cx="7470600" cy="12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595959"/>
                </a:solidFill>
              </a:rPr>
              <a:t>promover um espaço confortável para expressar suas dores e suas diferentes formas de viver, de se curar e de sentir. </a:t>
            </a:r>
            <a:endParaRPr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595959"/>
              </a:solidFill>
            </a:endParaRPr>
          </a:p>
        </p:txBody>
      </p:sp>
      <p:pic>
        <p:nvPicPr>
          <p:cNvPr id="180" name="Google Shape;180;gf1da1390a6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38" y="1540575"/>
            <a:ext cx="736200" cy="7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f1da1390a6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700" y="3067600"/>
            <a:ext cx="737949" cy="73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f1da1390a6_0_27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A64D79"/>
                </a:solidFill>
              </a:rPr>
              <a:t>Educação popular em saúde</a:t>
            </a:r>
            <a:endParaRPr b="1" sz="2800">
              <a:solidFill>
                <a:srgbClr val="A64D79"/>
              </a:solidFill>
            </a:endParaRPr>
          </a:p>
        </p:txBody>
      </p:sp>
      <p:sp>
        <p:nvSpPr>
          <p:cNvPr id="187" name="Google Shape;187;gf1da1390a6_0_27"/>
          <p:cNvSpPr txBox="1"/>
          <p:nvPr/>
        </p:nvSpPr>
        <p:spPr>
          <a:xfrm>
            <a:off x="1078250" y="1235238"/>
            <a:ext cx="11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595959"/>
                </a:solidFill>
              </a:rPr>
              <a:t>diálogo</a:t>
            </a:r>
            <a:endParaRPr sz="2200">
              <a:solidFill>
                <a:srgbClr val="595959"/>
              </a:solidFill>
            </a:endParaRPr>
          </a:p>
        </p:txBody>
      </p:sp>
      <p:sp>
        <p:nvSpPr>
          <p:cNvPr id="188" name="Google Shape;188;gf1da1390a6_0_27"/>
          <p:cNvSpPr txBox="1"/>
          <p:nvPr/>
        </p:nvSpPr>
        <p:spPr>
          <a:xfrm>
            <a:off x="1078250" y="2234050"/>
            <a:ext cx="188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595959"/>
                </a:solidFill>
              </a:rPr>
              <a:t>emancipação</a:t>
            </a:r>
            <a:endParaRPr sz="2200">
              <a:solidFill>
                <a:srgbClr val="595959"/>
              </a:solidFill>
            </a:endParaRPr>
          </a:p>
        </p:txBody>
      </p:sp>
      <p:sp>
        <p:nvSpPr>
          <p:cNvPr id="189" name="Google Shape;189;gf1da1390a6_0_27"/>
          <p:cNvSpPr txBox="1"/>
          <p:nvPr/>
        </p:nvSpPr>
        <p:spPr>
          <a:xfrm>
            <a:off x="5450525" y="1235250"/>
            <a:ext cx="188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595959"/>
                </a:solidFill>
              </a:rPr>
              <a:t>amorosidade</a:t>
            </a:r>
            <a:endParaRPr sz="2200">
              <a:solidFill>
                <a:srgbClr val="595959"/>
              </a:solidFill>
            </a:endParaRPr>
          </a:p>
        </p:txBody>
      </p:sp>
      <p:sp>
        <p:nvSpPr>
          <p:cNvPr id="190" name="Google Shape;190;gf1da1390a6_0_27"/>
          <p:cNvSpPr txBox="1"/>
          <p:nvPr/>
        </p:nvSpPr>
        <p:spPr>
          <a:xfrm>
            <a:off x="1078250" y="3232850"/>
            <a:ext cx="34755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595959"/>
                </a:solidFill>
              </a:rPr>
              <a:t>construção compartilhada do conhecimento</a:t>
            </a:r>
            <a:endParaRPr sz="2200">
              <a:solidFill>
                <a:srgbClr val="595959"/>
              </a:solidFill>
            </a:endParaRPr>
          </a:p>
        </p:txBody>
      </p:sp>
      <p:sp>
        <p:nvSpPr>
          <p:cNvPr id="191" name="Google Shape;191;gf1da1390a6_0_27"/>
          <p:cNvSpPr txBox="1"/>
          <p:nvPr/>
        </p:nvSpPr>
        <p:spPr>
          <a:xfrm>
            <a:off x="5450525" y="2234050"/>
            <a:ext cx="2434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595959"/>
                </a:solidFill>
              </a:rPr>
              <a:t>problematização</a:t>
            </a:r>
            <a:endParaRPr sz="2200">
              <a:solidFill>
                <a:srgbClr val="595959"/>
              </a:solidFill>
            </a:endParaRPr>
          </a:p>
        </p:txBody>
      </p:sp>
      <p:sp>
        <p:nvSpPr>
          <p:cNvPr id="192" name="Google Shape;192;gf1da1390a6_0_27"/>
          <p:cNvSpPr txBox="1"/>
          <p:nvPr/>
        </p:nvSpPr>
        <p:spPr>
          <a:xfrm>
            <a:off x="5450525" y="3152300"/>
            <a:ext cx="3204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595959"/>
                </a:solidFill>
              </a:rPr>
              <a:t>construção do projeto democrático e popular</a:t>
            </a:r>
            <a:endParaRPr sz="2200">
              <a:solidFill>
                <a:srgbClr val="595959"/>
              </a:solidFill>
            </a:endParaRPr>
          </a:p>
        </p:txBody>
      </p:sp>
      <p:pic>
        <p:nvPicPr>
          <p:cNvPr id="193" name="Google Shape;193;gf1da1390a6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125" y="1235250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f1da1390a6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125" y="2234050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f1da1390a6_0_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12" y="3384388"/>
            <a:ext cx="675525" cy="6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f1da1390a6_0_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99775" y="1235250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f1da1390a6_0_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9775" y="2285400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f1da1390a6_0_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99775" y="3335550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1da1390a6_0_35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rgbClr val="A64D79"/>
                </a:solidFill>
              </a:rPr>
              <a:t>Autocuidado apoiado e atenção centrada na pessoa/família</a:t>
            </a:r>
            <a:endParaRPr b="1" sz="2200">
              <a:solidFill>
                <a:srgbClr val="A64D79"/>
              </a:solidFill>
            </a:endParaRPr>
          </a:p>
        </p:txBody>
      </p:sp>
      <p:sp>
        <p:nvSpPr>
          <p:cNvPr id="204" name="Google Shape;204;gf1da1390a6_0_35"/>
          <p:cNvSpPr txBox="1"/>
          <p:nvPr/>
        </p:nvSpPr>
        <p:spPr>
          <a:xfrm>
            <a:off x="930750" y="1235250"/>
            <a:ext cx="728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595959"/>
                </a:solidFill>
              </a:rPr>
              <a:t>usuário enquanto principal produtor de sua própria saúde</a:t>
            </a:r>
            <a:endParaRPr sz="2200">
              <a:solidFill>
                <a:srgbClr val="595959"/>
              </a:solidFill>
            </a:endParaRPr>
          </a:p>
        </p:txBody>
      </p:sp>
      <p:sp>
        <p:nvSpPr>
          <p:cNvPr id="205" name="Google Shape;205;gf1da1390a6_0_35"/>
          <p:cNvSpPr txBox="1"/>
          <p:nvPr/>
        </p:nvSpPr>
        <p:spPr>
          <a:xfrm>
            <a:off x="930750" y="2234050"/>
            <a:ext cx="7282500" cy="8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595959"/>
                </a:solidFill>
              </a:rPr>
              <a:t>usuário apropriado de sua condição de saúde e a relação dela com as práticas cotidianas</a:t>
            </a:r>
            <a:endParaRPr sz="2200">
              <a:solidFill>
                <a:srgbClr val="595959"/>
              </a:solidFill>
            </a:endParaRPr>
          </a:p>
        </p:txBody>
      </p:sp>
      <p:sp>
        <p:nvSpPr>
          <p:cNvPr id="206" name="Google Shape;206;gf1da1390a6_0_35"/>
          <p:cNvSpPr txBox="1"/>
          <p:nvPr/>
        </p:nvSpPr>
        <p:spPr>
          <a:xfrm>
            <a:off x="1078250" y="3435813"/>
            <a:ext cx="728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595959"/>
                </a:solidFill>
              </a:rPr>
              <a:t>usuário e a equipe de saúde trabalham conjuntamente</a:t>
            </a:r>
            <a:endParaRPr sz="2200">
              <a:solidFill>
                <a:srgbClr val="595959"/>
              </a:solidFill>
            </a:endParaRPr>
          </a:p>
        </p:txBody>
      </p:sp>
      <p:pic>
        <p:nvPicPr>
          <p:cNvPr id="207" name="Google Shape;207;gf1da1390a6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397400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f1da1390a6_0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125" y="1235250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f1da1390a6_0_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125" y="3435825"/>
            <a:ext cx="57270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2157" y="1638885"/>
            <a:ext cx="1275818" cy="83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9674" y="1714747"/>
            <a:ext cx="1084302" cy="818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S Logo – Sistema Único de Saúde Logo - PNG e Vetor - Download de Logo" id="216" name="Google Shape;21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0680" y="3186480"/>
            <a:ext cx="1305362" cy="674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adêmico – Rede Acqua" id="217" name="Google Shape;21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80161" y="3274702"/>
            <a:ext cx="1660725" cy="498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nistério da Saúde vai integrar o armazenamento e a distribuição de  medicamentos no SUS" id="218" name="Google Shape;218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17402" y="2971995"/>
            <a:ext cx="2094559" cy="11776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ós-Graduação na Faculdade de Saúde Pública da USP | AGÊNCIA FAPESP" id="219" name="Google Shape;219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11504" y="1649112"/>
            <a:ext cx="989394" cy="92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2420" y="1649112"/>
            <a:ext cx="1661880" cy="934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paf -" id="221" name="Google Shape;221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740175" y="1780322"/>
            <a:ext cx="2002705" cy="696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sórcio Intermunicipal Grande ABC" id="222" name="Google Shape;222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310695" y="3160215"/>
            <a:ext cx="2094559" cy="65145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5"/>
          <p:cNvSpPr txBox="1"/>
          <p:nvPr/>
        </p:nvSpPr>
        <p:spPr>
          <a:xfrm>
            <a:off x="274600" y="330025"/>
            <a:ext cx="33039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29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Agradecimentos</a:t>
            </a:r>
            <a:endParaRPr b="1" i="0" sz="2400" u="none" cap="none" strike="noStrik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