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gCmiSQgLR3SJTKanPAW0mWvXJo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vsms.saude.gov.br/bvs/publicacoes/cadernos_humanizaSUS.pdf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vsms.saude.gov.br/bvs/publicacoes/cadernos_humanizaSUS.pdf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vsms.saude.gov.br/bvs/publicacoes/cadernos_humanizaSUS.pdf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b318749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fb318749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6e12f078f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6e12f078f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4ce2c228a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f4ce2c228a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De acordo com a Política Nacional de Humanização, a partir da percepção da população e de trabalhadores da saúde, desumanização se revela frente a problemas como os descritos </a:t>
            </a:r>
            <a:r>
              <a:rPr lang="pt-BR" sz="1200">
                <a:solidFill>
                  <a:schemeClr val="dk1"/>
                </a:solidFill>
              </a:rPr>
              <a:t>acima</a:t>
            </a:r>
            <a:r>
              <a:rPr lang="pt-BR" sz="1200">
                <a:solidFill>
                  <a:schemeClr val="dk1"/>
                </a:solidFill>
              </a:rPr>
              <a:t>: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Esses problemas derivam de condições precárias da organização de processos de trabalho, ou seja, são a expressão de certos modos de se conceber e de se organizar o trabalho em saúde.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BRASIL. Ministério da Saúde. Secretaria de Atenção à Saúde. Política Nacional de Humanização. </a:t>
            </a:r>
            <a:r>
              <a:rPr b="1" lang="pt-BR" sz="1200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Caderno HumanizaSUS 1 - Formação e intervenção</a:t>
            </a:r>
            <a:r>
              <a:rPr lang="pt-BR" sz="1200">
                <a:solidFill>
                  <a:schemeClr val="dk1"/>
                </a:solidFill>
              </a:rPr>
              <a:t>. Brasília, 2010.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6e12f078f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6e12f078f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Questione os participantes se é possível pensar em práticas desumanizadoras no trabalho, caso ainda não tenham emergido da primeira pergunta;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i="1" lang="pt-BR" sz="1200">
                <a:solidFill>
                  <a:schemeClr val="dk1"/>
                </a:solidFill>
              </a:rPr>
              <a:t>Exemplos trazidos na PNH: deficiências nas condições concretas de trabalho, incluindo a degradação nos ambientes e das relações de trabalho; cobrança “por fora”;</a:t>
            </a:r>
            <a:endParaRPr i="1"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BRASIL. Ministério da Saúde. Secretaria de Atenção à Saúde. Política Nacional de Humanização. </a:t>
            </a:r>
            <a:r>
              <a:rPr b="1" lang="pt-BR" sz="1200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Caderno HumanizaSUS 1 - Formação e intervenção</a:t>
            </a:r>
            <a:r>
              <a:rPr lang="pt-BR" sz="1200">
                <a:solidFill>
                  <a:schemeClr val="dk1"/>
                </a:solidFill>
              </a:rPr>
              <a:t>. Brasília, 2010.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6e12f078f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6e12f078f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6e12f078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gf6e12f078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inclusão das diferenças — produzidas a partir da relação entre usuários, trabalhadores e gestores — na gestão do cuidado e nos processos de trabalho, possibilitando a criação de novos modos de cuidar e novas formas de organização.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A PNH propõe o enfrentamento coletivo das relações de poder, trabalho e afetos que costumeiramente produzem atitudes e práticas desumanizadoras, inibidoras de autonomia e de corresponsabilidade na produção de saúde.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A PNH oportuniza a autonomia e o protagonismo dos usuários, trabalhadores e gestores com a ampliação dos vínculos solidários, da corresponsabilidade e da participação coletiva nos processos de gestão e produção de saúde.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BRASIL. Ministério da Saúde. Secretaria de Atenção à Saúde. Política Nacional de Humanização. </a:t>
            </a:r>
            <a:r>
              <a:rPr b="1" lang="pt-BR" sz="1200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Caderno HumanizaSUS 1 - Formação e intervenção</a:t>
            </a:r>
            <a:r>
              <a:rPr lang="pt-BR" sz="1200">
                <a:solidFill>
                  <a:schemeClr val="dk1"/>
                </a:solidFill>
              </a:rPr>
              <a:t>. Brasília, 2010.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b318749e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fb318749e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fb318749e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fb318749e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14aef3004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14aef3004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14aef3004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14aef3004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14aef3004_0_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14aef3004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gf14aef3004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4" name="Google Shape;64;gf14aef3004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f14aef3004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gf14aef3004_0_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14aef3004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gf14aef3004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0" name="Google Shape;70;gf14aef3004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f14aef3004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14aef3004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4" name="Google Shape;74;gf14aef3004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gf14aef3004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6" name="Google Shape;76;gf14aef3004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f14aef3004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gf14aef3004_0_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14aef3004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1" name="Google Shape;81;gf14aef3004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2" name="Google Shape;82;gf14aef3004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3" name="Google Shape;83;gf14aef3004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f14aef3004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14aef3004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7" name="Google Shape;87;gf14aef3004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8" name="Google Shape;88;gf14aef3004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f14aef3004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gf14aef3004_0_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14aef3004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3" name="Google Shape;93;gf14aef3004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4" name="Google Shape;94;gf14aef3004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f14aef3004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14aef3004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f14aef3004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9" name="Google Shape;99;gf14aef3004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0" name="Google Shape;100;gf14aef3004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1" name="Google Shape;101;gf14aef3004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2" name="Google Shape;102;gf14aef3004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14aef3004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gf14aef3004_0_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14aef3004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f14aef3004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8" name="Google Shape;108;gf14aef3004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9" name="Google Shape;109;gf14aef3004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0" name="Google Shape;110;gf14aef3004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1" name="Google Shape;111;gf14aef3004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f14aef3004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14aef3004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5" name="Google Shape;115;gf14aef3004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6" name="Google Shape;116;gf14aef3004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f14aef3004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f14aef3004_0_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14aef3004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1" name="Google Shape;121;gf14aef3004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2" name="Google Shape;122;gf14aef3004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f14aef3004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14aef3004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gf14aef3004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f14aef3004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gf14aef3004_0_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14aef3004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6" name="Google Shape;126;gf14aef3004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7" name="Google Shape;127;gf14aef3004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8" name="Google Shape;128;gf14aef3004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f14aef3004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gf14aef3004_0_1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14aef3004_0_122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33" name="Google Shape;133;gf14aef3004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4" name="Google Shape;134;gf14aef3004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14aef3004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14aef3004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14aef3004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9" name="Google Shape;139;gf14aef3004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f14aef3004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gf14aef3004_0_1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14aef3004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2" name="Google Shape;22;gf14aef3004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14aef3004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f14aef3004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f14aef3004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7" name="Google Shape;27;gf14aef3004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8" name="Google Shape;28;gf14aef3004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14aef3004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" name="Google Shape;31;gf14aef3004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gf14aef3004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f14aef3004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gf14aef3004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gf14aef3004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7" name="Google Shape;37;gf14aef3004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f14aef3004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gf14aef3004_0_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f14aef3004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" name="Google Shape;42;gf14aef3004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gf14aef3004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4" name="Google Shape;44;gf14aef3004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f14aef3004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14aef3004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gf14aef3004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gf14aef3004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0" name="Google Shape;50;gf14aef3004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1" name="Google Shape;51;gf14aef3004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gf14aef3004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gf14aef3004_0_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14aef3004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gf14aef3004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7" name="Google Shape;57;gf14aef3004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8" name="Google Shape;58;gf14aef3004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9" name="Google Shape;59;gf14aef3004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f14aef3004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14aef3004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14aef3004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14aef3004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fb318749e0_0_0"/>
          <p:cNvSpPr txBox="1"/>
          <p:nvPr>
            <p:ph type="ctrTitle"/>
          </p:nvPr>
        </p:nvSpPr>
        <p:spPr>
          <a:xfrm>
            <a:off x="311700" y="1379125"/>
            <a:ext cx="8520600" cy="205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A64D79"/>
                </a:solidFill>
              </a:rPr>
              <a:t>Que práticas de humanização poderiam ser incluídas na sua UBS, especialmente em relação ao cuidado da pessoa com sobrepeso e obesidade?</a:t>
            </a:r>
            <a:endParaRPr sz="3600">
              <a:solidFill>
                <a:srgbClr val="A64D7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206" name="Google Shape;206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207" name="Google Shape;207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208" name="Google Shape;208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209" name="Google Shape;209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211" name="Google Shape;211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212" name="Google Shape;212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4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3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Humanizar o trabalho para humanizar o SUS</a:t>
            </a:r>
            <a:endParaRPr b="1" i="0" sz="3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6e12f078f_0_33"/>
          <p:cNvSpPr txBox="1"/>
          <p:nvPr>
            <p:ph type="title"/>
          </p:nvPr>
        </p:nvSpPr>
        <p:spPr>
          <a:xfrm>
            <a:off x="311700" y="1930800"/>
            <a:ext cx="8520600" cy="12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Pra vocês, o que é desumanização na saúde?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4ce2c228a_1_42"/>
          <p:cNvSpPr txBox="1"/>
          <p:nvPr/>
        </p:nvSpPr>
        <p:spPr>
          <a:xfrm>
            <a:off x="3339900" y="182550"/>
            <a:ext cx="2464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pt-BR" sz="2300">
                <a:solidFill>
                  <a:srgbClr val="A64D79"/>
                </a:solidFill>
              </a:rPr>
              <a:t>Desumanização</a:t>
            </a:r>
            <a:endParaRPr b="1" i="0" sz="23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f4ce2c228a_1_42"/>
          <p:cNvSpPr txBox="1"/>
          <p:nvPr/>
        </p:nvSpPr>
        <p:spPr>
          <a:xfrm>
            <a:off x="4093425" y="858300"/>
            <a:ext cx="4998600" cy="36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exclusão;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abandono;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insensibilidade dos trabalhadores frente ao sofrimento das pessoas;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tratamentos desrespeitosos;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isolamento das pessoas de suas redes sócio-familiares nos procedimentos, consultas e internações, etc;</a:t>
            </a:r>
            <a:endParaRPr sz="22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f4ce2c228a_1_42"/>
          <p:cNvSpPr txBox="1"/>
          <p:nvPr/>
        </p:nvSpPr>
        <p:spPr>
          <a:xfrm>
            <a:off x="189225" y="858300"/>
            <a:ext cx="3904200" cy="36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filas desnecessárias;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descaso com as pessoas;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incapacidade de lidar com histórias de vida;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discriminação;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intimidação; </a:t>
            </a:r>
            <a:endParaRPr sz="2200">
              <a:solidFill>
                <a:srgbClr val="595959"/>
              </a:solidFill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200"/>
              <a:buChar char="-"/>
            </a:pPr>
            <a:r>
              <a:rPr lang="pt-BR" sz="2200">
                <a:solidFill>
                  <a:srgbClr val="595959"/>
                </a:solidFill>
              </a:rPr>
              <a:t>submissão a procedimentos e práticas desnecessárias; 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6e12f078f_0_52"/>
          <p:cNvSpPr txBox="1"/>
          <p:nvPr>
            <p:ph type="ctrTitle"/>
          </p:nvPr>
        </p:nvSpPr>
        <p:spPr>
          <a:xfrm>
            <a:off x="311700" y="1379125"/>
            <a:ext cx="8520600" cy="145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Que relações vocês conseguem perceber entre as práticas desumanizadoras com os usuários e a desumanização do trabalho?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6e12f078f_0_37"/>
          <p:cNvSpPr txBox="1"/>
          <p:nvPr>
            <p:ph type="title"/>
          </p:nvPr>
        </p:nvSpPr>
        <p:spPr>
          <a:xfrm>
            <a:off x="311700" y="1657500"/>
            <a:ext cx="8520600" cy="182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/>
              <a:t>Alguém já participou de alguma experiência como a relatada no texto? Como ela impactou o trabalho?</a:t>
            </a:r>
            <a:endParaRPr/>
          </a:p>
        </p:txBody>
      </p:sp>
      <p:sp>
        <p:nvSpPr>
          <p:cNvPr id="175" name="Google Shape;175;gf6e12f078f_0_37"/>
          <p:cNvSpPr txBox="1"/>
          <p:nvPr/>
        </p:nvSpPr>
        <p:spPr>
          <a:xfrm>
            <a:off x="1965350" y="577125"/>
            <a:ext cx="4791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pt-BR" sz="3200" u="sng">
                <a:solidFill>
                  <a:schemeClr val="accent5"/>
                </a:solidFill>
              </a:rPr>
              <a:t>Relato de experiência</a:t>
            </a:r>
            <a:endParaRPr b="1" i="0" sz="3200" u="sng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6e12f078f_0_27"/>
          <p:cNvSpPr txBox="1"/>
          <p:nvPr/>
        </p:nvSpPr>
        <p:spPr>
          <a:xfrm>
            <a:off x="2747700" y="410650"/>
            <a:ext cx="3648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pt-BR" sz="3200">
                <a:solidFill>
                  <a:srgbClr val="A64D79"/>
                </a:solidFill>
              </a:rPr>
              <a:t>Humanização</a:t>
            </a:r>
            <a:endParaRPr b="1" i="0" sz="32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f6e12f078f_0_27"/>
          <p:cNvSpPr txBox="1"/>
          <p:nvPr/>
        </p:nvSpPr>
        <p:spPr>
          <a:xfrm>
            <a:off x="730950" y="1376225"/>
            <a:ext cx="7682100" cy="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595959"/>
                </a:solidFill>
              </a:rPr>
              <a:t>inclusão das diferenças </a:t>
            </a:r>
            <a:r>
              <a:rPr lang="pt-BR" sz="1800">
                <a:solidFill>
                  <a:srgbClr val="595959"/>
                </a:solidFill>
              </a:rPr>
              <a:t>na gestão do cuidado e nos processos de trabalho, possibilitando a</a:t>
            </a:r>
            <a:r>
              <a:rPr b="1" lang="pt-BR" sz="1800">
                <a:solidFill>
                  <a:srgbClr val="595959"/>
                </a:solidFill>
              </a:rPr>
              <a:t> criação de novos modos de cuidar e novas formas de organização. </a:t>
            </a:r>
            <a:endParaRPr b="1" sz="18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182" name="Google Shape;182;gf6e12f078f_0_27"/>
          <p:cNvSpPr txBox="1"/>
          <p:nvPr/>
        </p:nvSpPr>
        <p:spPr>
          <a:xfrm>
            <a:off x="730950" y="2974600"/>
            <a:ext cx="7682100" cy="11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595959"/>
                </a:solidFill>
              </a:rPr>
              <a:t>Enfrentamento coletivo</a:t>
            </a:r>
            <a:r>
              <a:rPr lang="pt-BR" sz="1800">
                <a:solidFill>
                  <a:srgbClr val="595959"/>
                </a:solidFill>
              </a:rPr>
              <a:t> </a:t>
            </a:r>
            <a:r>
              <a:rPr b="1" lang="pt-BR" sz="1800">
                <a:solidFill>
                  <a:srgbClr val="595959"/>
                </a:solidFill>
              </a:rPr>
              <a:t>das relações</a:t>
            </a:r>
            <a:r>
              <a:rPr lang="pt-BR" sz="1800">
                <a:solidFill>
                  <a:srgbClr val="595959"/>
                </a:solidFill>
              </a:rPr>
              <a:t> </a:t>
            </a:r>
            <a:r>
              <a:rPr b="1" lang="pt-BR" sz="1800">
                <a:solidFill>
                  <a:srgbClr val="595959"/>
                </a:solidFill>
              </a:rPr>
              <a:t>de poder, trabalho e afetos que costumeiramente produzem atitudes e práticas desumanizadoras</a:t>
            </a:r>
            <a:r>
              <a:rPr lang="pt-BR" sz="1800">
                <a:solidFill>
                  <a:srgbClr val="595959"/>
                </a:solidFill>
              </a:rPr>
              <a:t>, inibidoras de autonomia e de corresponsabilidade na produção de saúde.</a:t>
            </a:r>
            <a:endParaRPr sz="18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pic>
        <p:nvPicPr>
          <p:cNvPr id="183" name="Google Shape;183;gf6e12f078f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250" y="1578575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f6e12f078f_0_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250" y="3244600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b318749e0_0_18"/>
          <p:cNvSpPr txBox="1"/>
          <p:nvPr>
            <p:ph type="ctrTitle"/>
          </p:nvPr>
        </p:nvSpPr>
        <p:spPr>
          <a:xfrm>
            <a:off x="95300" y="1162750"/>
            <a:ext cx="8520600" cy="205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rgbClr val="A64D79"/>
                </a:solidFill>
              </a:rPr>
              <a:t>Como a humanização se conecta com os papéis do profissional de saúde discutidos na atividade 3.2 (casos)? </a:t>
            </a:r>
            <a:endParaRPr sz="2800">
              <a:solidFill>
                <a:srgbClr val="C27B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fb318749e0_0_4"/>
          <p:cNvSpPr txBox="1"/>
          <p:nvPr>
            <p:ph type="ctrTitle"/>
          </p:nvPr>
        </p:nvSpPr>
        <p:spPr>
          <a:xfrm>
            <a:off x="311700" y="1844250"/>
            <a:ext cx="8520600" cy="145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Com suas condições atuais de trabalho, o que você consegue fazer para humanizar o processo de trabalho?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