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ix0cIlySFERrHIpwUjrSK52iy4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bvsms.saude.gov.br/bvs/publicacoes/cadernos_humanizasus_atencao_basica.pdf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175d769f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f175d769f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175d769f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f175d769f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</a:rPr>
              <a:t>1 -  Os</a:t>
            </a:r>
            <a:r>
              <a:rPr b="1" lang="pt-BR" sz="1200">
                <a:solidFill>
                  <a:schemeClr val="dk1"/>
                </a:solidFill>
              </a:rPr>
              <a:t> grupos podem facilitar a comunicação dos profissionais com os usuários</a:t>
            </a:r>
            <a:r>
              <a:rPr lang="pt-BR" sz="1200">
                <a:solidFill>
                  <a:schemeClr val="dk1"/>
                </a:solidFill>
              </a:rPr>
              <a:t>, tanto na compreensão do interesse do usuário e no porquê ele buscou o serviço, quanto na explicação de decisões anteriores sobre o tratamento de saúde. Outras questões relacionadas ao adoecimento podem ganhar visibilidade. O espaço de grupo propicia que o saber esteja nas pessoas, e não centrado em um profissional de saúde, mas também nele.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</a:rPr>
              <a:t>2 - O </a:t>
            </a:r>
            <a:r>
              <a:rPr b="1" lang="pt-BR" sz="1200">
                <a:solidFill>
                  <a:schemeClr val="dk1"/>
                </a:solidFill>
              </a:rPr>
              <a:t>grupo pode trazer bons resultados para o manejo clínico da doença </a:t>
            </a:r>
            <a:r>
              <a:rPr lang="pt-BR" sz="1200">
                <a:solidFill>
                  <a:schemeClr val="dk1"/>
                </a:solidFill>
              </a:rPr>
              <a:t>e para atingir os objetivos do profissional e do paciente no seguimento. A possibilidade dos encontros serem continuados potencializa o acompanhamento horizontal e o processo de aprendizado, de tratamento, de terapêutica. Alguns profissionais receiam que ao participar de um grupo, o paciente deixe de dar seguimento dos atendimentos individuais e que solicite apenas renovações de receita, por exemplo, após o contexto grupal, aproveitando que esteve com o profissional que cuida dele. Nessa situação, cabe ao profissional avaliar, juntamente ao paciente, o que é pertinente ou não nesse contexto grupal.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</a:rPr>
              <a:t>3 - Outras duas razões não menos importantes de se fazer grupo, que geralmente andam juntas, é a </a:t>
            </a:r>
            <a:r>
              <a:rPr b="1" lang="pt-BR" sz="1200">
                <a:solidFill>
                  <a:schemeClr val="dk1"/>
                </a:solidFill>
              </a:rPr>
              <a:t>alta demanda numérica populacional que chega à Atenção Básica e a escassez de recursos e de tempo no cotidiano do trabalho. </a:t>
            </a:r>
            <a:r>
              <a:rPr lang="pt-BR" sz="1200">
                <a:solidFill>
                  <a:schemeClr val="dk1"/>
                </a:solidFill>
              </a:rPr>
              <a:t>Por exemplo: havendo alta demanda de gestantes, um ginecologista e um enfermeiro poderiam organizar um grupo, de 20 pessoas, para acompanhamento da saúde dessas mulheres e para conversas sobre o estar grávida, os medos, as dúvidas; com participação dos dois profissionais: tornando-se assim, um espaço clínico e de promoção interessante, que também traz economia de recursos para o serviço.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</a:rPr>
              <a:t>4 - </a:t>
            </a:r>
            <a:r>
              <a:rPr b="1" lang="pt-BR" sz="1200">
                <a:solidFill>
                  <a:schemeClr val="dk1"/>
                </a:solidFill>
              </a:rPr>
              <a:t>Outra razão para se fazer um grupo é que os usuários podem sentir maior abertura num grupo para expor e dividir com os demais a experiência </a:t>
            </a:r>
            <a:r>
              <a:rPr lang="pt-BR" sz="1200">
                <a:solidFill>
                  <a:schemeClr val="dk1"/>
                </a:solidFill>
              </a:rPr>
              <a:t>que têm no manejo da doença, trazendo dúvidas e curiosidades que somente o compartilhar (troca e participação) poderia propiciar. Os grupos oferecem mais tempo que uma consulta individual para essa exposição pessoal. Além disso, a comunicação se faz possível não somente pela expressão verbal, mas pelo corpo, pelas intensidades afetivas, subjetivas, simbólicas. 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</a:rPr>
              <a:t>5 - A</a:t>
            </a:r>
            <a:r>
              <a:rPr b="1" lang="pt-BR" sz="1200">
                <a:solidFill>
                  <a:schemeClr val="dk1"/>
                </a:solidFill>
              </a:rPr>
              <a:t> troca de experiências vislumbra a possibilidade de formar-se rede social e de suporte para o cotidiano, para o além- grupo. Isso porque esse processo das ressonâncias</a:t>
            </a:r>
            <a:r>
              <a:rPr lang="pt-BR" sz="1200">
                <a:solidFill>
                  <a:schemeClr val="dk1"/>
                </a:solidFill>
              </a:rPr>
              <a:t>, dos afetos, traz ao grupo algo primordial de sua constituição: o sentimento de grupalidade e a representação interna desse espaço.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</a:rPr>
              <a:t>BRASIL. Ministério da Saúde. Secretaria de Atenção à Saúde. Política Nacional de Humanização. </a:t>
            </a:r>
            <a:r>
              <a:rPr b="1" lang="pt-BR" sz="1200" u="sng">
                <a:solidFill>
                  <a:srgbClr val="1155CC"/>
                </a:solid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Caderno HumanizaSUS 2 - Atenção Básica</a:t>
            </a:r>
            <a:r>
              <a:rPr lang="pt-BR" sz="1200">
                <a:solidFill>
                  <a:schemeClr val="dk1"/>
                </a:solidFill>
              </a:rPr>
              <a:t> – 1. ed., 1. reimpr. – Brasília, DF: 2010</a:t>
            </a:r>
            <a:endParaRPr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f549ccd471_0_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gf549ccd471_0_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gf549ccd471_0_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gf549ccd471_0_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gf549ccd471_0_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549ccd471_0_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gf549ccd471_0_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4" name="Google Shape;64;gf549ccd471_0_5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f549ccd471_0_5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gf549ccd471_0_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f549ccd471_0_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9" name="Google Shape;69;gf549ccd471_0_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0" name="Google Shape;70;gf549ccd471_0_5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gf549ccd471_0_5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549ccd471_0_6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4" name="Google Shape;74;gf549ccd471_0_6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5" name="Google Shape;75;gf549ccd471_0_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6" name="Google Shape;76;gf549ccd471_0_6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f549ccd471_0_6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gf549ccd471_0_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1">
  <p:cSld name="ONE_COLUMN_TEXT_1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549ccd471_0_7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1" name="Google Shape;81;gf549ccd471_0_7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2" name="Google Shape;82;gf549ccd471_0_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83" name="Google Shape;83;gf549ccd471_0_7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f549ccd471_0_7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f549ccd471_0_7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7" name="Google Shape;87;gf549ccd471_0_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88" name="Google Shape;88;gf549ccd471_0_7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f549ccd471_0_7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gf549ccd471_0_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_POINT_1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f549ccd471_0_8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93" name="Google Shape;93;gf549ccd471_0_8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4" name="Google Shape;94;gf549ccd471_0_8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f549ccd471_0_8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549ccd471_0_8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f549ccd471_0_8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9" name="Google Shape;99;gf549ccd471_0_8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0" name="Google Shape;100;gf549ccd471_0_8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1" name="Google Shape;101;gf549ccd471_0_8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02" name="Google Shape;102;gf549ccd471_0_8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f549ccd471_0_8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gf549ccd471_0_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1">
  <p:cSld name="SECTION_TITLE_AND_DESCRIPTION_1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f549ccd471_0_9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f549ccd471_0_9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8" name="Google Shape;108;gf549ccd471_0_9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9" name="Google Shape;109;gf549ccd471_0_9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0" name="Google Shape;110;gf549ccd471_0_9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1" name="Google Shape;111;gf549ccd471_0_9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f549ccd471_0_9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f549ccd471_0_10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5" name="Google Shape;115;gf549ccd471_0_1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6" name="Google Shape;116;gf549ccd471_0_10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gf549ccd471_0_10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gf549ccd471_0_1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">
  <p:cSld name="CAPTION_ONLY_1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f549ccd471_0_1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1" name="Google Shape;121;gf549ccd471_0_1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22" name="Google Shape;122;gf549ccd471_0_1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f549ccd471_0_1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f549ccd471_0_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gf549ccd471_0_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gf549ccd471_0_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Google Shape;19;gf549ccd471_0_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f549ccd471_0_1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6" name="Google Shape;126;gf549ccd471_0_1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7" name="Google Shape;127;gf549ccd471_0_1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28" name="Google Shape;128;gf549ccd471_0_1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f549ccd471_0_1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" name="Google Shape;130;gf549ccd471_0_1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1">
  <p:cSld name="BIG_NUMBER_1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f549ccd471_0_122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133" name="Google Shape;133;gf549ccd471_0_12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4" name="Google Shape;134;gf549ccd471_0_1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5" name="Google Shape;135;gf549ccd471_0_12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f549ccd471_0_12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f549ccd471_0_1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9" name="Google Shape;139;gf549ccd471_0_12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gf549ccd471_0_12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Google Shape;141;gf549ccd471_0_1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f549ccd471_0_1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2" name="Google Shape;22;gf549ccd471_0_13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gf549ccd471_0_13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 1">
  <p:cSld name="TITLE_1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f549ccd471_0_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f549ccd471_0_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7" name="Google Shape;27;gf549ccd471_0_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8" name="Google Shape;28;gf549ccd471_0_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f549ccd471_0_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1" name="Google Shape;31;gf549ccd471_0_2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gf549ccd471_0_2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f549ccd471_0_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gf549ccd471_0_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gf549ccd471_0_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7" name="Google Shape;37;gf549ccd471_0_2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gf549ccd471_0_2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" name="Google Shape;39;gf549ccd471_0_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f549ccd471_0_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2" name="Google Shape;42;gf549ccd471_0_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gf549ccd471_0_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4" name="Google Shape;44;gf549ccd471_0_31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gf549ccd471_0_31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f549ccd471_0_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8" name="Google Shape;48;gf549ccd471_0_3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gf549ccd471_0_3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0" name="Google Shape;50;gf549ccd471_0_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51" name="Google Shape;51;gf549ccd471_0_3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gf549ccd471_0_3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gf549ccd471_0_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f549ccd471_0_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gf549ccd471_0_4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7" name="Google Shape;57;gf549ccd471_0_4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8" name="Google Shape;58;gf549ccd471_0_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59" name="Google Shape;59;gf549ccd471_0_4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f549ccd471_0_4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23" Type="http://schemas.openxmlformats.org/officeDocument/2006/relationships/theme" Target="../theme/theme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f549ccd471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gf549ccd471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gf549ccd471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Relationship Id="rId4" Type="http://schemas.openxmlformats.org/officeDocument/2006/relationships/image" Target="../media/image5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7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13.png"/><Relationship Id="rId5" Type="http://schemas.openxmlformats.org/officeDocument/2006/relationships/image" Target="../media/image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"/>
          <p:cNvSpPr txBox="1"/>
          <p:nvPr/>
        </p:nvSpPr>
        <p:spPr>
          <a:xfrm>
            <a:off x="1111488" y="1362500"/>
            <a:ext cx="6921000" cy="18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Oficina de manejo da obesidade por abordagem coletiva na atenção primária à saúde </a:t>
            </a:r>
            <a:endParaRPr b="0" i="0" sz="1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09700" y="3929725"/>
            <a:ext cx="612457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"/>
          <p:cNvSpPr txBox="1"/>
          <p:nvPr/>
        </p:nvSpPr>
        <p:spPr>
          <a:xfrm>
            <a:off x="1111500" y="1865400"/>
            <a:ext cx="6921000" cy="14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Atividade </a:t>
            </a:r>
            <a:r>
              <a:rPr b="1" lang="pt-BR" sz="3400">
                <a:solidFill>
                  <a:srgbClr val="A64D79"/>
                </a:solidFill>
              </a:rPr>
              <a:t>2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sz="3400">
              <a:solidFill>
                <a:srgbClr val="A64D79"/>
              </a:solidFill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A64D79"/>
                </a:solidFill>
              </a:rPr>
              <a:t>O que compartilhamos</a:t>
            </a:r>
            <a:endParaRPr b="1" sz="3400">
              <a:solidFill>
                <a:srgbClr val="A64D79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f175d769fd_0_5"/>
          <p:cNvSpPr txBox="1"/>
          <p:nvPr>
            <p:ph type="title"/>
          </p:nvPr>
        </p:nvSpPr>
        <p:spPr>
          <a:xfrm>
            <a:off x="390600" y="1458750"/>
            <a:ext cx="8362800" cy="222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900"/>
              <a:t>Além das potencialidades citadas nesta atividade, vocês conseguem pensar em outras potencialidades de grupos? Quais?</a:t>
            </a:r>
            <a:endParaRPr sz="2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f175d769fd_0_0"/>
          <p:cNvSpPr txBox="1"/>
          <p:nvPr>
            <p:ph type="title"/>
          </p:nvPr>
        </p:nvSpPr>
        <p:spPr>
          <a:xfrm>
            <a:off x="311700" y="197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A64D79"/>
                </a:solidFill>
              </a:rPr>
              <a:t>Potencialidades da abordagem coletiva</a:t>
            </a:r>
            <a:endParaRPr>
              <a:solidFill>
                <a:srgbClr val="A64D79"/>
              </a:solidFill>
            </a:endParaRPr>
          </a:p>
        </p:txBody>
      </p:sp>
      <p:sp>
        <p:nvSpPr>
          <p:cNvPr id="163" name="Google Shape;163;gf175d769fd_0_0"/>
          <p:cNvSpPr txBox="1"/>
          <p:nvPr>
            <p:ph idx="1" type="body"/>
          </p:nvPr>
        </p:nvSpPr>
        <p:spPr>
          <a:xfrm>
            <a:off x="1181325" y="956550"/>
            <a:ext cx="2717100" cy="85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comunicação profissional-usuário</a:t>
            </a:r>
            <a:endParaRPr sz="2200"/>
          </a:p>
        </p:txBody>
      </p:sp>
      <p:sp>
        <p:nvSpPr>
          <p:cNvPr id="164" name="Google Shape;164;gf175d769fd_0_0"/>
          <p:cNvSpPr txBox="1"/>
          <p:nvPr>
            <p:ph idx="1" type="body"/>
          </p:nvPr>
        </p:nvSpPr>
        <p:spPr>
          <a:xfrm>
            <a:off x="4995750" y="1134750"/>
            <a:ext cx="35892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impacto no manejo clínico</a:t>
            </a:r>
            <a:endParaRPr sz="2200"/>
          </a:p>
        </p:txBody>
      </p:sp>
      <p:sp>
        <p:nvSpPr>
          <p:cNvPr id="165" name="Google Shape;165;gf175d769fd_0_0"/>
          <p:cNvSpPr txBox="1"/>
          <p:nvPr>
            <p:ph idx="1" type="body"/>
          </p:nvPr>
        </p:nvSpPr>
        <p:spPr>
          <a:xfrm>
            <a:off x="4995750" y="2018100"/>
            <a:ext cx="3158700" cy="85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mais tempo e abertura para exposição pessoal</a:t>
            </a:r>
            <a:endParaRPr sz="2200"/>
          </a:p>
        </p:txBody>
      </p:sp>
      <p:sp>
        <p:nvSpPr>
          <p:cNvPr id="166" name="Google Shape;166;gf175d769fd_0_0"/>
          <p:cNvSpPr txBox="1"/>
          <p:nvPr>
            <p:ph idx="1" type="body"/>
          </p:nvPr>
        </p:nvSpPr>
        <p:spPr>
          <a:xfrm>
            <a:off x="1133575" y="3334050"/>
            <a:ext cx="7330500" cy="85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semelhanças entre participantes (caixa de ressonâncias) e </a:t>
            </a:r>
            <a:r>
              <a:rPr lang="pt-BR" sz="2200"/>
              <a:t>ampliação da rede de apoio social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pic>
        <p:nvPicPr>
          <p:cNvPr id="167" name="Google Shape;167;gf175d769fd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800" y="1156600"/>
            <a:ext cx="474650" cy="47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f175d769fd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21100" y="1156600"/>
            <a:ext cx="474650" cy="47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f175d769fd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21100" y="2207225"/>
            <a:ext cx="474650" cy="47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f175d769fd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9050" y="3523175"/>
            <a:ext cx="474650" cy="47465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gf175d769fd_0_0"/>
          <p:cNvSpPr txBox="1"/>
          <p:nvPr>
            <p:ph idx="1" type="body"/>
          </p:nvPr>
        </p:nvSpPr>
        <p:spPr>
          <a:xfrm>
            <a:off x="1181325" y="2361600"/>
            <a:ext cx="29502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demanda vs. recursos</a:t>
            </a:r>
            <a:endParaRPr sz="2200"/>
          </a:p>
        </p:txBody>
      </p:sp>
      <p:pic>
        <p:nvPicPr>
          <p:cNvPr id="172" name="Google Shape;172;gf175d769fd_0_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0025" y="2290863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179" name="Google Shape;179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180" name="Google Shape;180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181" name="Google Shape;181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182" name="Google Shape;182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184" name="Google Shape;184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185" name="Google Shape;185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5"/>
          <p:cNvSpPr txBox="1"/>
          <p:nvPr/>
        </p:nvSpPr>
        <p:spPr>
          <a:xfrm>
            <a:off x="274600" y="330025"/>
            <a:ext cx="33039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9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Agradecimentos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