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iPNASkCXJXCwreOw+qvirZ4Dnk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aude.rj.gov.br/comum/code/MostrarArquivo.php?C=MTkzMTY%2C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planejamento é o processo em que se define o caminho para se chegar à situação desejada, sendo por meio deste definido os passos que devem ser seguidos para alterar as condições atuais, a fim de se obter o resultado final esperado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RIO DE JANEIRO. Governo do Estado do Rio de Janeiro. Secretaria de Estado de Saúde. Superintendência de Educação em Saúde. </a:t>
            </a:r>
            <a:r>
              <a:rPr b="1" lang="pt-BR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Bases para diálogos e reflexões em Educação Permanente em Saúde</a:t>
            </a:r>
            <a:r>
              <a:rPr lang="pt-BR">
                <a:solidFill>
                  <a:schemeClr val="dk1"/>
                </a:solidFill>
              </a:rPr>
              <a:t>. 2018/2019, RJ.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b0cac49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b0cac49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Após todos terem colado as notas autoadesivas no quadro negro/branco/lousa identificando as etapas presentes no relato, leia o que foi colado em cada etapa e faça uma discussão sobre como é realizar o planejamento de grupo, apresentando as perguntas geradoras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b0cac49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b0cac4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O planejamento é o processo em que se define o caminho para se chegar à situação desejada, sendo por meio deste definido os passos que devem ser seguidos para alterar as condições atuais, a fim de se obter o resultado final esperado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175d769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f175d76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6f99be99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f6f99be9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6f99be99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f6f99be99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200">
                <a:solidFill>
                  <a:schemeClr val="dk1"/>
                </a:solidFill>
              </a:rPr>
              <a:t>Um plano deve ser avaliado continuamente e atualizado à medida que se realiza o processo de avaliação de sua implantação.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549ccd471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549ccd471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549ccd471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549ccd471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549ccd471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549ccd471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gf549ccd471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4" name="Google Shape;64;gf549ccd471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f549ccd471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f549ccd471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49ccd471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f549ccd471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" name="Google Shape;70;gf549ccd471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f549ccd471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49ccd471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gf549ccd471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f549ccd471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gf549ccd471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f549ccd471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f549ccd471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49ccd471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gf549ccd471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f549ccd471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gf549ccd471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f549ccd471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549ccd471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gf549ccd471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gf549ccd471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f549ccd471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f549ccd471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549ccd471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gf549ccd471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gf549ccd471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f549ccd471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49ccd471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f549ccd471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gf549ccd471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gf549ccd471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gf549ccd471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gf549ccd471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f549ccd471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f549ccd471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549ccd471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549ccd471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gf549ccd471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gf549ccd471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f549ccd471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gf549ccd471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f549ccd471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49ccd471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gf549ccd471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" name="Google Shape;116;gf549ccd471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549ccd471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f549ccd471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49ccd471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f549ccd471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gf549ccd471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f549ccd471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549ccd471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f549ccd471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f549ccd471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f549ccd471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49ccd471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gf549ccd471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gf549ccd471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gf549ccd471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549ccd471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f549ccd471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49ccd471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3" name="Google Shape;133;gf549ccd471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gf549ccd471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5" name="Google Shape;135;gf549ccd471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549ccd471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49ccd471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gf549ccd471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f549ccd471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f549ccd471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549ccd471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f549ccd471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f549ccd471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gf549ccd471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f549ccd471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f549ccd471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f549ccd471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gf549ccd471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f549ccd471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f549ccd471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f549ccd471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" name="Google Shape;34;gf549ccd471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gf549ccd471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549ccd471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gf549ccd471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f549ccd471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f549ccd471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gf549ccd471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f549ccd471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4" name="Google Shape;44;gf549ccd471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f549ccd471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549ccd471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f549ccd471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gf549ccd471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gf549ccd471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gf549ccd471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f549ccd471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gf549ccd471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549ccd471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f549ccd471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gf549ccd471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gf549ccd471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gf549ccd471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f549ccd471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549ccd47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549ccd471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549ccd471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/>
              <a:t>Atividade 3:</a:t>
            </a:r>
            <a:endParaRPr sz="3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400"/>
              <a:t>Planejamento de grupos terapêuticos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b0cac49a8_0_6"/>
          <p:cNvSpPr txBox="1"/>
          <p:nvPr>
            <p:ph idx="4294967295" type="title"/>
          </p:nvPr>
        </p:nvSpPr>
        <p:spPr>
          <a:xfrm>
            <a:off x="190800" y="245025"/>
            <a:ext cx="8899500" cy="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A64D79"/>
                </a:solidFill>
              </a:rPr>
              <a:t>Perguntas geradoras sobre o relato de experiência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58" name="Google Shape;158;gfb0cac49a8_0_6"/>
          <p:cNvSpPr txBox="1"/>
          <p:nvPr>
            <p:ph idx="4294967295" type="body"/>
          </p:nvPr>
        </p:nvSpPr>
        <p:spPr>
          <a:xfrm>
            <a:off x="562950" y="1293325"/>
            <a:ext cx="8155200" cy="1493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/>
              <a:t>Quais etapas do planejamento foram identificadas na experiência de atividade? Como essas etapas foram trabalhadas? 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59" name="Google Shape;159;gfb0cac49a8_0_6"/>
          <p:cNvSpPr txBox="1"/>
          <p:nvPr>
            <p:ph idx="4294967295" type="body"/>
          </p:nvPr>
        </p:nvSpPr>
        <p:spPr>
          <a:xfrm>
            <a:off x="562950" y="3043300"/>
            <a:ext cx="8155200" cy="10935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/>
              <a:t>Faltou alguma etapa? Qual? Como essa etapa seria importante para o planejamento?</a:t>
            </a:r>
            <a:endParaRPr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0cac49a8_0_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A64D79"/>
                </a:solidFill>
              </a:rPr>
              <a:t>Etapas do planejamento</a:t>
            </a:r>
            <a:endParaRPr sz="32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175d769fd_0_0"/>
          <p:cNvSpPr txBox="1"/>
          <p:nvPr>
            <p:ph idx="1" type="body"/>
          </p:nvPr>
        </p:nvSpPr>
        <p:spPr>
          <a:xfrm>
            <a:off x="783900" y="1058450"/>
            <a:ext cx="1611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objetivo educativo</a:t>
            </a:r>
            <a:endParaRPr sz="2200"/>
          </a:p>
        </p:txBody>
      </p:sp>
      <p:sp>
        <p:nvSpPr>
          <p:cNvPr id="170" name="Google Shape;170;gf175d769fd_0_0"/>
          <p:cNvSpPr txBox="1"/>
          <p:nvPr>
            <p:ph idx="1" type="body"/>
          </p:nvPr>
        </p:nvSpPr>
        <p:spPr>
          <a:xfrm>
            <a:off x="783900" y="2087750"/>
            <a:ext cx="1690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público-alvo</a:t>
            </a:r>
            <a:endParaRPr sz="2200"/>
          </a:p>
        </p:txBody>
      </p:sp>
      <p:sp>
        <p:nvSpPr>
          <p:cNvPr id="171" name="Google Shape;171;gf175d769fd_0_0"/>
          <p:cNvSpPr txBox="1"/>
          <p:nvPr>
            <p:ph idx="1" type="body"/>
          </p:nvPr>
        </p:nvSpPr>
        <p:spPr>
          <a:xfrm>
            <a:off x="783900" y="3041025"/>
            <a:ext cx="1611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preparação da equipe</a:t>
            </a:r>
            <a:endParaRPr sz="2200"/>
          </a:p>
        </p:txBody>
      </p:sp>
      <p:sp>
        <p:nvSpPr>
          <p:cNvPr id="172" name="Google Shape;172;gf175d769fd_0_0"/>
          <p:cNvSpPr txBox="1"/>
          <p:nvPr>
            <p:ph idx="1" type="body"/>
          </p:nvPr>
        </p:nvSpPr>
        <p:spPr>
          <a:xfrm>
            <a:off x="3149100" y="1026663"/>
            <a:ext cx="5211000" cy="9210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200"/>
              <a:t>O que se espera do grupo, quais questões busca enfrentar?</a:t>
            </a:r>
            <a:endParaRPr sz="2200"/>
          </a:p>
        </p:txBody>
      </p:sp>
      <p:sp>
        <p:nvSpPr>
          <p:cNvPr id="173" name="Google Shape;173;gf175d769fd_0_0"/>
          <p:cNvSpPr txBox="1"/>
          <p:nvPr>
            <p:ph idx="1" type="body"/>
          </p:nvPr>
        </p:nvSpPr>
        <p:spPr>
          <a:xfrm>
            <a:off x="3149100" y="2087763"/>
            <a:ext cx="5211000" cy="5145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Para quem o grupo se dirige</a:t>
            </a:r>
            <a:endParaRPr sz="2200"/>
          </a:p>
        </p:txBody>
      </p:sp>
      <p:sp>
        <p:nvSpPr>
          <p:cNvPr id="174" name="Google Shape;174;gf175d769fd_0_0"/>
          <p:cNvSpPr txBox="1"/>
          <p:nvPr>
            <p:ph idx="1" type="body"/>
          </p:nvPr>
        </p:nvSpPr>
        <p:spPr>
          <a:xfrm>
            <a:off x="3149100" y="2822638"/>
            <a:ext cx="5211000" cy="12942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 Quantas reuniões serão necessárias para planejar o grupo? Algo precisará ser estud</a:t>
            </a:r>
            <a:r>
              <a:rPr lang="pt-BR" sz="2200"/>
              <a:t>ado para realização do grupo?</a:t>
            </a:r>
            <a:endParaRPr sz="2200"/>
          </a:p>
        </p:txBody>
      </p:sp>
      <p:cxnSp>
        <p:nvCxnSpPr>
          <p:cNvPr id="175" name="Google Shape;175;gf175d769fd_0_0"/>
          <p:cNvCxnSpPr>
            <a:stCxn id="169" idx="3"/>
            <a:endCxn id="172" idx="1"/>
          </p:cNvCxnSpPr>
          <p:nvPr/>
        </p:nvCxnSpPr>
        <p:spPr>
          <a:xfrm>
            <a:off x="2395500" y="1487150"/>
            <a:ext cx="753600" cy="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gf175d769fd_0_0"/>
          <p:cNvCxnSpPr>
            <a:stCxn id="170" idx="3"/>
            <a:endCxn id="173" idx="1"/>
          </p:cNvCxnSpPr>
          <p:nvPr/>
        </p:nvCxnSpPr>
        <p:spPr>
          <a:xfrm>
            <a:off x="2474700" y="2345000"/>
            <a:ext cx="6744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gf175d769fd_0_0"/>
          <p:cNvCxnSpPr>
            <a:stCxn id="171" idx="3"/>
            <a:endCxn id="174" idx="1"/>
          </p:cNvCxnSpPr>
          <p:nvPr/>
        </p:nvCxnSpPr>
        <p:spPr>
          <a:xfrm>
            <a:off x="2395500" y="3469725"/>
            <a:ext cx="753600" cy="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8" name="Google Shape;178;gf175d769f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00" y="2087750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f175d769f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400" y="1229900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f175d769f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400" y="3212500"/>
            <a:ext cx="514500" cy="5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6f99be993_0_56"/>
          <p:cNvSpPr txBox="1"/>
          <p:nvPr>
            <p:ph idx="1" type="body"/>
          </p:nvPr>
        </p:nvSpPr>
        <p:spPr>
          <a:xfrm>
            <a:off x="876500" y="2119938"/>
            <a:ext cx="19809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periodicidade dos encontros</a:t>
            </a:r>
            <a:endParaRPr sz="2200"/>
          </a:p>
        </p:txBody>
      </p:sp>
      <p:sp>
        <p:nvSpPr>
          <p:cNvPr id="186" name="Google Shape;186;gf6f99be993_0_56"/>
          <p:cNvSpPr txBox="1"/>
          <p:nvPr>
            <p:ph idx="1" type="body"/>
          </p:nvPr>
        </p:nvSpPr>
        <p:spPr>
          <a:xfrm>
            <a:off x="3361900" y="1746588"/>
            <a:ext cx="4905600" cy="16419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Quantos encontros serão necessários para alcançar o objetivo? Com que frequência os profissionais poderão realizar o grupo?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cxnSp>
        <p:nvCxnSpPr>
          <p:cNvPr id="187" name="Google Shape;187;gf6f99be993_0_56"/>
          <p:cNvCxnSpPr>
            <a:stCxn id="185" idx="3"/>
            <a:endCxn id="186" idx="1"/>
          </p:cNvCxnSpPr>
          <p:nvPr/>
        </p:nvCxnSpPr>
        <p:spPr>
          <a:xfrm>
            <a:off x="2857400" y="2567538"/>
            <a:ext cx="504600" cy="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gf6f99be993_0_56"/>
          <p:cNvSpPr txBox="1"/>
          <p:nvPr>
            <p:ph idx="1" type="body"/>
          </p:nvPr>
        </p:nvSpPr>
        <p:spPr>
          <a:xfrm>
            <a:off x="876500" y="3763600"/>
            <a:ext cx="1980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horário e local</a:t>
            </a:r>
            <a:endParaRPr sz="2200"/>
          </a:p>
        </p:txBody>
      </p:sp>
      <p:sp>
        <p:nvSpPr>
          <p:cNvPr id="189" name="Google Shape;189;gf6f99be993_0_56"/>
          <p:cNvSpPr txBox="1"/>
          <p:nvPr>
            <p:ph idx="1" type="body"/>
          </p:nvPr>
        </p:nvSpPr>
        <p:spPr>
          <a:xfrm>
            <a:off x="3431350" y="3535150"/>
            <a:ext cx="4835100" cy="9714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Onde e em que horário as atividades irão ocorrer?</a:t>
            </a:r>
            <a:endParaRPr sz="2200"/>
          </a:p>
        </p:txBody>
      </p:sp>
      <p:cxnSp>
        <p:nvCxnSpPr>
          <p:cNvPr id="190" name="Google Shape;190;gf6f99be993_0_56"/>
          <p:cNvCxnSpPr>
            <a:stCxn id="188" idx="3"/>
            <a:endCxn id="189" idx="1"/>
          </p:cNvCxnSpPr>
          <p:nvPr/>
        </p:nvCxnSpPr>
        <p:spPr>
          <a:xfrm>
            <a:off x="2857400" y="4020850"/>
            <a:ext cx="5739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gf6f99be993_0_56"/>
          <p:cNvSpPr txBox="1"/>
          <p:nvPr>
            <p:ph idx="1" type="body"/>
          </p:nvPr>
        </p:nvSpPr>
        <p:spPr>
          <a:xfrm>
            <a:off x="876500" y="692300"/>
            <a:ext cx="1323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materiais</a:t>
            </a:r>
            <a:endParaRPr sz="2200"/>
          </a:p>
        </p:txBody>
      </p:sp>
      <p:sp>
        <p:nvSpPr>
          <p:cNvPr id="192" name="Google Shape;192;gf6f99be993_0_56"/>
          <p:cNvSpPr txBox="1"/>
          <p:nvPr>
            <p:ph idx="1" type="body"/>
          </p:nvPr>
        </p:nvSpPr>
        <p:spPr>
          <a:xfrm>
            <a:off x="3361850" y="204950"/>
            <a:ext cx="4905600" cy="13950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Que materiais ou equipamentos serão necessários para a realização das atividades do grupo?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cxnSp>
        <p:nvCxnSpPr>
          <p:cNvPr id="193" name="Google Shape;193;gf6f99be993_0_56"/>
          <p:cNvCxnSpPr>
            <a:stCxn id="191" idx="3"/>
            <a:endCxn id="192" idx="1"/>
          </p:cNvCxnSpPr>
          <p:nvPr/>
        </p:nvCxnSpPr>
        <p:spPr>
          <a:xfrm>
            <a:off x="2200400" y="902450"/>
            <a:ext cx="11616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4" name="Google Shape;194;gf6f99be993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00" y="645200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f6f99be993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000" y="2314500"/>
            <a:ext cx="5145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gf6f99be993_0_56"/>
          <p:cNvGrpSpPr/>
          <p:nvPr/>
        </p:nvGrpSpPr>
        <p:grpSpPr>
          <a:xfrm>
            <a:off x="308335" y="3763610"/>
            <a:ext cx="621839" cy="514493"/>
            <a:chOff x="138500" y="3763600"/>
            <a:chExt cx="738000" cy="625600"/>
          </a:xfrm>
        </p:grpSpPr>
        <p:pic>
          <p:nvPicPr>
            <p:cNvPr id="197" name="Google Shape;197;gf6f99be993_0_5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8500" y="3874700"/>
              <a:ext cx="514500" cy="51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gf6f99be993_0_5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2000" y="3763600"/>
              <a:ext cx="514500" cy="514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6f99be993_0_12"/>
          <p:cNvSpPr txBox="1"/>
          <p:nvPr>
            <p:ph idx="1" type="body"/>
          </p:nvPr>
        </p:nvSpPr>
        <p:spPr>
          <a:xfrm>
            <a:off x="777825" y="2695400"/>
            <a:ext cx="1162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registro</a:t>
            </a:r>
            <a:endParaRPr sz="2200"/>
          </a:p>
        </p:txBody>
      </p:sp>
      <p:sp>
        <p:nvSpPr>
          <p:cNvPr id="204" name="Google Shape;204;gf6f99be993_0_12"/>
          <p:cNvSpPr txBox="1"/>
          <p:nvPr>
            <p:ph idx="1" type="body"/>
          </p:nvPr>
        </p:nvSpPr>
        <p:spPr>
          <a:xfrm>
            <a:off x="777825" y="3711838"/>
            <a:ext cx="14922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Avaliação</a:t>
            </a:r>
            <a:endParaRPr sz="2200"/>
          </a:p>
        </p:txBody>
      </p:sp>
      <p:sp>
        <p:nvSpPr>
          <p:cNvPr id="205" name="Google Shape;205;gf6f99be993_0_12"/>
          <p:cNvSpPr txBox="1"/>
          <p:nvPr>
            <p:ph idx="1" type="body"/>
          </p:nvPr>
        </p:nvSpPr>
        <p:spPr>
          <a:xfrm>
            <a:off x="777825" y="1094100"/>
            <a:ext cx="1556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200"/>
              <a:t>divulgação</a:t>
            </a:r>
            <a:endParaRPr sz="2200"/>
          </a:p>
        </p:txBody>
      </p:sp>
      <p:sp>
        <p:nvSpPr>
          <p:cNvPr id="206" name="Google Shape;206;gf6f99be993_0_12"/>
          <p:cNvSpPr txBox="1"/>
          <p:nvPr>
            <p:ph idx="1" type="body"/>
          </p:nvPr>
        </p:nvSpPr>
        <p:spPr>
          <a:xfrm>
            <a:off x="2955775" y="319975"/>
            <a:ext cx="5282400" cy="20826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Quais serão os meios de comunicação utilizados para alcançar o público-alvo (cartazes, redes sociais, ligação, convite através de agentes comunitários de saúde)?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207" name="Google Shape;207;gf6f99be993_0_12"/>
          <p:cNvSpPr txBox="1"/>
          <p:nvPr>
            <p:ph idx="1" type="body"/>
          </p:nvPr>
        </p:nvSpPr>
        <p:spPr>
          <a:xfrm>
            <a:off x="2955775" y="2556375"/>
            <a:ext cx="5669100" cy="8124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Quais ferramentas serão utilizadas para </a:t>
            </a:r>
            <a:r>
              <a:rPr lang="pt-BR" sz="2200"/>
              <a:t>registrar</a:t>
            </a:r>
            <a:r>
              <a:rPr lang="pt-BR" sz="2200"/>
              <a:t> o desenvolvimento dos encontros?</a:t>
            </a:r>
            <a:endParaRPr sz="2200"/>
          </a:p>
        </p:txBody>
      </p:sp>
      <p:sp>
        <p:nvSpPr>
          <p:cNvPr id="208" name="Google Shape;208;gf6f99be993_0_12"/>
          <p:cNvSpPr txBox="1"/>
          <p:nvPr>
            <p:ph idx="1" type="body"/>
          </p:nvPr>
        </p:nvSpPr>
        <p:spPr>
          <a:xfrm>
            <a:off x="2955775" y="3522550"/>
            <a:ext cx="5669100" cy="893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200"/>
              <a:t> Como será averiguado se os objetivos do grupo foram alcançados?</a:t>
            </a:r>
            <a:endParaRPr sz="2200"/>
          </a:p>
        </p:txBody>
      </p:sp>
      <p:cxnSp>
        <p:nvCxnSpPr>
          <p:cNvPr id="209" name="Google Shape;209;gf6f99be993_0_12"/>
          <p:cNvCxnSpPr>
            <a:stCxn id="205" idx="3"/>
            <a:endCxn id="206" idx="1"/>
          </p:cNvCxnSpPr>
          <p:nvPr/>
        </p:nvCxnSpPr>
        <p:spPr>
          <a:xfrm>
            <a:off x="2334525" y="1351350"/>
            <a:ext cx="621300" cy="990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gf6f99be993_0_12"/>
          <p:cNvCxnSpPr>
            <a:stCxn id="204" idx="3"/>
            <a:endCxn id="208" idx="1"/>
          </p:cNvCxnSpPr>
          <p:nvPr/>
        </p:nvCxnSpPr>
        <p:spPr>
          <a:xfrm>
            <a:off x="2270025" y="3969088"/>
            <a:ext cx="685800" cy="0"/>
          </a:xfrm>
          <a:prstGeom prst="straightConnector1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gf6f99be993_0_12"/>
          <p:cNvCxnSpPr>
            <a:stCxn id="203" idx="3"/>
            <a:endCxn id="207" idx="1"/>
          </p:cNvCxnSpPr>
          <p:nvPr/>
        </p:nvCxnSpPr>
        <p:spPr>
          <a:xfrm>
            <a:off x="1940625" y="2952650"/>
            <a:ext cx="1015200" cy="9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2" name="Google Shape;212;gf6f99be99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325" y="1104025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f6f99be99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25" y="2705325"/>
            <a:ext cx="514500" cy="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f6f99be993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25" y="3711850"/>
            <a:ext cx="514500" cy="5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21" name="Google Shape;22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22" name="Google Shape;22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23" name="Google Shape;22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24" name="Google Shape;22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26" name="Google Shape;226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27" name="Google Shape;227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