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3" roundtripDataSignature="AMtx7mhfScaMMr4LRzz4YaefmIB8SkWk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aude.rj.gov.br/comum/code/MostrarArquivo.php?C=MTkzMTY%2C" TargetMode="External"/><Relationship Id="rId3" Type="http://schemas.openxmlformats.org/officeDocument/2006/relationships/hyperlink" Target="https://www.fsp.usp.br/lcsoabcpaulista/wp-content/uploads/2021/09/instrutivo_abordagem_coletiva.pdf"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f709a3d5b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f709a3d5b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lang="pt-BR">
                <a:solidFill>
                  <a:schemeClr val="dk1"/>
                </a:solidFill>
              </a:rPr>
              <a:t>É possível compor os slides com os exemplos de estratégias com fotos/registros da condução desta oficina.</a:t>
            </a:r>
            <a:endParaRPr>
              <a:solidFill>
                <a:schemeClr val="dk1"/>
              </a:solidFill>
            </a:endParaRPr>
          </a:p>
          <a:p>
            <a:pPr indent="0" lvl="0" marL="0" rtl="0" algn="just">
              <a:lnSpc>
                <a:spcPct val="150000"/>
              </a:lnSpc>
              <a:spcBef>
                <a:spcPts val="0"/>
              </a:spcBef>
              <a:spcAft>
                <a:spcPts val="0"/>
              </a:spcAft>
              <a:buNone/>
            </a:pPr>
            <a:r>
              <a:rPr lang="pt-BR">
                <a:solidFill>
                  <a:schemeClr val="dk1"/>
                </a:solidFill>
              </a:rPr>
              <a:t>Questione aos participantes se reconhecem algumas das estratégias educativas apresentadas acima, em seguida caso seja necessário apresente as definições de cada uma delas. </a:t>
            </a:r>
            <a:endParaRPr>
              <a:solidFill>
                <a:schemeClr val="dk1"/>
              </a:solidFill>
            </a:endParaRPr>
          </a:p>
          <a:p>
            <a:pPr indent="0" lvl="0" marL="0" rtl="0" algn="just">
              <a:lnSpc>
                <a:spcPct val="150000"/>
              </a:lnSpc>
              <a:spcBef>
                <a:spcPts val="0"/>
              </a:spcBef>
              <a:spcAft>
                <a:spcPts val="0"/>
              </a:spcAft>
              <a:buNone/>
            </a:pPr>
            <a:r>
              <a:t/>
            </a:r>
            <a:endParaRPr>
              <a:solidFill>
                <a:schemeClr val="dk1"/>
              </a:solidFill>
            </a:endParaRPr>
          </a:p>
          <a:p>
            <a:pPr indent="0" lvl="0" marL="0" rtl="0" algn="just">
              <a:lnSpc>
                <a:spcPct val="150000"/>
              </a:lnSpc>
              <a:spcBef>
                <a:spcPts val="0"/>
              </a:spcBef>
              <a:spcAft>
                <a:spcPts val="0"/>
              </a:spcAft>
              <a:buClr>
                <a:schemeClr val="dk1"/>
              </a:buClr>
              <a:buSzPts val="1100"/>
              <a:buFont typeface="Arial"/>
              <a:buNone/>
            </a:pPr>
            <a:r>
              <a:rPr lang="pt-BR">
                <a:solidFill>
                  <a:schemeClr val="dk1"/>
                </a:solidFill>
              </a:rPr>
              <a:t>É importante ressaltar que não existe uma metodologia única e que a priori melhor se adeque a qualificação de um determinado processo de trabalho. A escolha da metodologia a ser aplicada deve considerar as especificidades do local, os profissionais e cidadãos envolvidos e principalmente os objetivos que se pretende alcançar. </a:t>
            </a:r>
            <a:endParaRPr>
              <a:solidFill>
                <a:schemeClr val="dk1"/>
              </a:solidFill>
            </a:endParaRPr>
          </a:p>
          <a:p>
            <a:pPr indent="0" lvl="0" marL="0" rtl="0" algn="just">
              <a:lnSpc>
                <a:spcPct val="150000"/>
              </a:lnSpc>
              <a:spcBef>
                <a:spcPts val="0"/>
              </a:spcBef>
              <a:spcAft>
                <a:spcPts val="0"/>
              </a:spcAft>
              <a:buClr>
                <a:schemeClr val="dk1"/>
              </a:buClr>
              <a:buSzPts val="1100"/>
              <a:buFont typeface="Arial"/>
              <a:buNone/>
            </a:pPr>
            <a:r>
              <a:t/>
            </a:r>
            <a:endParaRPr>
              <a:solidFill>
                <a:schemeClr val="dk1"/>
              </a:solidFill>
            </a:endParaRPr>
          </a:p>
          <a:p>
            <a:pPr indent="0" lvl="0" marL="0" rtl="0" algn="just">
              <a:lnSpc>
                <a:spcPct val="150000"/>
              </a:lnSpc>
              <a:spcBef>
                <a:spcPts val="0"/>
              </a:spcBef>
              <a:spcAft>
                <a:spcPts val="0"/>
              </a:spcAft>
              <a:buClr>
                <a:schemeClr val="dk1"/>
              </a:buClr>
              <a:buSzPts val="1100"/>
              <a:buFont typeface="Arial"/>
              <a:buNone/>
            </a:pPr>
            <a:r>
              <a:rPr lang="pt-BR">
                <a:solidFill>
                  <a:schemeClr val="dk1"/>
                </a:solidFill>
              </a:rPr>
              <a:t>Cabe ainda aos profissionais que conduzem a atividade e àqueles que dela participam, avaliar constantemente se a metodologia após escolhida e aplicada, de fato constitui a melhor opção para a atividade proposta, e caso identifique-se que após a atividade prática, a metodologia eleita não permitiu o alcance dos objetivos pretendidos, esta deve ser repensada.</a:t>
            </a:r>
            <a:endParaRPr>
              <a:solidFill>
                <a:schemeClr val="dk1"/>
              </a:solidFill>
            </a:endParaRPr>
          </a:p>
          <a:p>
            <a:pPr indent="0" lvl="0" marL="0" rtl="0" algn="just">
              <a:lnSpc>
                <a:spcPct val="150000"/>
              </a:lnSpc>
              <a:spcBef>
                <a:spcPts val="0"/>
              </a:spcBef>
              <a:spcAft>
                <a:spcPts val="0"/>
              </a:spcAft>
              <a:buClr>
                <a:schemeClr val="dk1"/>
              </a:buClr>
              <a:buSzPts val="1100"/>
              <a:buFont typeface="Arial"/>
              <a:buNone/>
            </a:pPr>
            <a:r>
              <a:t/>
            </a:r>
            <a:endParaRPr>
              <a:solidFill>
                <a:schemeClr val="dk1"/>
              </a:solidFill>
            </a:endParaRPr>
          </a:p>
          <a:p>
            <a:pPr indent="0" lvl="0" marL="0" rtl="0" algn="just">
              <a:lnSpc>
                <a:spcPct val="150000"/>
              </a:lnSpc>
              <a:spcBef>
                <a:spcPts val="0"/>
              </a:spcBef>
              <a:spcAft>
                <a:spcPts val="0"/>
              </a:spcAft>
              <a:buNone/>
            </a:pPr>
            <a:r>
              <a:rPr lang="pt-BR">
                <a:solidFill>
                  <a:schemeClr val="dk1"/>
                </a:solidFill>
              </a:rPr>
              <a:t>RIO DE JANEIRO. Governo do Estado do Rio de Janeiro. Secretaria de Estado de Saúde. Superintendência de Educação em Saúde. </a:t>
            </a:r>
            <a:r>
              <a:rPr b="1" lang="pt-BR" u="sng">
                <a:solidFill>
                  <a:srgbClr val="1155CC"/>
                </a:solidFill>
                <a:hlinkClick r:id="rId2">
                  <a:extLst>
                    <a:ext uri="{A12FA001-AC4F-418D-AE19-62706E023703}">
                      <ahyp:hlinkClr val="tx"/>
                    </a:ext>
                  </a:extLst>
                </a:hlinkClick>
              </a:rPr>
              <a:t>Bases para diálogos e reflexões em Educação Permanente em Saúde</a:t>
            </a:r>
            <a:r>
              <a:rPr lang="pt-BR">
                <a:solidFill>
                  <a:schemeClr val="dk1"/>
                </a:solidFill>
              </a:rPr>
              <a:t>. 2018/2019, RJ</a:t>
            </a:r>
            <a:endParaRPr>
              <a:solidFill>
                <a:schemeClr val="dk1"/>
              </a:solidFill>
            </a:endParaRPr>
          </a:p>
          <a:p>
            <a:pPr indent="0" lvl="0" marL="457200" rtl="0" algn="just">
              <a:lnSpc>
                <a:spcPct val="150000"/>
              </a:lnSpc>
              <a:spcBef>
                <a:spcPts val="0"/>
              </a:spcBef>
              <a:spcAft>
                <a:spcPts val="0"/>
              </a:spcAft>
              <a:buNone/>
            </a:pPr>
            <a:r>
              <a:t/>
            </a:r>
            <a:endParaRPr>
              <a:solidFill>
                <a:schemeClr val="dk1"/>
              </a:solidFill>
            </a:endParaRPr>
          </a:p>
          <a:p>
            <a:pPr indent="0" lvl="0" marL="0" rtl="0" algn="just">
              <a:lnSpc>
                <a:spcPct val="150000"/>
              </a:lnSpc>
              <a:spcBef>
                <a:spcPts val="0"/>
              </a:spcBef>
              <a:spcAft>
                <a:spcPts val="0"/>
              </a:spcAft>
              <a:buClr>
                <a:schemeClr val="dk1"/>
              </a:buClr>
              <a:buSzPts val="1100"/>
              <a:buFont typeface="Arial"/>
              <a:buNone/>
            </a:pPr>
            <a:r>
              <a:rPr lang="pt-BR">
                <a:solidFill>
                  <a:schemeClr val="dk1"/>
                </a:solidFill>
              </a:rPr>
              <a:t>BRASIL. Ministério da Saúde. Coordenação-Geral de Alimentação e Nutrição. Universidade Federal de Minas Gerais. </a:t>
            </a:r>
            <a:r>
              <a:rPr b="1" lang="pt-BR">
                <a:solidFill>
                  <a:schemeClr val="dk1"/>
                </a:solidFill>
              </a:rPr>
              <a:t> </a:t>
            </a:r>
            <a:r>
              <a:rPr b="1" lang="pt-BR" u="sng">
                <a:solidFill>
                  <a:schemeClr val="hlink"/>
                </a:solidFill>
                <a:hlinkClick r:id="rId3"/>
              </a:rPr>
              <a:t>Instrutivo de Abordagem Coletiva para o Manejo da Obesidade no SUS</a:t>
            </a:r>
            <a:r>
              <a:rPr b="1" lang="pt-BR">
                <a:solidFill>
                  <a:schemeClr val="dk1"/>
                </a:solidFill>
              </a:rPr>
              <a:t>.</a:t>
            </a:r>
            <a:r>
              <a:rPr lang="pt-BR">
                <a:solidFill>
                  <a:schemeClr val="dk1"/>
                </a:solidFill>
              </a:rPr>
              <a:t> Brasília, 2021 </a:t>
            </a:r>
            <a:endParaRPr>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f709a3d5b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f709a3d5b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b="1" lang="pt-BR" sz="1000">
                <a:solidFill>
                  <a:schemeClr val="dk1"/>
                </a:solidFill>
              </a:rPr>
              <a:t>Estudo de caso:</a:t>
            </a:r>
            <a:r>
              <a:rPr lang="pt-BR" sz="1000">
                <a:solidFill>
                  <a:schemeClr val="dk1"/>
                </a:solidFill>
              </a:rPr>
              <a:t> Metodologia baseada na análise aprofundada de uma situação ou problema, permitindo a compreensão de fenômenos sociais (YIN apud COIMBRA, 2013). Utilizaram-se estudos de caso tanto de manejo coletivo (módulo 3) quanto de gestão e planejamento dos grupos terapêuticos (módulo 5).</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a:p>
            <a:pPr indent="0" lvl="0" marL="0" rtl="0" algn="just">
              <a:lnSpc>
                <a:spcPct val="150000"/>
              </a:lnSpc>
              <a:spcBef>
                <a:spcPts val="0"/>
              </a:spcBef>
              <a:spcAft>
                <a:spcPts val="0"/>
              </a:spcAft>
              <a:buNone/>
            </a:pPr>
            <a:r>
              <a:rPr b="1" lang="pt-BR" sz="1000">
                <a:solidFill>
                  <a:schemeClr val="dk1"/>
                </a:solidFill>
              </a:rPr>
              <a:t>Exposição dialogada:</a:t>
            </a:r>
            <a:r>
              <a:rPr lang="pt-BR" sz="1000">
                <a:solidFill>
                  <a:schemeClr val="dk1"/>
                </a:solidFill>
              </a:rPr>
              <a:t> A exposição dialogada permite a abertura para que os participantes tragam suas experiências, estimulando trocas de saberes e a participação ativa durante a exposição estruturada de um conteúdo. A atividade expositiva deve ser conduzida em forma de diálogo, a fim de possibilitar a interpretação, a reflexão e a discussão do objeto de estudo (ANASTASIOU, 2009).</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f7df4286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f7df4286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b="1" lang="pt-BR" sz="1000">
                <a:solidFill>
                  <a:schemeClr val="dk1"/>
                </a:solidFill>
              </a:rPr>
              <a:t>Jigsaw classroom (sala de aula em quebra-cabeça): </a:t>
            </a:r>
            <a:r>
              <a:rPr lang="pt-BR" sz="1000">
                <a:solidFill>
                  <a:schemeClr val="dk1"/>
                </a:solidFill>
              </a:rPr>
              <a:t>Método de aprendizagem colaborativa, baseada no estudo e na reflexão de um determinado tema, seguidos da  discussão com o objetivo de aprimorar o conhecimento. No caso do jigsaw classroom, o tema principal é dividido em subtópicos a serem explorados separadamente por grupos específicos. Cada conhecimento específico é compartilhado de forma a propiciar a discussão completa do assunto (LEITE et al, 2013).</a:t>
            </a:r>
            <a:endParaRPr sz="1000">
              <a:solidFill>
                <a:schemeClr val="dk1"/>
              </a:solidFill>
            </a:endParaRPr>
          </a:p>
          <a:p>
            <a:pPr indent="0" lvl="0" marL="0" rtl="0" algn="just">
              <a:lnSpc>
                <a:spcPct val="150000"/>
              </a:lnSpc>
              <a:spcBef>
                <a:spcPts val="0"/>
              </a:spcBef>
              <a:spcAft>
                <a:spcPts val="0"/>
              </a:spcAft>
              <a:buClr>
                <a:schemeClr val="dk1"/>
              </a:buClr>
              <a:buSzPts val="1100"/>
              <a:buFont typeface="Arial"/>
              <a:buNone/>
            </a:pPr>
            <a:r>
              <a:t/>
            </a:r>
            <a:endParaRPr b="1" sz="1000">
              <a:solidFill>
                <a:schemeClr val="dk1"/>
              </a:solidFill>
            </a:endParaRPr>
          </a:p>
          <a:p>
            <a:pPr indent="0" lvl="0" marL="0" rtl="0" algn="just">
              <a:lnSpc>
                <a:spcPct val="150000"/>
              </a:lnSpc>
              <a:spcBef>
                <a:spcPts val="0"/>
              </a:spcBef>
              <a:spcAft>
                <a:spcPts val="0"/>
              </a:spcAft>
              <a:buNone/>
            </a:pPr>
            <a:r>
              <a:rPr b="1" lang="pt-BR" sz="1000">
                <a:solidFill>
                  <a:schemeClr val="dk1"/>
                </a:solidFill>
              </a:rPr>
              <a:t>Mapa falante (cartografia): </a:t>
            </a:r>
            <a:r>
              <a:rPr lang="pt-BR" sz="1000">
                <a:solidFill>
                  <a:schemeClr val="dk1"/>
                </a:solidFill>
              </a:rPr>
              <a:t>Inspirada na atividade “Movimentando o corpo e a vida na comunidade” (BRASIL, 2021), trata-se de uma estratégia de mapeamento que auxilia a  análise do ambiente alimentar e de prática de atividade física, de forma a permitir a discussão sobre a temática do ambiente enquanto um dos determinantes do excesso de peso.</a:t>
            </a:r>
            <a:endParaRPr sz="1000">
              <a:solidFill>
                <a:schemeClr val="dk1"/>
              </a:solidFill>
            </a:endParaRPr>
          </a:p>
          <a:p>
            <a:pPr indent="0" lvl="0" marL="0" rtl="0" algn="just">
              <a:lnSpc>
                <a:spcPct val="150000"/>
              </a:lnSpc>
              <a:spcBef>
                <a:spcPts val="0"/>
              </a:spcBef>
              <a:spcAft>
                <a:spcPts val="0"/>
              </a:spcAft>
              <a:buNone/>
            </a:pPr>
            <a:r>
              <a:t/>
            </a:r>
            <a:endParaRPr b="1" sz="1000">
              <a:solidFill>
                <a:schemeClr val="dk1"/>
              </a:solidFill>
            </a:endParaRPr>
          </a:p>
          <a:p>
            <a:pPr indent="0" lvl="0" marL="0" rtl="0" algn="just">
              <a:lnSpc>
                <a:spcPct val="150000"/>
              </a:lnSpc>
              <a:spcBef>
                <a:spcPts val="0"/>
              </a:spcBef>
              <a:spcAft>
                <a:spcPts val="0"/>
              </a:spcAft>
              <a:buNone/>
            </a:pPr>
            <a:r>
              <a:rPr b="1" lang="pt-BR" sz="1000">
                <a:solidFill>
                  <a:schemeClr val="dk1"/>
                </a:solidFill>
              </a:rPr>
              <a:t>O que compartilhamos: </a:t>
            </a:r>
            <a:r>
              <a:rPr lang="pt-BR" sz="1000">
                <a:solidFill>
                  <a:schemeClr val="dk1"/>
                </a:solidFill>
              </a:rPr>
              <a:t>A atividade foi inspirada no premiado curta-metragem “All we share”, resultado de uma campanha do canal dinamarquês TV 2 que teve como objetivo explicitar que “há mais coisas que nos unem do que que nos separam” (TV 2, 2017). Sua adaptação resultou na atividade “O que compartilhamos?”, que visa despertar reflexões sobre as potências da abordagem coletiva.</a:t>
            </a:r>
            <a:endParaRPr sz="1000">
              <a:solidFill>
                <a:schemeClr val="dk1"/>
              </a:solidFill>
            </a:endParaRPr>
          </a:p>
          <a:p>
            <a:pPr indent="0" lvl="0" marL="0" rtl="0" algn="just">
              <a:lnSpc>
                <a:spcPct val="150000"/>
              </a:lnSpc>
              <a:spcBef>
                <a:spcPts val="0"/>
              </a:spcBef>
              <a:spcAft>
                <a:spcPts val="0"/>
              </a:spcAft>
              <a:buClr>
                <a:schemeClr val="dk1"/>
              </a:buClr>
              <a:buSzPts val="1100"/>
              <a:buFont typeface="Arial"/>
              <a:buNone/>
            </a:pPr>
            <a:r>
              <a:t/>
            </a:r>
            <a:endParaRPr b="1"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f7df428675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f7df428675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t/>
            </a:r>
            <a:endParaRPr b="1" sz="1000">
              <a:solidFill>
                <a:schemeClr val="dk1"/>
              </a:solidFill>
            </a:endParaRPr>
          </a:p>
          <a:p>
            <a:pPr indent="0" lvl="0" marL="0" rtl="0" algn="just">
              <a:lnSpc>
                <a:spcPct val="150000"/>
              </a:lnSpc>
              <a:spcBef>
                <a:spcPts val="0"/>
              </a:spcBef>
              <a:spcAft>
                <a:spcPts val="0"/>
              </a:spcAft>
              <a:buNone/>
            </a:pPr>
            <a:r>
              <a:t/>
            </a:r>
            <a:endParaRPr sz="10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ficina" type="title">
  <p:cSld name="TITLE">
    <p:spTree>
      <p:nvGrpSpPr>
        <p:cNvPr id="9" name="Shape 9"/>
        <p:cNvGrpSpPr/>
        <p:nvPr/>
      </p:nvGrpSpPr>
      <p:grpSpPr>
        <a:xfrm>
          <a:off x="0" y="0"/>
          <a:ext cx="0" cy="0"/>
          <a:chOff x="0" y="0"/>
          <a:chExt cx="0" cy="0"/>
        </a:xfrm>
      </p:grpSpPr>
      <p:sp>
        <p:nvSpPr>
          <p:cNvPr id="10" name="Google Shape;10;gf549ccd471_0_4"/>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1" name="Google Shape;11;gf549ccd471_0_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A64D79"/>
              </a:buClr>
              <a:buSzPts val="5200"/>
              <a:buNone/>
              <a:defRPr b="1" sz="5200">
                <a:solidFill>
                  <a:srgbClr val="A64D79"/>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gf549ccd471_0_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gf549ccd471_0_4"/>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14" name="Google Shape;14;gf549ccd471_0_4"/>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gf549ccd471_0_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A64D79"/>
              </a:buClr>
              <a:buSzPts val="2800"/>
              <a:buNone/>
              <a:defRPr b="1">
                <a:solidFill>
                  <a:srgbClr val="A64D79"/>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3" name="Google Shape;63;gf549ccd471_0_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64" name="Google Shape;64;gf549ccd471_0_52"/>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65" name="Google Shape;65;gf549ccd471_0_52"/>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66" name="Google Shape;66;gf549ccd471_0_52"/>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67" name="Shape 67"/>
        <p:cNvGrpSpPr/>
        <p:nvPr/>
      </p:nvGrpSpPr>
      <p:grpSpPr>
        <a:xfrm>
          <a:off x="0" y="0"/>
          <a:ext cx="0" cy="0"/>
          <a:chOff x="0" y="0"/>
          <a:chExt cx="0" cy="0"/>
        </a:xfrm>
      </p:grpSpPr>
      <p:sp>
        <p:nvSpPr>
          <p:cNvPr id="68" name="Google Shape;68;gf549ccd471_0_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A64D79"/>
              </a:buClr>
              <a:buSzPts val="2800"/>
              <a:buNone/>
              <a:defRPr b="1">
                <a:solidFill>
                  <a:srgbClr val="A64D79"/>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9" name="Google Shape;69;gf549ccd471_0_5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70" name="Google Shape;70;gf549ccd471_0_58"/>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71" name="Google Shape;71;gf549ccd471_0_58"/>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gf549ccd471_0_6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A64D79"/>
              </a:buClr>
              <a:buSzPts val="2400"/>
              <a:buNone/>
              <a:defRPr b="1" sz="2400">
                <a:solidFill>
                  <a:srgbClr val="A64D79"/>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4" name="Google Shape;74;gf549ccd471_0_6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75" name="Google Shape;75;gf549ccd471_0_6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76" name="Google Shape;76;gf549ccd471_0_63"/>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77" name="Google Shape;77;gf549ccd471_0_63"/>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78" name="Google Shape;78;gf549ccd471_0_63"/>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1">
  <p:cSld name="ONE_COLUMN_TEXT_1">
    <p:spTree>
      <p:nvGrpSpPr>
        <p:cNvPr id="79" name="Shape 79"/>
        <p:cNvGrpSpPr/>
        <p:nvPr/>
      </p:nvGrpSpPr>
      <p:grpSpPr>
        <a:xfrm>
          <a:off x="0" y="0"/>
          <a:ext cx="0" cy="0"/>
          <a:chOff x="0" y="0"/>
          <a:chExt cx="0" cy="0"/>
        </a:xfrm>
      </p:grpSpPr>
      <p:sp>
        <p:nvSpPr>
          <p:cNvPr id="80" name="Google Shape;80;gf549ccd471_0_7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A64D79"/>
              </a:buClr>
              <a:buSzPts val="2400"/>
              <a:buNone/>
              <a:defRPr b="1" sz="2400">
                <a:solidFill>
                  <a:srgbClr val="A64D79"/>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81" name="Google Shape;81;gf549ccd471_0_7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82" name="Google Shape;82;gf549ccd471_0_7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83" name="Google Shape;83;gf549ccd471_0_70"/>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84" name="Google Shape;84;gf549ccd471_0_70"/>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5" name="Shape 85"/>
        <p:cNvGrpSpPr/>
        <p:nvPr/>
      </p:nvGrpSpPr>
      <p:grpSpPr>
        <a:xfrm>
          <a:off x="0" y="0"/>
          <a:ext cx="0" cy="0"/>
          <a:chOff x="0" y="0"/>
          <a:chExt cx="0" cy="0"/>
        </a:xfrm>
      </p:grpSpPr>
      <p:sp>
        <p:nvSpPr>
          <p:cNvPr id="86" name="Google Shape;86;gf549ccd471_0_7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A64D79"/>
              </a:buClr>
              <a:buSzPts val="4800"/>
              <a:buNone/>
              <a:defRPr b="1" sz="4800">
                <a:solidFill>
                  <a:srgbClr val="A64D79"/>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87" name="Google Shape;87;gf549ccd471_0_7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88" name="Google Shape;88;gf549ccd471_0_76"/>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89" name="Google Shape;89;gf549ccd471_0_76"/>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90" name="Google Shape;90;gf549ccd471_0_76"/>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1">
  <p:cSld name="MAIN_POINT_1">
    <p:spTree>
      <p:nvGrpSpPr>
        <p:cNvPr id="91" name="Shape 91"/>
        <p:cNvGrpSpPr/>
        <p:nvPr/>
      </p:nvGrpSpPr>
      <p:grpSpPr>
        <a:xfrm>
          <a:off x="0" y="0"/>
          <a:ext cx="0" cy="0"/>
          <a:chOff x="0" y="0"/>
          <a:chExt cx="0" cy="0"/>
        </a:xfrm>
      </p:grpSpPr>
      <p:sp>
        <p:nvSpPr>
          <p:cNvPr id="92" name="Google Shape;92;gf549ccd471_0_8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A64D79"/>
              </a:buClr>
              <a:buSzPts val="4800"/>
              <a:buNone/>
              <a:defRPr b="1" sz="4800">
                <a:solidFill>
                  <a:srgbClr val="A64D79"/>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93" name="Google Shape;93;gf549ccd471_0_8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94" name="Google Shape;94;gf549ccd471_0_82"/>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95" name="Google Shape;95;gf549ccd471_0_82"/>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6" name="Shape 96"/>
        <p:cNvGrpSpPr/>
        <p:nvPr/>
      </p:nvGrpSpPr>
      <p:grpSpPr>
        <a:xfrm>
          <a:off x="0" y="0"/>
          <a:ext cx="0" cy="0"/>
          <a:chOff x="0" y="0"/>
          <a:chExt cx="0" cy="0"/>
        </a:xfrm>
      </p:grpSpPr>
      <p:sp>
        <p:nvSpPr>
          <p:cNvPr id="97" name="Google Shape;97;gf549ccd471_0_8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gf549ccd471_0_8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A64D79"/>
              </a:buClr>
              <a:buSzPts val="4200"/>
              <a:buNone/>
              <a:defRPr b="1" sz="4200">
                <a:solidFill>
                  <a:srgbClr val="A64D79"/>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99" name="Google Shape;99;gf549ccd471_0_8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0" name="Google Shape;100;gf549ccd471_0_8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01" name="Google Shape;101;gf549ccd471_0_8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02" name="Google Shape;102;gf549ccd471_0_87"/>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03" name="Google Shape;103;gf549ccd471_0_87"/>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104" name="Google Shape;104;gf549ccd471_0_87"/>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1">
  <p:cSld name="SECTION_TITLE_AND_DESCRIPTION_1">
    <p:spTree>
      <p:nvGrpSpPr>
        <p:cNvPr id="105" name="Shape 105"/>
        <p:cNvGrpSpPr/>
        <p:nvPr/>
      </p:nvGrpSpPr>
      <p:grpSpPr>
        <a:xfrm>
          <a:off x="0" y="0"/>
          <a:ext cx="0" cy="0"/>
          <a:chOff x="0" y="0"/>
          <a:chExt cx="0" cy="0"/>
        </a:xfrm>
      </p:grpSpPr>
      <p:sp>
        <p:nvSpPr>
          <p:cNvPr id="106" name="Google Shape;106;gf549ccd471_0_9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gf549ccd471_0_9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A64D79"/>
              </a:buClr>
              <a:buSzPts val="4200"/>
              <a:buNone/>
              <a:defRPr b="1" sz="4200">
                <a:solidFill>
                  <a:srgbClr val="A64D79"/>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08" name="Google Shape;108;gf549ccd471_0_9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9" name="Google Shape;109;gf549ccd471_0_9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10" name="Google Shape;110;gf549ccd471_0_9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11" name="Google Shape;111;gf549ccd471_0_96"/>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12" name="Google Shape;112;gf549ccd471_0_96"/>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3" name="Shape 113"/>
        <p:cNvGrpSpPr/>
        <p:nvPr/>
      </p:nvGrpSpPr>
      <p:grpSpPr>
        <a:xfrm>
          <a:off x="0" y="0"/>
          <a:ext cx="0" cy="0"/>
          <a:chOff x="0" y="0"/>
          <a:chExt cx="0" cy="0"/>
        </a:xfrm>
      </p:grpSpPr>
      <p:sp>
        <p:nvSpPr>
          <p:cNvPr id="114" name="Google Shape;114;gf549ccd471_0_10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115" name="Google Shape;115;gf549ccd471_0_10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16" name="Google Shape;116;gf549ccd471_0_104"/>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17" name="Google Shape;117;gf549ccd471_0_104"/>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118" name="Google Shape;118;gf549ccd471_0_104"/>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1">
  <p:cSld name="CAPTION_ONLY_1">
    <p:spTree>
      <p:nvGrpSpPr>
        <p:cNvPr id="119" name="Shape 119"/>
        <p:cNvGrpSpPr/>
        <p:nvPr/>
      </p:nvGrpSpPr>
      <p:grpSpPr>
        <a:xfrm>
          <a:off x="0" y="0"/>
          <a:ext cx="0" cy="0"/>
          <a:chOff x="0" y="0"/>
          <a:chExt cx="0" cy="0"/>
        </a:xfrm>
      </p:grpSpPr>
      <p:sp>
        <p:nvSpPr>
          <p:cNvPr id="120" name="Google Shape;120;gf549ccd471_0_1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1" name="Google Shape;121;gf549ccd471_0_1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22" name="Google Shape;122;gf549ccd471_0_110"/>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23" name="Google Shape;123;gf549ccd471_0_110"/>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gf549ccd471_0_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C27BA0"/>
              </a:buClr>
              <a:buSzPts val="2800"/>
              <a:buNone/>
              <a:defRPr b="1">
                <a:solidFill>
                  <a:srgbClr val="C27BA0"/>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gf549ccd471_0_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gf549ccd471_0_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9" name="Google Shape;19;gf549ccd471_0_24"/>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20" name="Google Shape;20;gf549ccd471_0_24"/>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21" name="Google Shape;21;gf549ccd471_0_24"/>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24" name="Shape 124"/>
        <p:cNvGrpSpPr/>
        <p:nvPr/>
      </p:nvGrpSpPr>
      <p:grpSpPr>
        <a:xfrm>
          <a:off x="0" y="0"/>
          <a:ext cx="0" cy="0"/>
          <a:chOff x="0" y="0"/>
          <a:chExt cx="0" cy="0"/>
        </a:xfrm>
      </p:grpSpPr>
      <p:sp>
        <p:nvSpPr>
          <p:cNvPr id="125" name="Google Shape;125;gf549ccd471_0_11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26" name="Google Shape;126;gf549ccd471_0_11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27" name="Google Shape;127;gf549ccd471_0_1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28" name="Google Shape;128;gf549ccd471_0_115"/>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29" name="Google Shape;129;gf549ccd471_0_115"/>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130" name="Google Shape;130;gf549ccd471_0_115"/>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1">
  <p:cSld name="BIG_NUMBER_1">
    <p:spTree>
      <p:nvGrpSpPr>
        <p:cNvPr id="131" name="Shape 131"/>
        <p:cNvGrpSpPr/>
        <p:nvPr/>
      </p:nvGrpSpPr>
      <p:grpSpPr>
        <a:xfrm>
          <a:off x="0" y="0"/>
          <a:ext cx="0" cy="0"/>
          <a:chOff x="0" y="0"/>
          <a:chExt cx="0" cy="0"/>
        </a:xfrm>
      </p:grpSpPr>
      <p:sp>
        <p:nvSpPr>
          <p:cNvPr id="132" name="Google Shape;132;gf549ccd471_0_122"/>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p:txBody>
      </p:sp>
      <p:sp>
        <p:nvSpPr>
          <p:cNvPr id="133" name="Google Shape;133;gf549ccd471_0_1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34" name="Google Shape;134;gf549ccd471_0_1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35" name="Google Shape;135;gf549ccd471_0_122"/>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36" name="Google Shape;136;gf549ccd471_0_122"/>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7" name="Shape 137"/>
        <p:cNvGrpSpPr/>
        <p:nvPr/>
      </p:nvGrpSpPr>
      <p:grpSpPr>
        <a:xfrm>
          <a:off x="0" y="0"/>
          <a:ext cx="0" cy="0"/>
          <a:chOff x="0" y="0"/>
          <a:chExt cx="0" cy="0"/>
        </a:xfrm>
      </p:grpSpPr>
      <p:sp>
        <p:nvSpPr>
          <p:cNvPr id="138" name="Google Shape;138;gf549ccd471_0_1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39" name="Google Shape;139;gf549ccd471_0_128"/>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140" name="Google Shape;140;gf549ccd471_0_128"/>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141" name="Google Shape;141;gf549ccd471_0_128"/>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gf549ccd471_0_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A64D79"/>
              </a:buClr>
              <a:buSzPts val="3600"/>
              <a:buNone/>
              <a:defRPr b="1" sz="3600">
                <a:solidFill>
                  <a:srgbClr val="A64D79"/>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gf549ccd471_0_15"/>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25" name="Google Shape;25;gf549ccd471_0_15"/>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26" name="Google Shape;26;gf549ccd471_0_15"/>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BLANK_1">
    <p:spTree>
      <p:nvGrpSpPr>
        <p:cNvPr id="27" name="Shape 27"/>
        <p:cNvGrpSpPr/>
        <p:nvPr/>
      </p:nvGrpSpPr>
      <p:grpSpPr>
        <a:xfrm>
          <a:off x="0" y="0"/>
          <a:ext cx="0" cy="0"/>
          <a:chOff x="0" y="0"/>
          <a:chExt cx="0" cy="0"/>
        </a:xfrm>
      </p:grpSpPr>
      <p:sp>
        <p:nvSpPr>
          <p:cNvPr id="28" name="Google Shape;28;gf549ccd471_0_1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29" name="Google Shape;29;gf549ccd471_0_133"/>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30" name="Google Shape;30;gf549ccd471_0_133"/>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ficina 1">
  <p:cSld name="TITLE_1">
    <p:spTree>
      <p:nvGrpSpPr>
        <p:cNvPr id="31" name="Shape 31"/>
        <p:cNvGrpSpPr/>
        <p:nvPr/>
      </p:nvGrpSpPr>
      <p:grpSpPr>
        <a:xfrm>
          <a:off x="0" y="0"/>
          <a:ext cx="0" cy="0"/>
          <a:chOff x="0" y="0"/>
          <a:chExt cx="0" cy="0"/>
        </a:xfrm>
      </p:grpSpPr>
      <p:sp>
        <p:nvSpPr>
          <p:cNvPr id="32" name="Google Shape;32;gf549ccd471_0_10"/>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33" name="Google Shape;33;gf549ccd471_0_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A64D79"/>
              </a:buClr>
              <a:buSzPts val="5200"/>
              <a:buNone/>
              <a:defRPr b="1" sz="5200">
                <a:solidFill>
                  <a:srgbClr val="A64D79"/>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34" name="Google Shape;34;gf549ccd471_0_10"/>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5" name="Google Shape;35;gf549ccd471_0_10"/>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spTree>
      <p:nvGrpSpPr>
        <p:cNvPr id="36" name="Shape 36"/>
        <p:cNvGrpSpPr/>
        <p:nvPr/>
      </p:nvGrpSpPr>
      <p:grpSpPr>
        <a:xfrm>
          <a:off x="0" y="0"/>
          <a:ext cx="0" cy="0"/>
          <a:chOff x="0" y="0"/>
          <a:chExt cx="0" cy="0"/>
        </a:xfrm>
      </p:grpSpPr>
      <p:sp>
        <p:nvSpPr>
          <p:cNvPr id="37" name="Google Shape;37;gf549ccd471_0_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A64D79"/>
              </a:buClr>
              <a:buSzPts val="3600"/>
              <a:buNone/>
              <a:defRPr b="1" sz="3600">
                <a:solidFill>
                  <a:srgbClr val="A64D79"/>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38" name="Google Shape;38;gf549ccd471_0_20"/>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39" name="Google Shape;39;gf549ccd471_0_20"/>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40" name="Shape 40"/>
        <p:cNvGrpSpPr/>
        <p:nvPr/>
      </p:nvGrpSpPr>
      <p:grpSpPr>
        <a:xfrm>
          <a:off x="0" y="0"/>
          <a:ext cx="0" cy="0"/>
          <a:chOff x="0" y="0"/>
          <a:chExt cx="0" cy="0"/>
        </a:xfrm>
      </p:grpSpPr>
      <p:sp>
        <p:nvSpPr>
          <p:cNvPr id="41" name="Google Shape;41;gf549ccd471_0_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C27BA0"/>
              </a:buClr>
              <a:buSzPts val="2800"/>
              <a:buNone/>
              <a:defRPr b="1">
                <a:solidFill>
                  <a:srgbClr val="C27BA0"/>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2" name="Google Shape;42;gf549ccd471_0_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3" name="Google Shape;43;gf549ccd471_0_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44" name="Google Shape;44;gf549ccd471_0_31"/>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45" name="Google Shape;45;gf549ccd471_0_31"/>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6" name="Shape 46"/>
        <p:cNvGrpSpPr/>
        <p:nvPr/>
      </p:nvGrpSpPr>
      <p:grpSpPr>
        <a:xfrm>
          <a:off x="0" y="0"/>
          <a:ext cx="0" cy="0"/>
          <a:chOff x="0" y="0"/>
          <a:chExt cx="0" cy="0"/>
        </a:xfrm>
      </p:grpSpPr>
      <p:sp>
        <p:nvSpPr>
          <p:cNvPr id="47" name="Google Shape;47;gf549ccd471_0_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A64D79"/>
              </a:buClr>
              <a:buSzPts val="2800"/>
              <a:buNone/>
              <a:defRPr b="1">
                <a:solidFill>
                  <a:srgbClr val="A64D79"/>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8" name="Google Shape;48;gf549ccd471_0_3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9" name="Google Shape;49;gf549ccd471_0_3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0" name="Google Shape;50;gf549ccd471_0_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51" name="Google Shape;51;gf549ccd471_0_37"/>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52" name="Google Shape;52;gf549ccd471_0_37"/>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pic>
        <p:nvPicPr>
          <p:cNvPr id="53" name="Google Shape;53;gf549ccd471_0_37"/>
          <p:cNvPicPr preferRelativeResize="0"/>
          <p:nvPr/>
        </p:nvPicPr>
        <p:blipFill rotWithShape="1">
          <a:blip r:embed="rId2">
            <a:alphaModFix/>
          </a:blip>
          <a:srcRect b="0" l="0" r="0" t="0"/>
          <a:stretch/>
        </p:blipFill>
        <p:spPr>
          <a:xfrm>
            <a:off x="8361400" y="177500"/>
            <a:ext cx="627875" cy="62787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54" name="Shape 54"/>
        <p:cNvGrpSpPr/>
        <p:nvPr/>
      </p:nvGrpSpPr>
      <p:grpSpPr>
        <a:xfrm>
          <a:off x="0" y="0"/>
          <a:ext cx="0" cy="0"/>
          <a:chOff x="0" y="0"/>
          <a:chExt cx="0" cy="0"/>
        </a:xfrm>
      </p:grpSpPr>
      <p:sp>
        <p:nvSpPr>
          <p:cNvPr id="55" name="Google Shape;55;gf549ccd471_0_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A64D79"/>
              </a:buClr>
              <a:buSzPts val="2800"/>
              <a:buNone/>
              <a:defRPr b="1">
                <a:solidFill>
                  <a:srgbClr val="A64D79"/>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6" name="Google Shape;56;gf549ccd471_0_4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7" name="Google Shape;57;gf549ccd471_0_4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8" name="Google Shape;58;gf549ccd471_0_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59" name="Google Shape;59;gf549ccd471_0_45"/>
          <p:cNvSpPr/>
          <p:nvPr/>
        </p:nvSpPr>
        <p:spPr>
          <a:xfrm>
            <a:off x="0" y="4620425"/>
            <a:ext cx="9144000" cy="5232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EA9999"/>
              </a:highlight>
              <a:latin typeface="Arial"/>
              <a:ea typeface="Arial"/>
              <a:cs typeface="Arial"/>
              <a:sym typeface="Arial"/>
            </a:endParaRPr>
          </a:p>
        </p:txBody>
      </p:sp>
      <p:sp>
        <p:nvSpPr>
          <p:cNvPr id="60" name="Google Shape;60;gf549ccd471_0_45"/>
          <p:cNvSpPr txBox="1"/>
          <p:nvPr/>
        </p:nvSpPr>
        <p:spPr>
          <a:xfrm>
            <a:off x="306600" y="4674275"/>
            <a:ext cx="85308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Arial"/>
                <a:ea typeface="Arial"/>
                <a:cs typeface="Arial"/>
                <a:sym typeface="Arial"/>
              </a:rPr>
              <a:t>Oficina de Manejo  da obesidade por abordagem coletiva na atenção primária à saúde</a:t>
            </a:r>
            <a:endParaRPr b="1" i="0" sz="1500" u="none" cap="none" strike="noStrike">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f549ccd471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gf549ccd471_0_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gf549ccd471_0_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1" Type="http://schemas.openxmlformats.org/officeDocument/2006/relationships/image" Target="../media/image14.png"/><Relationship Id="rId10"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7.png"/><Relationship Id="rId9" Type="http://schemas.openxmlformats.org/officeDocument/2006/relationships/image" Target="../media/image12.png"/><Relationship Id="rId5" Type="http://schemas.openxmlformats.org/officeDocument/2006/relationships/image" Target="../media/image10.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5" name="Shape 145"/>
        <p:cNvGrpSpPr/>
        <p:nvPr/>
      </p:nvGrpSpPr>
      <p:grpSpPr>
        <a:xfrm>
          <a:off x="0" y="0"/>
          <a:ext cx="0" cy="0"/>
          <a:chOff x="0" y="0"/>
          <a:chExt cx="0" cy="0"/>
        </a:xfrm>
      </p:grpSpPr>
      <p:sp>
        <p:nvSpPr>
          <p:cNvPr id="146" name="Google Shape;146;p1"/>
          <p:cNvSpPr txBox="1"/>
          <p:nvPr/>
        </p:nvSpPr>
        <p:spPr>
          <a:xfrm>
            <a:off x="1111488" y="1362500"/>
            <a:ext cx="6921000" cy="18237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1"/>
              </a:buClr>
              <a:buSzPts val="1100"/>
              <a:buFont typeface="Arial"/>
              <a:buNone/>
            </a:pPr>
            <a:r>
              <a:rPr b="1" i="0" lang="pt-BR" sz="3400" u="none" cap="none" strike="noStrike">
                <a:solidFill>
                  <a:srgbClr val="A64D79"/>
                </a:solidFill>
                <a:latin typeface="Arial"/>
                <a:ea typeface="Arial"/>
                <a:cs typeface="Arial"/>
                <a:sym typeface="Arial"/>
              </a:rPr>
              <a:t>Oficina de manejo da obesidade por abordagem coletiva na atenção primária à saúde </a:t>
            </a:r>
            <a:endParaRPr b="0" i="0" sz="1400" u="none" cap="none" strike="noStrike">
              <a:solidFill>
                <a:srgbClr val="A64D79"/>
              </a:solidFill>
              <a:latin typeface="Arial"/>
              <a:ea typeface="Arial"/>
              <a:cs typeface="Arial"/>
              <a:sym typeface="Arial"/>
            </a:endParaRPr>
          </a:p>
        </p:txBody>
      </p:sp>
      <p:pic>
        <p:nvPicPr>
          <p:cNvPr id="147" name="Google Shape;147;p1"/>
          <p:cNvPicPr preferRelativeResize="0"/>
          <p:nvPr/>
        </p:nvPicPr>
        <p:blipFill rotWithShape="1">
          <a:blip r:embed="rId3">
            <a:alphaModFix/>
          </a:blip>
          <a:srcRect b="0" l="0" r="0" t="0"/>
          <a:stretch/>
        </p:blipFill>
        <p:spPr>
          <a:xfrm>
            <a:off x="1509700" y="3929725"/>
            <a:ext cx="6124575" cy="609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
          <p:cNvSpPr txBox="1"/>
          <p:nvPr>
            <p:ph type="ctrTitle"/>
          </p:nvPr>
        </p:nvSpPr>
        <p:spPr>
          <a:xfrm>
            <a:off x="311700" y="1893900"/>
            <a:ext cx="8520600" cy="13557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pt-BR" sz="3400"/>
              <a:t>Atividade 4:</a:t>
            </a:r>
            <a:endParaRPr sz="3400"/>
          </a:p>
          <a:p>
            <a:pPr indent="0" lvl="0" marL="0" rtl="0" algn="ctr">
              <a:lnSpc>
                <a:spcPct val="115000"/>
              </a:lnSpc>
              <a:spcBef>
                <a:spcPts val="0"/>
              </a:spcBef>
              <a:spcAft>
                <a:spcPts val="0"/>
              </a:spcAft>
              <a:buClr>
                <a:schemeClr val="dk1"/>
              </a:buClr>
              <a:buSzPts val="1100"/>
              <a:buFont typeface="Arial"/>
              <a:buNone/>
            </a:pPr>
            <a:r>
              <a:rPr lang="pt-BR" sz="3400"/>
              <a:t>Estratégias educativas para grupos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f709a3d5b9_0_6"/>
          <p:cNvSpPr txBox="1"/>
          <p:nvPr>
            <p:ph idx="1" type="body"/>
          </p:nvPr>
        </p:nvSpPr>
        <p:spPr>
          <a:xfrm>
            <a:off x="1280250" y="1880100"/>
            <a:ext cx="1929000" cy="51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pt-BR" sz="2300"/>
              <a:t>mapa falante</a:t>
            </a:r>
            <a:endParaRPr sz="2300"/>
          </a:p>
        </p:txBody>
      </p:sp>
      <p:sp>
        <p:nvSpPr>
          <p:cNvPr id="158" name="Google Shape;158;gf709a3d5b9_0_6"/>
          <p:cNvSpPr txBox="1"/>
          <p:nvPr>
            <p:ph idx="1" type="body"/>
          </p:nvPr>
        </p:nvSpPr>
        <p:spPr>
          <a:xfrm>
            <a:off x="966300" y="2706013"/>
            <a:ext cx="2469900" cy="55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pt-BR" sz="2300"/>
              <a:t>roda de conversa</a:t>
            </a:r>
            <a:endParaRPr sz="2300"/>
          </a:p>
        </p:txBody>
      </p:sp>
      <p:sp>
        <p:nvSpPr>
          <p:cNvPr id="159" name="Google Shape;159;gf709a3d5b9_0_6"/>
          <p:cNvSpPr txBox="1"/>
          <p:nvPr>
            <p:ph idx="1" type="body"/>
          </p:nvPr>
        </p:nvSpPr>
        <p:spPr>
          <a:xfrm>
            <a:off x="974700" y="3574850"/>
            <a:ext cx="2540100" cy="51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pt-BR" sz="2300"/>
              <a:t>ação no ambiente</a:t>
            </a:r>
            <a:endParaRPr sz="2300"/>
          </a:p>
        </p:txBody>
      </p:sp>
      <p:sp>
        <p:nvSpPr>
          <p:cNvPr id="160" name="Google Shape;160;gf709a3d5b9_0_6"/>
          <p:cNvSpPr txBox="1"/>
          <p:nvPr>
            <p:ph idx="1" type="body"/>
          </p:nvPr>
        </p:nvSpPr>
        <p:spPr>
          <a:xfrm>
            <a:off x="5266725" y="1051750"/>
            <a:ext cx="3158400" cy="51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800"/>
              <a:buFont typeface="Arial"/>
              <a:buNone/>
            </a:pPr>
            <a:r>
              <a:rPr lang="pt-BR" sz="2200"/>
              <a:t>atividades de dispersão</a:t>
            </a:r>
            <a:endParaRPr sz="2200"/>
          </a:p>
        </p:txBody>
      </p:sp>
      <p:sp>
        <p:nvSpPr>
          <p:cNvPr id="161" name="Google Shape;161;gf709a3d5b9_0_6"/>
          <p:cNvSpPr txBox="1"/>
          <p:nvPr>
            <p:ph idx="1" type="body"/>
          </p:nvPr>
        </p:nvSpPr>
        <p:spPr>
          <a:xfrm>
            <a:off x="4896975" y="2692500"/>
            <a:ext cx="3897900" cy="55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pt-BR" sz="2200"/>
              <a:t> atividade do quebra-cabeça</a:t>
            </a:r>
            <a:endParaRPr sz="2200"/>
          </a:p>
        </p:txBody>
      </p:sp>
      <p:sp>
        <p:nvSpPr>
          <p:cNvPr id="162" name="Google Shape;162;gf709a3d5b9_0_6"/>
          <p:cNvSpPr txBox="1"/>
          <p:nvPr>
            <p:ph idx="1" type="body"/>
          </p:nvPr>
        </p:nvSpPr>
        <p:spPr>
          <a:xfrm>
            <a:off x="4896975" y="3534325"/>
            <a:ext cx="3897900" cy="55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800"/>
              <a:buFont typeface="Arial"/>
              <a:buNone/>
            </a:pPr>
            <a:r>
              <a:rPr lang="pt-BR" sz="2200"/>
              <a:t>discussão de estudo de caso</a:t>
            </a:r>
            <a:endParaRPr sz="2200"/>
          </a:p>
        </p:txBody>
      </p:sp>
      <p:sp>
        <p:nvSpPr>
          <p:cNvPr id="163" name="Google Shape;163;gf709a3d5b9_0_6"/>
          <p:cNvSpPr txBox="1"/>
          <p:nvPr>
            <p:ph idx="1" type="body"/>
          </p:nvPr>
        </p:nvSpPr>
        <p:spPr>
          <a:xfrm>
            <a:off x="5356425" y="1850675"/>
            <a:ext cx="2979000" cy="55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pt-BR" sz="2200"/>
              <a:t>contação de histórias</a:t>
            </a:r>
            <a:endParaRPr sz="2200"/>
          </a:p>
        </p:txBody>
      </p:sp>
      <p:sp>
        <p:nvSpPr>
          <p:cNvPr id="164" name="Google Shape;164;gf709a3d5b9_0_6"/>
          <p:cNvSpPr txBox="1"/>
          <p:nvPr>
            <p:ph idx="1" type="body"/>
          </p:nvPr>
        </p:nvSpPr>
        <p:spPr>
          <a:xfrm>
            <a:off x="774600" y="1054175"/>
            <a:ext cx="2979000" cy="51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800"/>
              <a:buFont typeface="Arial"/>
              <a:buNone/>
            </a:pPr>
            <a:r>
              <a:rPr lang="pt-BR" sz="2300"/>
              <a:t>Exposição dialogada</a:t>
            </a:r>
            <a:endParaRPr sz="2300"/>
          </a:p>
        </p:txBody>
      </p:sp>
      <p:cxnSp>
        <p:nvCxnSpPr>
          <p:cNvPr id="165" name="Google Shape;165;gf709a3d5b9_0_6"/>
          <p:cNvCxnSpPr/>
          <p:nvPr/>
        </p:nvCxnSpPr>
        <p:spPr>
          <a:xfrm>
            <a:off x="4562700" y="40225"/>
            <a:ext cx="18600" cy="4567800"/>
          </a:xfrm>
          <a:prstGeom prst="straightConnector1">
            <a:avLst/>
          </a:prstGeom>
          <a:noFill/>
          <a:ln cap="flat" cmpd="sng" w="9525">
            <a:solidFill>
              <a:srgbClr val="1155CC"/>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f709a3d5b9_0_28"/>
          <p:cNvSpPr txBox="1"/>
          <p:nvPr>
            <p:ph idx="4294967295" type="body"/>
          </p:nvPr>
        </p:nvSpPr>
        <p:spPr>
          <a:xfrm>
            <a:off x="473400" y="423450"/>
            <a:ext cx="1195500" cy="85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Estudo de caso</a:t>
            </a:r>
            <a:endParaRPr sz="2200"/>
          </a:p>
        </p:txBody>
      </p:sp>
      <p:sp>
        <p:nvSpPr>
          <p:cNvPr id="171" name="Google Shape;171;gf709a3d5b9_0_28"/>
          <p:cNvSpPr txBox="1"/>
          <p:nvPr>
            <p:ph idx="4294967295" type="body"/>
          </p:nvPr>
        </p:nvSpPr>
        <p:spPr>
          <a:xfrm>
            <a:off x="473400" y="1702350"/>
            <a:ext cx="1473600" cy="9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exposição dialogada</a:t>
            </a:r>
            <a:endParaRPr sz="2200"/>
          </a:p>
        </p:txBody>
      </p:sp>
      <p:sp>
        <p:nvSpPr>
          <p:cNvPr id="172" name="Google Shape;172;gf709a3d5b9_0_28"/>
          <p:cNvSpPr txBox="1"/>
          <p:nvPr>
            <p:ph idx="4294967295" type="body"/>
          </p:nvPr>
        </p:nvSpPr>
        <p:spPr>
          <a:xfrm>
            <a:off x="473400" y="3272725"/>
            <a:ext cx="1343100" cy="85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A</a:t>
            </a:r>
            <a:r>
              <a:rPr lang="pt-BR" sz="2200"/>
              <a:t>ção no ambiente</a:t>
            </a:r>
            <a:endParaRPr sz="2200"/>
          </a:p>
        </p:txBody>
      </p:sp>
      <p:sp>
        <p:nvSpPr>
          <p:cNvPr id="173" name="Google Shape;173;gf709a3d5b9_0_28"/>
          <p:cNvSpPr txBox="1"/>
          <p:nvPr>
            <p:ph idx="4294967295" type="body"/>
          </p:nvPr>
        </p:nvSpPr>
        <p:spPr>
          <a:xfrm>
            <a:off x="2633700" y="423450"/>
            <a:ext cx="6036900" cy="857400"/>
          </a:xfrm>
          <a:prstGeom prst="rect">
            <a:avLst/>
          </a:prstGeom>
          <a:noFill/>
          <a:ln cap="flat" cmpd="sng" w="9525">
            <a:solidFill>
              <a:srgbClr val="A64D79"/>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análise aprofundada e crítica de uma situação ou problema</a:t>
            </a:r>
            <a:endParaRPr sz="2200"/>
          </a:p>
        </p:txBody>
      </p:sp>
      <p:sp>
        <p:nvSpPr>
          <p:cNvPr id="174" name="Google Shape;174;gf709a3d5b9_0_28"/>
          <p:cNvSpPr txBox="1"/>
          <p:nvPr>
            <p:ph idx="4294967295" type="body"/>
          </p:nvPr>
        </p:nvSpPr>
        <p:spPr>
          <a:xfrm>
            <a:off x="2633700" y="1537050"/>
            <a:ext cx="6036900" cy="12516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pt-BR" sz="2200"/>
              <a:t>permite a abertura para que os participantes tragam suas experiências durante a exposição estruturada de um conteúdo.</a:t>
            </a:r>
            <a:endParaRPr sz="2200"/>
          </a:p>
          <a:p>
            <a:pPr indent="0" lvl="0" marL="0" rtl="0" algn="l">
              <a:lnSpc>
                <a:spcPct val="115000"/>
              </a:lnSpc>
              <a:spcBef>
                <a:spcPts val="0"/>
              </a:spcBef>
              <a:spcAft>
                <a:spcPts val="0"/>
              </a:spcAft>
              <a:buClr>
                <a:schemeClr val="dk1"/>
              </a:buClr>
              <a:buSzPts val="1100"/>
              <a:buFont typeface="Arial"/>
              <a:buNone/>
            </a:pPr>
            <a:r>
              <a:t/>
            </a:r>
            <a:endParaRPr sz="2200"/>
          </a:p>
          <a:p>
            <a:pPr indent="0" lvl="0" marL="0" rtl="0" algn="l">
              <a:lnSpc>
                <a:spcPct val="115000"/>
              </a:lnSpc>
              <a:spcBef>
                <a:spcPts val="0"/>
              </a:spcBef>
              <a:spcAft>
                <a:spcPts val="0"/>
              </a:spcAft>
              <a:buSzPts val="1800"/>
              <a:buNone/>
            </a:pPr>
            <a:r>
              <a:t/>
            </a:r>
            <a:endParaRPr sz="2200"/>
          </a:p>
        </p:txBody>
      </p:sp>
      <p:sp>
        <p:nvSpPr>
          <p:cNvPr id="175" name="Google Shape;175;gf709a3d5b9_0_28"/>
          <p:cNvSpPr txBox="1"/>
          <p:nvPr>
            <p:ph idx="4294967295" type="body"/>
          </p:nvPr>
        </p:nvSpPr>
        <p:spPr>
          <a:xfrm>
            <a:off x="2633700" y="3044850"/>
            <a:ext cx="6036900" cy="1313100"/>
          </a:xfrm>
          <a:prstGeom prst="rect">
            <a:avLst/>
          </a:prstGeom>
          <a:noFill/>
          <a:ln cap="flat" cmpd="sng" w="9525">
            <a:solidFill>
              <a:srgbClr val="A64D79"/>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a inclusão de objetos ao espaço físico onde os encontros presenciais ocorrem, promovendo curiosidade, afeto e reflexão crítica</a:t>
            </a:r>
            <a:endParaRPr sz="2200"/>
          </a:p>
          <a:p>
            <a:pPr indent="0" lvl="0" marL="0" rtl="0" algn="l">
              <a:lnSpc>
                <a:spcPct val="115000"/>
              </a:lnSpc>
              <a:spcBef>
                <a:spcPts val="0"/>
              </a:spcBef>
              <a:spcAft>
                <a:spcPts val="0"/>
              </a:spcAft>
              <a:buClr>
                <a:schemeClr val="dk1"/>
              </a:buClr>
              <a:buSzPts val="1100"/>
              <a:buFont typeface="Arial"/>
              <a:buNone/>
            </a:pPr>
            <a:r>
              <a:t/>
            </a:r>
            <a:endParaRPr sz="2200"/>
          </a:p>
          <a:p>
            <a:pPr indent="0" lvl="0" marL="0" rtl="0" algn="l">
              <a:lnSpc>
                <a:spcPct val="115000"/>
              </a:lnSpc>
              <a:spcBef>
                <a:spcPts val="0"/>
              </a:spcBef>
              <a:spcAft>
                <a:spcPts val="0"/>
              </a:spcAft>
              <a:buSzPts val="1100"/>
              <a:buNone/>
            </a:pPr>
            <a:r>
              <a:t/>
            </a:r>
            <a:endParaRPr sz="2200"/>
          </a:p>
        </p:txBody>
      </p:sp>
      <p:cxnSp>
        <p:nvCxnSpPr>
          <p:cNvPr id="176" name="Google Shape;176;gf709a3d5b9_0_28"/>
          <p:cNvCxnSpPr>
            <a:stCxn id="170" idx="3"/>
            <a:endCxn id="173" idx="1"/>
          </p:cNvCxnSpPr>
          <p:nvPr/>
        </p:nvCxnSpPr>
        <p:spPr>
          <a:xfrm>
            <a:off x="1668900" y="852150"/>
            <a:ext cx="964800" cy="0"/>
          </a:xfrm>
          <a:prstGeom prst="straightConnector1">
            <a:avLst/>
          </a:prstGeom>
          <a:noFill/>
          <a:ln cap="flat" cmpd="sng" w="9525">
            <a:solidFill>
              <a:srgbClr val="A64D79"/>
            </a:solidFill>
            <a:prstDash val="solid"/>
            <a:round/>
            <a:headEnd len="sm" w="sm" type="none"/>
            <a:tailEnd len="med" w="med" type="triangle"/>
          </a:ln>
        </p:spPr>
      </p:cxnSp>
      <p:cxnSp>
        <p:nvCxnSpPr>
          <p:cNvPr id="177" name="Google Shape;177;gf709a3d5b9_0_28"/>
          <p:cNvCxnSpPr>
            <a:stCxn id="171" idx="3"/>
            <a:endCxn id="174" idx="1"/>
          </p:cNvCxnSpPr>
          <p:nvPr/>
        </p:nvCxnSpPr>
        <p:spPr>
          <a:xfrm>
            <a:off x="1947000" y="2162850"/>
            <a:ext cx="686700" cy="0"/>
          </a:xfrm>
          <a:prstGeom prst="straightConnector1">
            <a:avLst/>
          </a:prstGeom>
          <a:noFill/>
          <a:ln cap="flat" cmpd="sng" w="9525">
            <a:solidFill>
              <a:srgbClr val="3C78D8"/>
            </a:solidFill>
            <a:prstDash val="solid"/>
            <a:round/>
            <a:headEnd len="sm" w="sm" type="none"/>
            <a:tailEnd len="med" w="med" type="triangle"/>
          </a:ln>
        </p:spPr>
      </p:cxnSp>
      <p:cxnSp>
        <p:nvCxnSpPr>
          <p:cNvPr id="178" name="Google Shape;178;gf709a3d5b9_0_28"/>
          <p:cNvCxnSpPr>
            <a:stCxn id="172" idx="3"/>
            <a:endCxn id="175" idx="1"/>
          </p:cNvCxnSpPr>
          <p:nvPr/>
        </p:nvCxnSpPr>
        <p:spPr>
          <a:xfrm>
            <a:off x="1816500" y="3701425"/>
            <a:ext cx="817200" cy="0"/>
          </a:xfrm>
          <a:prstGeom prst="straightConnector1">
            <a:avLst/>
          </a:prstGeom>
          <a:noFill/>
          <a:ln cap="flat" cmpd="sng" w="9525">
            <a:solidFill>
              <a:srgbClr val="A64D79"/>
            </a:solidFill>
            <a:prstDash val="solid"/>
            <a:round/>
            <a:headEnd len="sm" w="sm"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f7df428675_0_0"/>
          <p:cNvSpPr txBox="1"/>
          <p:nvPr>
            <p:ph idx="4294967295" type="body"/>
          </p:nvPr>
        </p:nvSpPr>
        <p:spPr>
          <a:xfrm>
            <a:off x="85352" y="2319975"/>
            <a:ext cx="1843500" cy="8574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Mapa falante</a:t>
            </a:r>
            <a:endParaRPr sz="2200"/>
          </a:p>
        </p:txBody>
      </p:sp>
      <p:sp>
        <p:nvSpPr>
          <p:cNvPr id="184" name="Google Shape;184;gf7df428675_0_0"/>
          <p:cNvSpPr txBox="1"/>
          <p:nvPr>
            <p:ph idx="4294967295" type="body"/>
          </p:nvPr>
        </p:nvSpPr>
        <p:spPr>
          <a:xfrm>
            <a:off x="85350" y="3558500"/>
            <a:ext cx="2167800" cy="9210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O que compartilhamos</a:t>
            </a:r>
            <a:endParaRPr sz="2200"/>
          </a:p>
        </p:txBody>
      </p:sp>
      <p:sp>
        <p:nvSpPr>
          <p:cNvPr id="185" name="Google Shape;185;gf7df428675_0_0"/>
          <p:cNvSpPr txBox="1"/>
          <p:nvPr>
            <p:ph idx="4294967295" type="body"/>
          </p:nvPr>
        </p:nvSpPr>
        <p:spPr>
          <a:xfrm>
            <a:off x="2846463" y="2158275"/>
            <a:ext cx="6185100" cy="1180800"/>
          </a:xfrm>
          <a:prstGeom prst="rect">
            <a:avLst/>
          </a:prstGeom>
          <a:noFill/>
          <a:ln cap="flat" cmpd="sng" w="9525">
            <a:solidFill>
              <a:srgbClr val="A64D79"/>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estratégia de mapeamento que auxilia a análise do ambiente alimentar e de prática de atividade física</a:t>
            </a:r>
            <a:endParaRPr sz="2200"/>
          </a:p>
          <a:p>
            <a:pPr indent="0" lvl="0" marL="0" rtl="0" algn="l">
              <a:lnSpc>
                <a:spcPct val="115000"/>
              </a:lnSpc>
              <a:spcBef>
                <a:spcPts val="0"/>
              </a:spcBef>
              <a:spcAft>
                <a:spcPts val="0"/>
              </a:spcAft>
              <a:buClr>
                <a:srgbClr val="000000"/>
              </a:buClr>
              <a:buSzPts val="1800"/>
              <a:buFont typeface="Arial"/>
              <a:buNone/>
            </a:pPr>
            <a:r>
              <a:t/>
            </a:r>
            <a:endParaRPr sz="2200"/>
          </a:p>
        </p:txBody>
      </p:sp>
      <p:sp>
        <p:nvSpPr>
          <p:cNvPr id="186" name="Google Shape;186;gf7df428675_0_0"/>
          <p:cNvSpPr txBox="1"/>
          <p:nvPr>
            <p:ph idx="4294967295" type="body"/>
          </p:nvPr>
        </p:nvSpPr>
        <p:spPr>
          <a:xfrm>
            <a:off x="2819225" y="3590300"/>
            <a:ext cx="6185100" cy="8574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visa despertar reflexões sobre as potências da abordagem coletiva.</a:t>
            </a:r>
            <a:endParaRPr sz="2200"/>
          </a:p>
          <a:p>
            <a:pPr indent="0" lvl="0" marL="0" rtl="0" algn="l">
              <a:lnSpc>
                <a:spcPct val="115000"/>
              </a:lnSpc>
              <a:spcBef>
                <a:spcPts val="0"/>
              </a:spcBef>
              <a:spcAft>
                <a:spcPts val="0"/>
              </a:spcAft>
              <a:buSzPts val="1800"/>
              <a:buNone/>
            </a:pPr>
            <a:r>
              <a:t/>
            </a:r>
            <a:endParaRPr sz="2200"/>
          </a:p>
        </p:txBody>
      </p:sp>
      <p:cxnSp>
        <p:nvCxnSpPr>
          <p:cNvPr id="187" name="Google Shape;187;gf7df428675_0_0"/>
          <p:cNvCxnSpPr>
            <a:stCxn id="183" idx="3"/>
            <a:endCxn id="185" idx="1"/>
          </p:cNvCxnSpPr>
          <p:nvPr/>
        </p:nvCxnSpPr>
        <p:spPr>
          <a:xfrm>
            <a:off x="1928852" y="2748675"/>
            <a:ext cx="917700" cy="0"/>
          </a:xfrm>
          <a:prstGeom prst="straightConnector1">
            <a:avLst/>
          </a:prstGeom>
          <a:noFill/>
          <a:ln cap="flat" cmpd="sng" w="9525">
            <a:solidFill>
              <a:srgbClr val="A64D79"/>
            </a:solidFill>
            <a:prstDash val="solid"/>
            <a:round/>
            <a:headEnd len="sm" w="sm" type="none"/>
            <a:tailEnd len="med" w="med" type="triangle"/>
          </a:ln>
        </p:spPr>
      </p:cxnSp>
      <p:cxnSp>
        <p:nvCxnSpPr>
          <p:cNvPr id="188" name="Google Shape;188;gf7df428675_0_0"/>
          <p:cNvCxnSpPr>
            <a:stCxn id="184" idx="3"/>
            <a:endCxn id="186" idx="1"/>
          </p:cNvCxnSpPr>
          <p:nvPr/>
        </p:nvCxnSpPr>
        <p:spPr>
          <a:xfrm>
            <a:off x="2253150" y="4019000"/>
            <a:ext cx="566100" cy="0"/>
          </a:xfrm>
          <a:prstGeom prst="straightConnector1">
            <a:avLst/>
          </a:prstGeom>
          <a:noFill/>
          <a:ln cap="flat" cmpd="sng" w="9525">
            <a:solidFill>
              <a:srgbClr val="3C78D8"/>
            </a:solidFill>
            <a:prstDash val="solid"/>
            <a:round/>
            <a:headEnd len="sm" w="sm" type="none"/>
            <a:tailEnd len="med" w="med" type="triangle"/>
          </a:ln>
        </p:spPr>
      </p:cxnSp>
      <p:sp>
        <p:nvSpPr>
          <p:cNvPr id="189" name="Google Shape;189;gf7df428675_0_0"/>
          <p:cNvSpPr txBox="1"/>
          <p:nvPr>
            <p:ph idx="4294967295" type="body"/>
          </p:nvPr>
        </p:nvSpPr>
        <p:spPr>
          <a:xfrm>
            <a:off x="85350" y="573850"/>
            <a:ext cx="2384400" cy="1087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Sala de aula em quebra-cabeça</a:t>
            </a:r>
            <a:endParaRPr sz="2200"/>
          </a:p>
        </p:txBody>
      </p:sp>
      <p:sp>
        <p:nvSpPr>
          <p:cNvPr id="190" name="Google Shape;190;gf7df428675_0_0"/>
          <p:cNvSpPr txBox="1"/>
          <p:nvPr>
            <p:ph idx="4294967295" type="body"/>
          </p:nvPr>
        </p:nvSpPr>
        <p:spPr>
          <a:xfrm>
            <a:off x="2921425" y="296050"/>
            <a:ext cx="6044100" cy="16428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T</a:t>
            </a:r>
            <a:r>
              <a:rPr lang="pt-BR" sz="2200"/>
              <a:t>ema dividido em subtópicos explorados separadamente por grupos  específicos, seguidos da discussão com o objetivo de aprimorar o conhecimento.</a:t>
            </a:r>
            <a:endParaRPr sz="2200"/>
          </a:p>
          <a:p>
            <a:pPr indent="0" lvl="0" marL="0" rtl="0" algn="l">
              <a:lnSpc>
                <a:spcPct val="115000"/>
              </a:lnSpc>
              <a:spcBef>
                <a:spcPts val="0"/>
              </a:spcBef>
              <a:spcAft>
                <a:spcPts val="0"/>
              </a:spcAft>
              <a:buClr>
                <a:schemeClr val="dk1"/>
              </a:buClr>
              <a:buSzPts val="1100"/>
              <a:buFont typeface="Arial"/>
              <a:buNone/>
            </a:pPr>
            <a:r>
              <a:t/>
            </a:r>
            <a:endParaRPr sz="2200"/>
          </a:p>
          <a:p>
            <a:pPr indent="0" lvl="0" marL="0" rtl="0" algn="l">
              <a:lnSpc>
                <a:spcPct val="115000"/>
              </a:lnSpc>
              <a:spcBef>
                <a:spcPts val="0"/>
              </a:spcBef>
              <a:spcAft>
                <a:spcPts val="0"/>
              </a:spcAft>
              <a:buSzPts val="1100"/>
              <a:buNone/>
            </a:pPr>
            <a:r>
              <a:t/>
            </a:r>
            <a:endParaRPr sz="2200"/>
          </a:p>
        </p:txBody>
      </p:sp>
      <p:cxnSp>
        <p:nvCxnSpPr>
          <p:cNvPr id="191" name="Google Shape;191;gf7df428675_0_0"/>
          <p:cNvCxnSpPr>
            <a:stCxn id="189" idx="3"/>
            <a:endCxn id="190" idx="1"/>
          </p:cNvCxnSpPr>
          <p:nvPr/>
        </p:nvCxnSpPr>
        <p:spPr>
          <a:xfrm>
            <a:off x="2469750" y="1117450"/>
            <a:ext cx="451800" cy="0"/>
          </a:xfrm>
          <a:prstGeom prst="straightConnector1">
            <a:avLst/>
          </a:prstGeom>
          <a:noFill/>
          <a:ln cap="flat" cmpd="sng" w="9525">
            <a:solidFill>
              <a:srgbClr val="3C78D8"/>
            </a:solidFill>
            <a:prstDash val="solid"/>
            <a:round/>
            <a:headEnd len="sm" w="sm"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f7df428675_0_32"/>
          <p:cNvSpPr txBox="1"/>
          <p:nvPr>
            <p:ph idx="4294967295" type="body"/>
          </p:nvPr>
        </p:nvSpPr>
        <p:spPr>
          <a:xfrm>
            <a:off x="99000" y="2245063"/>
            <a:ext cx="1489800" cy="8574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Roda de conversa</a:t>
            </a:r>
            <a:endParaRPr sz="2200"/>
          </a:p>
        </p:txBody>
      </p:sp>
      <p:sp>
        <p:nvSpPr>
          <p:cNvPr id="197" name="Google Shape;197;gf7df428675_0_32"/>
          <p:cNvSpPr txBox="1"/>
          <p:nvPr>
            <p:ph idx="4294967295" type="body"/>
          </p:nvPr>
        </p:nvSpPr>
        <p:spPr>
          <a:xfrm>
            <a:off x="131875" y="3542625"/>
            <a:ext cx="1982100" cy="9210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Sensibilização</a:t>
            </a:r>
            <a:endParaRPr sz="2200"/>
          </a:p>
        </p:txBody>
      </p:sp>
      <p:sp>
        <p:nvSpPr>
          <p:cNvPr id="198" name="Google Shape;198;gf7df428675_0_32"/>
          <p:cNvSpPr txBox="1"/>
          <p:nvPr>
            <p:ph idx="4294967295" type="body"/>
          </p:nvPr>
        </p:nvSpPr>
        <p:spPr>
          <a:xfrm>
            <a:off x="2443800" y="2073463"/>
            <a:ext cx="6601200" cy="1232400"/>
          </a:xfrm>
          <a:prstGeom prst="rect">
            <a:avLst/>
          </a:prstGeom>
          <a:noFill/>
          <a:ln cap="flat" cmpd="sng" w="9525">
            <a:solidFill>
              <a:srgbClr val="A64D79"/>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A partir de perguntas norteadoras, incentiva troca de experiências entre os participantes e a construção conjunta do conhecimento</a:t>
            </a:r>
            <a:endParaRPr sz="2200"/>
          </a:p>
        </p:txBody>
      </p:sp>
      <p:sp>
        <p:nvSpPr>
          <p:cNvPr id="199" name="Google Shape;199;gf7df428675_0_32"/>
          <p:cNvSpPr txBox="1"/>
          <p:nvPr>
            <p:ph idx="4294967295" type="body"/>
          </p:nvPr>
        </p:nvSpPr>
        <p:spPr>
          <a:xfrm>
            <a:off x="2410925" y="3542625"/>
            <a:ext cx="6601200" cy="9210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pt-BR" sz="2200"/>
              <a:t>Atividades lúdicas e dinâmicas para mobilizar sentimentos e ideias do grupo sobre um tema.</a:t>
            </a:r>
            <a:endParaRPr sz="2200"/>
          </a:p>
        </p:txBody>
      </p:sp>
      <p:cxnSp>
        <p:nvCxnSpPr>
          <p:cNvPr id="200" name="Google Shape;200;gf7df428675_0_32"/>
          <p:cNvCxnSpPr>
            <a:stCxn id="196" idx="3"/>
            <a:endCxn id="198" idx="1"/>
          </p:cNvCxnSpPr>
          <p:nvPr/>
        </p:nvCxnSpPr>
        <p:spPr>
          <a:xfrm>
            <a:off x="1588800" y="2673763"/>
            <a:ext cx="855000" cy="15900"/>
          </a:xfrm>
          <a:prstGeom prst="straightConnector1">
            <a:avLst/>
          </a:prstGeom>
          <a:noFill/>
          <a:ln cap="flat" cmpd="sng" w="9525">
            <a:solidFill>
              <a:srgbClr val="A64D79"/>
            </a:solidFill>
            <a:prstDash val="solid"/>
            <a:round/>
            <a:headEnd len="sm" w="sm" type="none"/>
            <a:tailEnd len="med" w="med" type="triangle"/>
          </a:ln>
        </p:spPr>
      </p:cxnSp>
      <p:cxnSp>
        <p:nvCxnSpPr>
          <p:cNvPr id="201" name="Google Shape;201;gf7df428675_0_32"/>
          <p:cNvCxnSpPr>
            <a:stCxn id="197" idx="3"/>
            <a:endCxn id="199" idx="1"/>
          </p:cNvCxnSpPr>
          <p:nvPr/>
        </p:nvCxnSpPr>
        <p:spPr>
          <a:xfrm>
            <a:off x="2113975" y="4003125"/>
            <a:ext cx="297000" cy="0"/>
          </a:xfrm>
          <a:prstGeom prst="straightConnector1">
            <a:avLst/>
          </a:prstGeom>
          <a:noFill/>
          <a:ln cap="flat" cmpd="sng" w="9525">
            <a:solidFill>
              <a:srgbClr val="3C78D8"/>
            </a:solidFill>
            <a:prstDash val="solid"/>
            <a:round/>
            <a:headEnd len="sm" w="sm" type="none"/>
            <a:tailEnd len="med" w="med" type="triangle"/>
          </a:ln>
        </p:spPr>
      </p:cxnSp>
      <p:sp>
        <p:nvSpPr>
          <p:cNvPr id="202" name="Google Shape;202;gf7df428675_0_32"/>
          <p:cNvSpPr txBox="1"/>
          <p:nvPr>
            <p:ph idx="4294967295" type="body"/>
          </p:nvPr>
        </p:nvSpPr>
        <p:spPr>
          <a:xfrm>
            <a:off x="131875" y="471725"/>
            <a:ext cx="1843500" cy="1087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lang="pt-BR" sz="2200"/>
              <a:t>Quebra-gelo</a:t>
            </a:r>
            <a:endParaRPr sz="2200"/>
          </a:p>
        </p:txBody>
      </p:sp>
      <p:sp>
        <p:nvSpPr>
          <p:cNvPr id="203" name="Google Shape;203;gf7df428675_0_32"/>
          <p:cNvSpPr txBox="1"/>
          <p:nvPr>
            <p:ph idx="4294967295" type="body"/>
          </p:nvPr>
        </p:nvSpPr>
        <p:spPr>
          <a:xfrm>
            <a:off x="2410925" y="193925"/>
            <a:ext cx="6601200" cy="1642800"/>
          </a:xfrm>
          <a:prstGeom prst="rect">
            <a:avLst/>
          </a:prstGeom>
          <a:noFill/>
          <a:ln cap="flat" cmpd="sng" w="9525">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pt-BR" sz="2200"/>
              <a:t>Dinâmica de apresentação ou relaxamento que busca a construção de um ambiente acolhedor que busca estabelecer vínculo entre os participantes e os facilitadores.</a:t>
            </a:r>
            <a:endParaRPr sz="2200"/>
          </a:p>
        </p:txBody>
      </p:sp>
      <p:cxnSp>
        <p:nvCxnSpPr>
          <p:cNvPr id="204" name="Google Shape;204;gf7df428675_0_32"/>
          <p:cNvCxnSpPr>
            <a:stCxn id="202" idx="3"/>
            <a:endCxn id="203" idx="1"/>
          </p:cNvCxnSpPr>
          <p:nvPr/>
        </p:nvCxnSpPr>
        <p:spPr>
          <a:xfrm>
            <a:off x="1975375" y="1015325"/>
            <a:ext cx="435600" cy="0"/>
          </a:xfrm>
          <a:prstGeom prst="straightConnector1">
            <a:avLst/>
          </a:prstGeom>
          <a:noFill/>
          <a:ln cap="flat" cmpd="sng" w="9525">
            <a:solidFill>
              <a:srgbClr val="3C78D8"/>
            </a:solidFill>
            <a:prstDash val="solid"/>
            <a:round/>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p5"/>
          <p:cNvPicPr preferRelativeResize="0"/>
          <p:nvPr/>
        </p:nvPicPr>
        <p:blipFill rotWithShape="1">
          <a:blip r:embed="rId3">
            <a:alphaModFix/>
          </a:blip>
          <a:srcRect b="0" l="0" r="0" t="0"/>
          <a:stretch/>
        </p:blipFill>
        <p:spPr>
          <a:xfrm>
            <a:off x="6082157" y="1638885"/>
            <a:ext cx="1275818" cy="837690"/>
          </a:xfrm>
          <a:prstGeom prst="rect">
            <a:avLst/>
          </a:prstGeom>
          <a:noFill/>
          <a:ln>
            <a:noFill/>
          </a:ln>
        </p:spPr>
      </p:pic>
      <p:pic>
        <p:nvPicPr>
          <p:cNvPr id="210" name="Google Shape;210;p5"/>
          <p:cNvPicPr preferRelativeResize="0"/>
          <p:nvPr/>
        </p:nvPicPr>
        <p:blipFill rotWithShape="1">
          <a:blip r:embed="rId4">
            <a:alphaModFix/>
          </a:blip>
          <a:srcRect b="0" l="0" r="0" t="0"/>
          <a:stretch/>
        </p:blipFill>
        <p:spPr>
          <a:xfrm>
            <a:off x="7719674" y="1714747"/>
            <a:ext cx="1084302" cy="818563"/>
          </a:xfrm>
          <a:prstGeom prst="rect">
            <a:avLst/>
          </a:prstGeom>
          <a:noFill/>
          <a:ln>
            <a:noFill/>
          </a:ln>
        </p:spPr>
      </p:pic>
      <p:pic>
        <p:nvPicPr>
          <p:cNvPr descr="SUS Logo – Sistema Único de Saúde Logo - PNG e Vetor - Download de Logo" id="211" name="Google Shape;211;p5"/>
          <p:cNvPicPr preferRelativeResize="0"/>
          <p:nvPr/>
        </p:nvPicPr>
        <p:blipFill rotWithShape="1">
          <a:blip r:embed="rId5">
            <a:alphaModFix/>
          </a:blip>
          <a:srcRect b="0" l="0" r="0" t="0"/>
          <a:stretch/>
        </p:blipFill>
        <p:spPr>
          <a:xfrm>
            <a:off x="590680" y="3186480"/>
            <a:ext cx="1305362" cy="674662"/>
          </a:xfrm>
          <a:prstGeom prst="rect">
            <a:avLst/>
          </a:prstGeom>
          <a:noFill/>
          <a:ln>
            <a:noFill/>
          </a:ln>
        </p:spPr>
      </p:pic>
      <p:pic>
        <p:nvPicPr>
          <p:cNvPr descr="Acadêmico – Rede Acqua" id="212" name="Google Shape;212;p5"/>
          <p:cNvPicPr preferRelativeResize="0"/>
          <p:nvPr/>
        </p:nvPicPr>
        <p:blipFill rotWithShape="1">
          <a:blip r:embed="rId6">
            <a:alphaModFix/>
          </a:blip>
          <a:srcRect b="0" l="0" r="0" t="0"/>
          <a:stretch/>
        </p:blipFill>
        <p:spPr>
          <a:xfrm>
            <a:off x="4180161" y="3274702"/>
            <a:ext cx="1660725" cy="498217"/>
          </a:xfrm>
          <a:prstGeom prst="rect">
            <a:avLst/>
          </a:prstGeom>
          <a:noFill/>
          <a:ln>
            <a:noFill/>
          </a:ln>
        </p:spPr>
      </p:pic>
      <p:pic>
        <p:nvPicPr>
          <p:cNvPr descr="Ministério da Saúde vai integrar o armazenamento e a distribuição de  medicamentos no SUS" id="213" name="Google Shape;213;p5"/>
          <p:cNvPicPr preferRelativeResize="0"/>
          <p:nvPr/>
        </p:nvPicPr>
        <p:blipFill rotWithShape="1">
          <a:blip r:embed="rId7">
            <a:alphaModFix/>
          </a:blip>
          <a:srcRect b="0" l="0" r="0" t="0"/>
          <a:stretch/>
        </p:blipFill>
        <p:spPr>
          <a:xfrm>
            <a:off x="2017402" y="2971995"/>
            <a:ext cx="2094559" cy="1177607"/>
          </a:xfrm>
          <a:prstGeom prst="rect">
            <a:avLst/>
          </a:prstGeom>
          <a:noFill/>
          <a:ln>
            <a:noFill/>
          </a:ln>
        </p:spPr>
      </p:pic>
      <p:pic>
        <p:nvPicPr>
          <p:cNvPr descr="Pós-Graduação na Faculdade de Saúde Pública da USP | AGÊNCIA FAPESP" id="214" name="Google Shape;214;p5"/>
          <p:cNvPicPr preferRelativeResize="0"/>
          <p:nvPr/>
        </p:nvPicPr>
        <p:blipFill rotWithShape="1">
          <a:blip r:embed="rId8">
            <a:alphaModFix/>
          </a:blip>
          <a:srcRect b="0" l="0" r="0" t="0"/>
          <a:stretch/>
        </p:blipFill>
        <p:spPr>
          <a:xfrm>
            <a:off x="2411504" y="1649112"/>
            <a:ext cx="989394" cy="921955"/>
          </a:xfrm>
          <a:prstGeom prst="rect">
            <a:avLst/>
          </a:prstGeom>
          <a:noFill/>
          <a:ln>
            <a:noFill/>
          </a:ln>
        </p:spPr>
      </p:pic>
      <p:pic>
        <p:nvPicPr>
          <p:cNvPr id="215" name="Google Shape;215;p5"/>
          <p:cNvPicPr preferRelativeResize="0"/>
          <p:nvPr/>
        </p:nvPicPr>
        <p:blipFill rotWithShape="1">
          <a:blip r:embed="rId9">
            <a:alphaModFix/>
          </a:blip>
          <a:srcRect b="0" l="0" r="0" t="0"/>
          <a:stretch/>
        </p:blipFill>
        <p:spPr>
          <a:xfrm>
            <a:off x="412420" y="1649112"/>
            <a:ext cx="1661880" cy="934808"/>
          </a:xfrm>
          <a:prstGeom prst="rect">
            <a:avLst/>
          </a:prstGeom>
          <a:noFill/>
          <a:ln>
            <a:noFill/>
          </a:ln>
        </p:spPr>
      </p:pic>
      <p:pic>
        <p:nvPicPr>
          <p:cNvPr descr="Gepaf -" id="216" name="Google Shape;216;p5"/>
          <p:cNvPicPr preferRelativeResize="0"/>
          <p:nvPr/>
        </p:nvPicPr>
        <p:blipFill rotWithShape="1">
          <a:blip r:embed="rId10">
            <a:alphaModFix/>
          </a:blip>
          <a:srcRect b="0" l="0" r="0" t="0"/>
          <a:stretch/>
        </p:blipFill>
        <p:spPr>
          <a:xfrm>
            <a:off x="3740175" y="1780322"/>
            <a:ext cx="2002705" cy="696253"/>
          </a:xfrm>
          <a:prstGeom prst="rect">
            <a:avLst/>
          </a:prstGeom>
          <a:noFill/>
          <a:ln>
            <a:noFill/>
          </a:ln>
        </p:spPr>
      </p:pic>
      <p:pic>
        <p:nvPicPr>
          <p:cNvPr descr="Consórcio Intermunicipal Grande ABC" id="217" name="Google Shape;217;p5"/>
          <p:cNvPicPr preferRelativeResize="0"/>
          <p:nvPr/>
        </p:nvPicPr>
        <p:blipFill rotWithShape="1">
          <a:blip r:embed="rId11">
            <a:alphaModFix/>
          </a:blip>
          <a:srcRect b="0" l="0" r="0" t="0"/>
          <a:stretch/>
        </p:blipFill>
        <p:spPr>
          <a:xfrm>
            <a:off x="6310695" y="3160215"/>
            <a:ext cx="2094559" cy="651457"/>
          </a:xfrm>
          <a:prstGeom prst="rect">
            <a:avLst/>
          </a:prstGeom>
          <a:noFill/>
          <a:ln>
            <a:noFill/>
          </a:ln>
        </p:spPr>
      </p:pic>
      <p:sp>
        <p:nvSpPr>
          <p:cNvPr id="218" name="Google Shape;218;p5"/>
          <p:cNvSpPr txBox="1"/>
          <p:nvPr/>
        </p:nvSpPr>
        <p:spPr>
          <a:xfrm>
            <a:off x="274600" y="330025"/>
            <a:ext cx="3303900" cy="678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1" i="0" lang="pt-BR" sz="2900" u="none" cap="none" strike="noStrike">
                <a:solidFill>
                  <a:srgbClr val="A64D79"/>
                </a:solidFill>
                <a:latin typeface="Arial"/>
                <a:ea typeface="Arial"/>
                <a:cs typeface="Arial"/>
                <a:sym typeface="Arial"/>
              </a:rPr>
              <a:t>Agradecimentos</a:t>
            </a:r>
            <a:endParaRPr b="1" i="0" sz="2400" u="none" cap="none" strike="noStrike">
              <a:solidFill>
                <a:srgbClr val="A64D79"/>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1" i="0" sz="3200" u="none" cap="none" strike="noStrike">
              <a:solidFill>
                <a:srgbClr val="44546A"/>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