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8" roundtripDataSignature="AMtx7mgRsiIF1fmaY8+G+IDEJZGO8LId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sp.usp.br/lcsoabcpaulista/wp-content/uploads/2021/09/instrutivo_abordagem_coletiva.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sp.usp.br/lcsoabcpaulista/wp-content/uploads/2021/09/instrutivo_abordagem_coletiva.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sp.usp.br/lcsoabcpaulista/wp-content/uploads/2021/09/instrutivo_abordagem_coletiva.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sp.usp.br/lcsoabcpaulista/wp-content/uploads/2021/09/instrutivo_abordagem_coletiva.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b11b9bbb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fb11b9bbb7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pt-BR">
                <a:solidFill>
                  <a:schemeClr val="dk1"/>
                </a:solidFill>
              </a:rPr>
              <a:t>BRASIL. Ministério da Saúde. Coordenação-Geral de Alimentação e Nutrição. Universidade Federal de Minas Gerais. </a:t>
            </a:r>
            <a:r>
              <a:rPr b="1" lang="pt-BR">
                <a:solidFill>
                  <a:schemeClr val="dk1"/>
                </a:solidFill>
              </a:rPr>
              <a:t> </a:t>
            </a:r>
            <a:r>
              <a:rPr b="1" lang="pt-BR" u="sng">
                <a:solidFill>
                  <a:schemeClr val="hlink"/>
                </a:solidFill>
                <a:hlinkClick r:id="rId2"/>
              </a:rPr>
              <a:t>Instrutivo de Abordagem Coletiva para o Manejo da Obesidade no SUS</a:t>
            </a:r>
            <a:r>
              <a:rPr b="1" lang="pt-BR">
                <a:solidFill>
                  <a:schemeClr val="dk1"/>
                </a:solidFill>
              </a:rPr>
              <a:t>.</a:t>
            </a:r>
            <a:r>
              <a:rPr lang="pt-BR">
                <a:solidFill>
                  <a:schemeClr val="dk1"/>
                </a:solidFill>
              </a:rPr>
              <a:t> Brasília, 2021 </a:t>
            </a:r>
            <a:endParaRPr sz="1200">
              <a:solidFill>
                <a:schemeClr val="dk1"/>
              </a:solidFill>
            </a:endParaRPr>
          </a:p>
          <a:p>
            <a:pPr indent="0" lvl="0" marL="0" rtl="0" algn="just">
              <a:lnSpc>
                <a:spcPct val="150000"/>
              </a:lnSpc>
              <a:spcBef>
                <a:spcPts val="0"/>
              </a:spcBef>
              <a:spcAft>
                <a:spcPts val="0"/>
              </a:spcAft>
              <a:buSzPts val="1100"/>
              <a:buNone/>
            </a:pPr>
            <a:r>
              <a:t/>
            </a:r>
            <a:endParaRPr sz="1200">
              <a:solidFill>
                <a:schemeClr val="dk1"/>
              </a:solidFill>
            </a:endParaRPr>
          </a:p>
          <a:p>
            <a:pPr indent="0" lvl="0" marL="0" rtl="0" algn="just">
              <a:lnSpc>
                <a:spcPct val="150000"/>
              </a:lnSpc>
              <a:spcBef>
                <a:spcPts val="0"/>
              </a:spcBef>
              <a:spcAft>
                <a:spcPts val="0"/>
              </a:spcAft>
              <a:buSzPts val="1100"/>
              <a:buNone/>
            </a:pPr>
            <a:r>
              <a:t/>
            </a:r>
            <a:endParaRPr sz="1000">
              <a:solidFill>
                <a:schemeClr val="dk1"/>
              </a:solidFill>
            </a:endParaRPr>
          </a:p>
          <a:p>
            <a:pPr indent="0" lvl="0" marL="0" rtl="0" algn="just">
              <a:lnSpc>
                <a:spcPct val="150000"/>
              </a:lnSpc>
              <a:spcBef>
                <a:spcPts val="0"/>
              </a:spcBef>
              <a:spcAft>
                <a:spcPts val="0"/>
              </a:spcAft>
              <a:buSzPts val="1100"/>
              <a:buNone/>
            </a:pPr>
            <a:r>
              <a:t/>
            </a:r>
            <a:endParaRPr sz="1000">
              <a:solidFill>
                <a:schemeClr val="dk1"/>
              </a:solidFill>
            </a:endParaRPr>
          </a:p>
          <a:p>
            <a:pPr indent="0" lvl="0" marL="0" rtl="0" algn="just">
              <a:lnSpc>
                <a:spcPct val="150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fb11b9bbb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fb11b9bbb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pt-BR" sz="1200">
                <a:solidFill>
                  <a:schemeClr val="dk1"/>
                </a:solidFill>
                <a:latin typeface="Calibri"/>
                <a:ea typeface="Calibri"/>
                <a:cs typeface="Calibri"/>
                <a:sym typeface="Calibri"/>
              </a:rPr>
              <a:t>Discuta com os participantes ações dos profissionais de saúde que podem diminuir a estigmatização que às vezes estes exercem sobre as pessoas com sobrepeso e obesidade. Dessa forma, a adesão aos grupos pode aumentar. Caso seja pertinente, retome algumas ideias suscitadas pela atividade 1.6 - Sensibilização realizada no primeiro módulo.</a:t>
            </a:r>
            <a:endParaRPr sz="1200">
              <a:solidFill>
                <a:schemeClr val="dk1"/>
              </a:solidFill>
              <a:latin typeface="Calibri"/>
              <a:ea typeface="Calibri"/>
              <a:cs typeface="Calibri"/>
              <a:sym typeface="Calibri"/>
            </a:endParaRPr>
          </a:p>
          <a:p>
            <a:pPr indent="0" lvl="0" marL="0" rtl="0" algn="just">
              <a:spcBef>
                <a:spcPts val="0"/>
              </a:spcBef>
              <a:spcAft>
                <a:spcPts val="0"/>
              </a:spcAft>
              <a:buNone/>
            </a:pPr>
            <a:r>
              <a:t/>
            </a:r>
            <a:endParaRPr sz="1200">
              <a:solidFill>
                <a:schemeClr val="dk1"/>
              </a:solidFill>
              <a:latin typeface="Calibri"/>
              <a:ea typeface="Calibri"/>
              <a:cs typeface="Calibri"/>
              <a:sym typeface="Calibri"/>
            </a:endParaRPr>
          </a:p>
          <a:p>
            <a:pPr indent="0" lvl="0" marL="0" rtl="0" algn="just">
              <a:spcBef>
                <a:spcPts val="0"/>
              </a:spcBef>
              <a:spcAft>
                <a:spcPts val="0"/>
              </a:spcAft>
              <a:buNone/>
            </a:pPr>
            <a:r>
              <a:rPr lang="pt-BR" sz="1200">
                <a:solidFill>
                  <a:schemeClr val="dk1"/>
                </a:solidFill>
                <a:latin typeface="Calibri"/>
                <a:ea typeface="Calibri"/>
                <a:cs typeface="Calibri"/>
                <a:sym typeface="Calibri"/>
              </a:rPr>
              <a:t>Alguns exemplos são:</a:t>
            </a:r>
            <a:endParaRPr sz="1200">
              <a:solidFill>
                <a:schemeClr val="dk1"/>
              </a:solidFill>
              <a:latin typeface="Calibri"/>
              <a:ea typeface="Calibri"/>
              <a:cs typeface="Calibri"/>
              <a:sym typeface="Calibri"/>
            </a:endParaRPr>
          </a:p>
          <a:p>
            <a:pPr indent="-292100" lvl="0" marL="457200" rtl="0" algn="just">
              <a:spcBef>
                <a:spcPts val="0"/>
              </a:spcBef>
              <a:spcAft>
                <a:spcPts val="0"/>
              </a:spcAft>
              <a:buClr>
                <a:schemeClr val="dk1"/>
              </a:buClr>
              <a:buSzPts val="1000"/>
              <a:buFont typeface="Noto Sans Symbols"/>
              <a:buChar char="●"/>
            </a:pPr>
            <a:r>
              <a:rPr lang="pt-BR" sz="1200">
                <a:solidFill>
                  <a:schemeClr val="dk1"/>
                </a:solidFill>
                <a:latin typeface="Calibri"/>
                <a:ea typeface="Calibri"/>
                <a:cs typeface="Calibri"/>
                <a:sym typeface="Calibri"/>
              </a:rPr>
              <a:t>Propor à pessoa com obesidade conversas amistosas sobre o peso dela, garantindo que o profissional a respeitará e não agirá de forma estigmatizante, sempre buscando maneiras conjuntas confortáveis para superar possíveis resistências;</a:t>
            </a:r>
            <a:endParaRPr sz="1200">
              <a:solidFill>
                <a:schemeClr val="dk1"/>
              </a:solidFill>
              <a:latin typeface="Calibri"/>
              <a:ea typeface="Calibri"/>
              <a:cs typeface="Calibri"/>
              <a:sym typeface="Calibri"/>
            </a:endParaRPr>
          </a:p>
          <a:p>
            <a:pPr indent="-292100" lvl="0" marL="457200" rtl="0" algn="just">
              <a:spcBef>
                <a:spcPts val="0"/>
              </a:spcBef>
              <a:spcAft>
                <a:spcPts val="0"/>
              </a:spcAft>
              <a:buClr>
                <a:schemeClr val="dk1"/>
              </a:buClr>
              <a:buSzPts val="1000"/>
              <a:buFont typeface="Noto Sans Symbols"/>
              <a:buChar char="●"/>
            </a:pPr>
            <a:r>
              <a:rPr lang="pt-BR" sz="1200">
                <a:solidFill>
                  <a:schemeClr val="dk1"/>
                </a:solidFill>
                <a:latin typeface="Calibri"/>
                <a:ea typeface="Calibri"/>
                <a:cs typeface="Calibri"/>
                <a:sym typeface="Calibri"/>
              </a:rPr>
              <a:t>Não supor que os usuários comem de determinada maneira (inadequada e exagerada) e que não se exercitam. Escutá-los de forma qualificada e empática sobre suas práticas e suas dificuldades particulares;</a:t>
            </a:r>
            <a:endParaRPr sz="1200">
              <a:solidFill>
                <a:schemeClr val="dk1"/>
              </a:solidFill>
              <a:latin typeface="Calibri"/>
              <a:ea typeface="Calibri"/>
              <a:cs typeface="Calibri"/>
              <a:sym typeface="Calibri"/>
            </a:endParaRPr>
          </a:p>
          <a:p>
            <a:pPr indent="-292100" lvl="0" marL="457200" rtl="0" algn="just">
              <a:spcBef>
                <a:spcPts val="0"/>
              </a:spcBef>
              <a:spcAft>
                <a:spcPts val="0"/>
              </a:spcAft>
              <a:buClr>
                <a:schemeClr val="dk1"/>
              </a:buClr>
              <a:buSzPts val="1000"/>
              <a:buFont typeface="Noto Sans Symbols"/>
              <a:buChar char="●"/>
            </a:pPr>
            <a:r>
              <a:rPr lang="pt-BR" sz="1200">
                <a:solidFill>
                  <a:schemeClr val="dk1"/>
                </a:solidFill>
                <a:latin typeface="Calibri"/>
                <a:ea typeface="Calibri"/>
                <a:cs typeface="Calibri"/>
                <a:sym typeface="Calibri"/>
              </a:rPr>
              <a:t>Não discriminar ou estigmatizar o usuário em função do seu peso acreditando que isso lhe dará motivação e o fará perder peso. Além disso, não recomendar a perda de peso como uma resposta ao estigma relacionado ao peso corporal;</a:t>
            </a:r>
            <a:endParaRPr sz="1200">
              <a:solidFill>
                <a:schemeClr val="dk1"/>
              </a:solidFill>
              <a:latin typeface="Calibri"/>
              <a:ea typeface="Calibri"/>
              <a:cs typeface="Calibri"/>
              <a:sym typeface="Calibri"/>
            </a:endParaRPr>
          </a:p>
          <a:p>
            <a:pPr indent="-292100" lvl="0" marL="457200" rtl="0" algn="just">
              <a:spcBef>
                <a:spcPts val="0"/>
              </a:spcBef>
              <a:spcAft>
                <a:spcPts val="0"/>
              </a:spcAft>
              <a:buClr>
                <a:schemeClr val="dk1"/>
              </a:buClr>
              <a:buSzPts val="1000"/>
              <a:buFont typeface="Noto Sans Symbols"/>
              <a:buChar char="●"/>
            </a:pPr>
            <a:r>
              <a:rPr lang="pt-BR" sz="1200">
                <a:solidFill>
                  <a:schemeClr val="dk1"/>
                </a:solidFill>
                <a:latin typeface="Calibri"/>
                <a:ea typeface="Calibri"/>
                <a:cs typeface="Calibri"/>
                <a:sym typeface="Calibri"/>
              </a:rPr>
              <a:t>Não esperar e/ou desejar que o usuário se culpe por tentativas anteriores de perda de peso que não foram mantidas e não atribuir as mesmas à gula, à preguiça ou à falta de esforço. Novamente, tentar compreender o contexto do usuário e a sua perspectiva;</a:t>
            </a:r>
            <a:endParaRPr sz="1200">
              <a:solidFill>
                <a:schemeClr val="dk1"/>
              </a:solidFill>
              <a:latin typeface="Calibri"/>
              <a:ea typeface="Calibri"/>
              <a:cs typeface="Calibri"/>
              <a:sym typeface="Calibri"/>
            </a:endParaRPr>
          </a:p>
          <a:p>
            <a:pPr indent="-292100" lvl="0" marL="457200" rtl="0" algn="just">
              <a:spcBef>
                <a:spcPts val="0"/>
              </a:spcBef>
              <a:spcAft>
                <a:spcPts val="0"/>
              </a:spcAft>
              <a:buClr>
                <a:schemeClr val="dk1"/>
              </a:buClr>
              <a:buSzPts val="1000"/>
              <a:buFont typeface="Noto Sans Symbols"/>
              <a:buChar char="●"/>
            </a:pPr>
            <a:r>
              <a:rPr lang="pt-BR" sz="1200">
                <a:solidFill>
                  <a:schemeClr val="dk1"/>
                </a:solidFill>
                <a:latin typeface="Calibri"/>
                <a:ea typeface="Calibri"/>
                <a:cs typeface="Calibri"/>
                <a:sym typeface="Calibri"/>
              </a:rPr>
              <a:t>Atentar para não atribuir todos os problemas de saúde do usuário à obesidade;</a:t>
            </a:r>
            <a:endParaRPr sz="1200">
              <a:solidFill>
                <a:schemeClr val="dk1"/>
              </a:solidFill>
              <a:latin typeface="Calibri"/>
              <a:ea typeface="Calibri"/>
              <a:cs typeface="Calibri"/>
              <a:sym typeface="Calibri"/>
            </a:endParaRPr>
          </a:p>
          <a:p>
            <a:pPr indent="-292100" lvl="0" marL="457200" rtl="0" algn="just">
              <a:spcBef>
                <a:spcPts val="0"/>
              </a:spcBef>
              <a:spcAft>
                <a:spcPts val="0"/>
              </a:spcAft>
              <a:buClr>
                <a:schemeClr val="dk1"/>
              </a:buClr>
              <a:buSzPts val="1000"/>
              <a:buFont typeface="Noto Sans Symbols"/>
              <a:buChar char="●"/>
            </a:pPr>
            <a:r>
              <a:rPr lang="pt-BR" sz="1200">
                <a:solidFill>
                  <a:schemeClr val="dk1"/>
                </a:solidFill>
                <a:latin typeface="Calibri"/>
                <a:ea typeface="Calibri"/>
                <a:cs typeface="Calibri"/>
                <a:sym typeface="Calibri"/>
              </a:rPr>
              <a:t>Incentivar, valorizar e dar suporte às mudanças de práticas alimentares e corporais, de bem-estar, de sintomas e parâmetros de saúde, independentemente da perda de peso.</a:t>
            </a:r>
            <a:endParaRPr sz="1200">
              <a:solidFill>
                <a:schemeClr val="dk1"/>
              </a:solidFill>
              <a:latin typeface="Calibri"/>
              <a:ea typeface="Calibri"/>
              <a:cs typeface="Calibri"/>
              <a:sym typeface="Calibri"/>
            </a:endParaRPr>
          </a:p>
          <a:p>
            <a:pPr indent="0" lvl="0" marL="0" rtl="0" algn="just">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fb11b9bb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fb11b9bb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just">
              <a:spcBef>
                <a:spcPts val="0"/>
              </a:spcBef>
              <a:spcAft>
                <a:spcPts val="0"/>
              </a:spcAft>
              <a:buClr>
                <a:schemeClr val="dk1"/>
              </a:buClr>
              <a:buSzPts val="1000"/>
              <a:buFont typeface="Noto Sans Symbols"/>
              <a:buChar char="●"/>
            </a:pPr>
            <a:r>
              <a:rPr lang="pt-BR" sz="1200">
                <a:solidFill>
                  <a:schemeClr val="dk1"/>
                </a:solidFill>
                <a:latin typeface="Calibri"/>
                <a:ea typeface="Calibri"/>
                <a:cs typeface="Calibri"/>
                <a:sym typeface="Calibri"/>
              </a:rPr>
              <a:t>Entregue para cada participante as notas autoadesivas e solicite que escrevam nas notas a resposta para a pergunta feita. Reforce com os participantes que a resposta deve ser em apenas uma palavra;</a:t>
            </a:r>
            <a:endParaRPr sz="1200">
              <a:solidFill>
                <a:schemeClr val="dk1"/>
              </a:solidFill>
              <a:latin typeface="Calibri"/>
              <a:ea typeface="Calibri"/>
              <a:cs typeface="Calibri"/>
              <a:sym typeface="Calibri"/>
            </a:endParaRPr>
          </a:p>
          <a:p>
            <a:pPr indent="-292100" lvl="0" marL="457200" rtl="0" algn="just">
              <a:spcBef>
                <a:spcPts val="0"/>
              </a:spcBef>
              <a:spcAft>
                <a:spcPts val="0"/>
              </a:spcAft>
              <a:buClr>
                <a:schemeClr val="dk1"/>
              </a:buClr>
              <a:buSzPts val="1000"/>
              <a:buFont typeface="Noto Sans Symbols"/>
              <a:buChar char="●"/>
            </a:pPr>
            <a:r>
              <a:rPr lang="pt-BR" sz="1200">
                <a:solidFill>
                  <a:schemeClr val="dk1"/>
                </a:solidFill>
                <a:latin typeface="Calibri"/>
                <a:ea typeface="Calibri"/>
                <a:cs typeface="Calibri"/>
                <a:sym typeface="Calibri"/>
              </a:rPr>
              <a:t>Depois de todos os participantes terem escrito sua resposta, recolha os papéis com as respostas e cole-os no quadro negro/branco/lousa ou sobre os papéis kraft/cartolinas, tentando agrupá-los de acordo com palavras semelhantes [5 minutos];</a:t>
            </a:r>
            <a:endParaRPr sz="1200">
              <a:solidFill>
                <a:schemeClr val="dk1"/>
              </a:solidFill>
              <a:latin typeface="Calibri"/>
              <a:ea typeface="Calibri"/>
              <a:cs typeface="Calibri"/>
              <a:sym typeface="Calibri"/>
            </a:endParaRPr>
          </a:p>
          <a:p>
            <a:pPr indent="-292100" lvl="0" marL="457200" rtl="0" algn="just">
              <a:spcBef>
                <a:spcPts val="0"/>
              </a:spcBef>
              <a:spcAft>
                <a:spcPts val="0"/>
              </a:spcAft>
              <a:buClr>
                <a:schemeClr val="dk1"/>
              </a:buClr>
              <a:buSzPts val="1000"/>
              <a:buFont typeface="Noto Sans Symbols"/>
              <a:buChar char="●"/>
            </a:pPr>
            <a:r>
              <a:rPr lang="pt-BR" sz="1200">
                <a:solidFill>
                  <a:schemeClr val="dk1"/>
                </a:solidFill>
                <a:latin typeface="Calibri"/>
                <a:ea typeface="Calibri"/>
                <a:cs typeface="Calibri"/>
                <a:sym typeface="Calibri"/>
              </a:rPr>
              <a:t>Identifique cada agrupamento de respostas semelhantes com um título, escrevendo-o no quadro negro/branco/lousa ou sobre os papéis kraft/cartolinas [5 minutos];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fb11b9bbb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fb11b9bbb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just">
              <a:spcBef>
                <a:spcPts val="0"/>
              </a:spcBef>
              <a:spcAft>
                <a:spcPts val="0"/>
              </a:spcAft>
              <a:buClr>
                <a:schemeClr val="dk1"/>
              </a:buClr>
              <a:buSzPts val="1000"/>
              <a:buFont typeface="Noto Sans Symbols"/>
              <a:buChar char="●"/>
            </a:pPr>
            <a:r>
              <a:rPr lang="pt-BR" sz="1200">
                <a:solidFill>
                  <a:schemeClr val="dk1"/>
                </a:solidFill>
                <a:latin typeface="Calibri"/>
                <a:ea typeface="Calibri"/>
                <a:cs typeface="Calibri"/>
                <a:sym typeface="Calibri"/>
              </a:rPr>
              <a:t>Repita o mesmo processo descrito no slide anterior,</a:t>
            </a:r>
            <a:endParaRPr sz="1200">
              <a:solidFill>
                <a:schemeClr val="dk1"/>
              </a:solidFill>
              <a:latin typeface="Calibri"/>
              <a:ea typeface="Calibri"/>
              <a:cs typeface="Calibri"/>
              <a:sym typeface="Calibri"/>
            </a:endParaRPr>
          </a:p>
          <a:p>
            <a:pPr indent="-292100" lvl="0" marL="457200" rtl="0" algn="just">
              <a:spcBef>
                <a:spcPts val="0"/>
              </a:spcBef>
              <a:spcAft>
                <a:spcPts val="0"/>
              </a:spcAft>
              <a:buClr>
                <a:schemeClr val="dk1"/>
              </a:buClr>
              <a:buSzPts val="1000"/>
              <a:buFont typeface="Noto Sans Symbols"/>
              <a:buChar char="●"/>
            </a:pPr>
            <a:r>
              <a:rPr lang="pt-BR" sz="1200">
                <a:solidFill>
                  <a:schemeClr val="dk1"/>
                </a:solidFill>
                <a:latin typeface="Calibri"/>
                <a:ea typeface="Calibri"/>
                <a:cs typeface="Calibri"/>
                <a:sym typeface="Calibri"/>
              </a:rPr>
              <a:t>Verifique em conjunto com os participantes todas as respostas trazidas para as duas perguntas, olhando para os títulos de cada agrupamento. Destaque que os maiores agrupamentos, com mais notas coladas, representam as respostas mais enfatizadas pelo grupo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fb11b9bbb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fb11b9bbb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just">
              <a:spcBef>
                <a:spcPts val="0"/>
              </a:spcBef>
              <a:spcAft>
                <a:spcPts val="0"/>
              </a:spcAft>
              <a:buClr>
                <a:schemeClr val="dk1"/>
              </a:buClr>
              <a:buSzPts val="1000"/>
              <a:buFont typeface="Noto Sans Symbols"/>
              <a:buChar char="●"/>
            </a:pPr>
            <a:r>
              <a:rPr lang="pt-BR" sz="1200">
                <a:solidFill>
                  <a:schemeClr val="dk1"/>
                </a:solidFill>
                <a:latin typeface="Calibri"/>
                <a:ea typeface="Calibri"/>
                <a:cs typeface="Calibri"/>
                <a:sym typeface="Calibri"/>
              </a:rPr>
              <a:t>Compare as respostas às duas perguntas e questione os participantes sobre o que chama a atenção, apresentando a pergunta geradora.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b11b9bbb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fb11b9bbb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Clr>
                <a:schemeClr val="dk1"/>
              </a:buClr>
              <a:buSzPts val="1200"/>
              <a:buFont typeface="Noto Sans Symbols"/>
              <a:buChar char="●"/>
            </a:pPr>
            <a:r>
              <a:rPr lang="pt-BR" sz="1200">
                <a:solidFill>
                  <a:schemeClr val="dk1"/>
                </a:solidFill>
                <a:latin typeface="Calibri"/>
                <a:ea typeface="Calibri"/>
                <a:cs typeface="Calibri"/>
                <a:sym typeface="Calibri"/>
              </a:rPr>
              <a:t>Pergunte para os participantes sobre estratégias para melhorar a adesão a grupos, apresentando a pergunta geradora</a:t>
            </a:r>
            <a:endParaRPr sz="1200">
              <a:solidFill>
                <a:schemeClr val="dk1"/>
              </a:solidFill>
              <a:latin typeface="Calibri"/>
              <a:ea typeface="Calibri"/>
              <a:cs typeface="Calibri"/>
              <a:sym typeface="Calibri"/>
            </a:endParaRPr>
          </a:p>
          <a:p>
            <a:pPr indent="-304800" lvl="0" marL="457200" rtl="0" algn="just">
              <a:spcBef>
                <a:spcPts val="0"/>
              </a:spcBef>
              <a:spcAft>
                <a:spcPts val="0"/>
              </a:spcAft>
              <a:buClr>
                <a:schemeClr val="dk1"/>
              </a:buClr>
              <a:buSzPts val="1200"/>
              <a:buFont typeface="Calibri"/>
              <a:buChar char="●"/>
            </a:pPr>
            <a:r>
              <a:rPr lang="pt-BR" sz="1200">
                <a:solidFill>
                  <a:schemeClr val="dk1"/>
                </a:solidFill>
                <a:latin typeface="Calibri"/>
                <a:ea typeface="Calibri"/>
                <a:cs typeface="Calibri"/>
                <a:sym typeface="Calibri"/>
              </a:rPr>
              <a:t>Pergunte aos participantes se eles conseguem estabelecer paralelos com o que foi discutido durante a atividade 4.2 - O que compartilhamos e 4.4 - Estratégias educativas para grupos.</a:t>
            </a:r>
            <a:endParaRPr sz="1200">
              <a:solidFill>
                <a:schemeClr val="dk1"/>
              </a:solidFill>
              <a:latin typeface="Calibri"/>
              <a:ea typeface="Calibri"/>
              <a:cs typeface="Calibri"/>
              <a:sym typeface="Calibri"/>
            </a:endParaRPr>
          </a:p>
          <a:p>
            <a:pPr indent="-304800" lvl="0" marL="457200" rtl="0" algn="just">
              <a:spcBef>
                <a:spcPts val="0"/>
              </a:spcBef>
              <a:spcAft>
                <a:spcPts val="0"/>
              </a:spcAft>
              <a:buClr>
                <a:schemeClr val="dk1"/>
              </a:buClr>
              <a:buSzPts val="1200"/>
              <a:buFont typeface="Calibri"/>
              <a:buChar char="●"/>
            </a:pPr>
            <a:r>
              <a:rPr lang="pt-BR" sz="1200">
                <a:solidFill>
                  <a:schemeClr val="dk1"/>
                </a:solidFill>
                <a:latin typeface="Calibri"/>
                <a:ea typeface="Calibri"/>
                <a:cs typeface="Calibri"/>
                <a:sym typeface="Calibri"/>
              </a:rPr>
              <a:t>Destaque a </a:t>
            </a:r>
            <a:r>
              <a:rPr lang="pt-BR" sz="1200">
                <a:solidFill>
                  <a:schemeClr val="dk1"/>
                </a:solidFill>
                <a:latin typeface="Calibri"/>
                <a:ea typeface="Calibri"/>
                <a:cs typeface="Calibri"/>
                <a:sym typeface="Calibri"/>
              </a:rPr>
              <a:t>importância</a:t>
            </a:r>
            <a:r>
              <a:rPr lang="pt-BR" sz="1200">
                <a:solidFill>
                  <a:schemeClr val="dk1"/>
                </a:solidFill>
                <a:latin typeface="Calibri"/>
                <a:ea typeface="Calibri"/>
                <a:cs typeface="Calibri"/>
                <a:sym typeface="Calibri"/>
              </a:rPr>
              <a:t> da atividade educativa ser atrativa e participativa, e busque o que Deleuze (2006) chama de “bons encontros”, ou seja, aqueles nos quais o afeto (do verbo afetar) circula no grupo e convoca as pessoas a produzir novas possibilidades de existência. Bons encontros (profissionais-participantes e participantes-participantes) potencializam o agir e contribuem para que o usuário queira estar ali e retornar, por possibilitar a circulação de afetos alegres, capazes de romper rancores, ressentimentos, mistificações, estigmatização, entre outros entraves, para emergir o que está por vir: a mudança positiva.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pt-BR" sz="1200">
                <a:solidFill>
                  <a:schemeClr val="dk1"/>
                </a:solidFill>
                <a:latin typeface="Calibri"/>
                <a:ea typeface="Calibri"/>
                <a:cs typeface="Calibri"/>
                <a:sym typeface="Calibri"/>
              </a:rPr>
              <a:t>BRASIL. Ministério da Saúde. Coordenação-Geral de Alimentação e Nutrição. Universidade Federal de Minas Gerais.</a:t>
            </a:r>
            <a:r>
              <a:rPr b="1" lang="pt-BR" sz="1200">
                <a:solidFill>
                  <a:schemeClr val="dk1"/>
                </a:solidFill>
                <a:latin typeface="Calibri"/>
                <a:ea typeface="Calibri"/>
                <a:cs typeface="Calibri"/>
                <a:sym typeface="Calibri"/>
              </a:rPr>
              <a:t> Instrutivo de Abordagem Coletiva para o Manejo da Obesidade no SUS.</a:t>
            </a:r>
            <a:r>
              <a:rPr lang="pt-BR" sz="1200">
                <a:solidFill>
                  <a:schemeClr val="dk1"/>
                </a:solidFill>
                <a:latin typeface="Calibri"/>
                <a:ea typeface="Calibri"/>
                <a:cs typeface="Calibri"/>
                <a:sym typeface="Calibri"/>
              </a:rPr>
              <a:t> Brasília, 2021.</a:t>
            </a:r>
            <a:endParaRPr>
              <a:solidFill>
                <a:schemeClr val="dk1"/>
              </a:solidFill>
            </a:endParaRPr>
          </a:p>
          <a:p>
            <a:pPr indent="0" lvl="0" marL="0" rtl="0" algn="just">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fb11b9bbb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fb11b9bbb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pt-BR">
                <a:solidFill>
                  <a:schemeClr val="dk1"/>
                </a:solidFill>
              </a:rPr>
              <a:t>Apresente as sugestões previstas no BRASIL. Ministério da Saúde. Coordenação-Geral de Alimentação e  Nutrição. Universidade Federal de Minas Gerais. </a:t>
            </a:r>
            <a:r>
              <a:rPr b="1" lang="pt-BR">
                <a:solidFill>
                  <a:schemeClr val="dk1"/>
                </a:solidFill>
              </a:rPr>
              <a:t> </a:t>
            </a:r>
            <a:r>
              <a:rPr b="1" lang="pt-BR" u="sng">
                <a:solidFill>
                  <a:schemeClr val="hlink"/>
                </a:solidFill>
                <a:hlinkClick r:id="rId2"/>
              </a:rPr>
              <a:t>Instrutivo de Abordagem Coletiva para o Manejo da Obesidade no SUS</a:t>
            </a:r>
            <a:r>
              <a:rPr b="1" lang="pt-BR">
                <a:solidFill>
                  <a:schemeClr val="dk1"/>
                </a:solidFill>
              </a:rPr>
              <a:t>.</a:t>
            </a:r>
            <a:r>
              <a:rPr lang="pt-BR">
                <a:solidFill>
                  <a:schemeClr val="dk1"/>
                </a:solidFill>
              </a:rPr>
              <a:t> Brasília, 2021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f709a3d5b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f709a3d5b9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just">
              <a:lnSpc>
                <a:spcPct val="150000"/>
              </a:lnSpc>
              <a:spcBef>
                <a:spcPts val="0"/>
              </a:spcBef>
              <a:spcAft>
                <a:spcPts val="0"/>
              </a:spcAft>
              <a:buClr>
                <a:schemeClr val="dk1"/>
              </a:buClr>
              <a:buSzPts val="1200"/>
              <a:buChar char="●"/>
            </a:pPr>
            <a:r>
              <a:rPr lang="pt-BR" sz="1200">
                <a:solidFill>
                  <a:schemeClr val="dk1"/>
                </a:solidFill>
              </a:rPr>
              <a:t>Conhecer a história e hábitos de vida dos usuários, e propor discussões de interesse;</a:t>
            </a:r>
            <a:endParaRPr sz="1200">
              <a:solidFill>
                <a:schemeClr val="dk1"/>
              </a:solidFill>
            </a:endParaRPr>
          </a:p>
          <a:p>
            <a:pPr indent="-304800" lvl="0" marL="457200" rtl="0" algn="just">
              <a:lnSpc>
                <a:spcPct val="150000"/>
              </a:lnSpc>
              <a:spcBef>
                <a:spcPts val="0"/>
              </a:spcBef>
              <a:spcAft>
                <a:spcPts val="0"/>
              </a:spcAft>
              <a:buClr>
                <a:schemeClr val="dk1"/>
              </a:buClr>
              <a:buSzPts val="1200"/>
              <a:buChar char="●"/>
            </a:pPr>
            <a:r>
              <a:rPr lang="pt-BR" sz="1200">
                <a:solidFill>
                  <a:schemeClr val="dk1"/>
                </a:solidFill>
              </a:rPr>
              <a:t>Criar/reforçar canais de participação da comunidade para definir prioridades de saúde;</a:t>
            </a:r>
            <a:endParaRPr sz="1200">
              <a:solidFill>
                <a:schemeClr val="dk1"/>
              </a:solidFill>
            </a:endParaRPr>
          </a:p>
          <a:p>
            <a:pPr indent="-304800" lvl="0" marL="457200" rtl="0" algn="just">
              <a:lnSpc>
                <a:spcPct val="150000"/>
              </a:lnSpc>
              <a:spcBef>
                <a:spcPts val="0"/>
              </a:spcBef>
              <a:spcAft>
                <a:spcPts val="0"/>
              </a:spcAft>
              <a:buClr>
                <a:schemeClr val="dk1"/>
              </a:buClr>
              <a:buSzPts val="1200"/>
              <a:buChar char="●"/>
            </a:pPr>
            <a:r>
              <a:rPr lang="pt-BR" sz="1200">
                <a:solidFill>
                  <a:schemeClr val="dk1"/>
                </a:solidFill>
              </a:rPr>
              <a:t>Utilizar tecnologias de comunicação, como ligação telefônica, para lembrar do encontro e motivar a participação; e/ou enviar cartão postal com mensagens motivacionais;</a:t>
            </a:r>
            <a:endParaRPr sz="1200">
              <a:solidFill>
                <a:schemeClr val="dk1"/>
              </a:solidFill>
            </a:endParaRPr>
          </a:p>
          <a:p>
            <a:pPr indent="-304800" lvl="0" marL="457200" rtl="0" algn="just">
              <a:lnSpc>
                <a:spcPct val="150000"/>
              </a:lnSpc>
              <a:spcBef>
                <a:spcPts val="0"/>
              </a:spcBef>
              <a:spcAft>
                <a:spcPts val="0"/>
              </a:spcAft>
              <a:buClr>
                <a:schemeClr val="dk1"/>
              </a:buClr>
              <a:buSzPts val="1200"/>
              <a:buChar char="●"/>
            </a:pPr>
            <a:r>
              <a:rPr lang="pt-BR" sz="1200">
                <a:solidFill>
                  <a:schemeClr val="dk1"/>
                </a:solidFill>
              </a:rPr>
              <a:t>Reforçar com a equipe a importância de escutar de forma atenta, e não apenas falar;</a:t>
            </a:r>
            <a:endParaRPr sz="1200">
              <a:solidFill>
                <a:schemeClr val="dk1"/>
              </a:solidFill>
            </a:endParaRPr>
          </a:p>
          <a:p>
            <a:pPr indent="-304800" lvl="0" marL="457200" rtl="0" algn="just">
              <a:lnSpc>
                <a:spcPct val="150000"/>
              </a:lnSpc>
              <a:spcBef>
                <a:spcPts val="0"/>
              </a:spcBef>
              <a:spcAft>
                <a:spcPts val="0"/>
              </a:spcAft>
              <a:buClr>
                <a:schemeClr val="dk1"/>
              </a:buClr>
              <a:buSzPts val="1200"/>
              <a:buChar char="●"/>
            </a:pPr>
            <a:r>
              <a:rPr lang="pt-BR" sz="1200">
                <a:solidFill>
                  <a:schemeClr val="dk1"/>
                </a:solidFill>
              </a:rPr>
              <a:t>Evitar fornecer muitas informações, buscando refletir com os participantes sobre os problemas presentes em sua realidade; </a:t>
            </a:r>
            <a:endParaRPr sz="1200">
              <a:solidFill>
                <a:schemeClr val="dk1"/>
              </a:solidFill>
            </a:endParaRPr>
          </a:p>
          <a:p>
            <a:pPr indent="-304800" lvl="0" marL="457200" rtl="0" algn="just">
              <a:lnSpc>
                <a:spcPct val="150000"/>
              </a:lnSpc>
              <a:spcBef>
                <a:spcPts val="0"/>
              </a:spcBef>
              <a:spcAft>
                <a:spcPts val="0"/>
              </a:spcAft>
              <a:buClr>
                <a:schemeClr val="dk1"/>
              </a:buClr>
              <a:buSzPts val="1200"/>
              <a:buChar char="●"/>
            </a:pPr>
            <a:r>
              <a:rPr lang="pt-BR" sz="1200">
                <a:solidFill>
                  <a:schemeClr val="dk1"/>
                </a:solidFill>
              </a:rPr>
              <a:t>Atentar para a linguagem não-verbal e melhorar a comunicação. Ex.: sentar no nível dos usuários, se colocar próximo, demonstrar atenção e interesse, olhar para as pessoas, etc.;</a:t>
            </a:r>
            <a:endParaRPr sz="1200">
              <a:solidFill>
                <a:schemeClr val="dk1"/>
              </a:solidFill>
            </a:endParaRPr>
          </a:p>
          <a:p>
            <a:pPr indent="0" lvl="0" marL="0" rtl="0" algn="just">
              <a:lnSpc>
                <a:spcPct val="150000"/>
              </a:lnSpc>
              <a:spcBef>
                <a:spcPts val="0"/>
              </a:spcBef>
              <a:spcAft>
                <a:spcPts val="0"/>
              </a:spcAft>
              <a:buNone/>
            </a:pPr>
            <a:r>
              <a:rPr lang="pt-BR">
                <a:solidFill>
                  <a:schemeClr val="dk1"/>
                </a:solidFill>
              </a:rPr>
              <a:t>BRASIL. Ministério da Saúde. Coordenação-Geral de Alimentação e Nutrição. Universidade Federal de Minas Gerais. </a:t>
            </a:r>
            <a:r>
              <a:rPr b="1" lang="pt-BR">
                <a:solidFill>
                  <a:schemeClr val="dk1"/>
                </a:solidFill>
              </a:rPr>
              <a:t> </a:t>
            </a:r>
            <a:r>
              <a:rPr b="1" lang="pt-BR" u="sng">
                <a:solidFill>
                  <a:schemeClr val="hlink"/>
                </a:solidFill>
                <a:hlinkClick r:id="rId2"/>
              </a:rPr>
              <a:t>Instrutivo de Abordagem Coletiva para o Manejo da Obesidade no SUS</a:t>
            </a:r>
            <a:r>
              <a:rPr b="1" lang="pt-BR">
                <a:solidFill>
                  <a:schemeClr val="dk1"/>
                </a:solidFill>
              </a:rPr>
              <a:t>.</a:t>
            </a:r>
            <a:r>
              <a:rPr lang="pt-BR">
                <a:solidFill>
                  <a:schemeClr val="dk1"/>
                </a:solidFill>
              </a:rPr>
              <a:t> Brasília, 2021 </a:t>
            </a:r>
            <a:endParaRPr sz="1200">
              <a:solidFill>
                <a:schemeClr val="dk1"/>
              </a:solidFill>
            </a:endParaRPr>
          </a:p>
          <a:p>
            <a:pPr indent="0" lvl="0" marL="0" rtl="0" algn="just">
              <a:lnSpc>
                <a:spcPct val="150000"/>
              </a:lnSpc>
              <a:spcBef>
                <a:spcPts val="0"/>
              </a:spcBef>
              <a:spcAft>
                <a:spcPts val="0"/>
              </a:spcAft>
              <a:buSzPts val="1100"/>
              <a:buNone/>
            </a:pPr>
            <a:r>
              <a:t/>
            </a:r>
            <a:endParaRPr sz="1000">
              <a:solidFill>
                <a:schemeClr val="dk1"/>
              </a:solidFill>
            </a:endParaRPr>
          </a:p>
          <a:p>
            <a:pPr indent="0" lvl="0" marL="0" rtl="0" algn="just">
              <a:lnSpc>
                <a:spcPct val="150000"/>
              </a:lnSpc>
              <a:spcBef>
                <a:spcPts val="0"/>
              </a:spcBef>
              <a:spcAft>
                <a:spcPts val="0"/>
              </a:spcAft>
              <a:buSzPts val="1100"/>
              <a:buNone/>
            </a:pPr>
            <a:r>
              <a:t/>
            </a:r>
            <a:endParaRPr sz="1000">
              <a:solidFill>
                <a:schemeClr val="dk1"/>
              </a:solidFill>
            </a:endParaRPr>
          </a:p>
          <a:p>
            <a:pPr indent="0" lvl="0" marL="0" rtl="0" algn="just">
              <a:lnSpc>
                <a:spcPct val="150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fb11b9bbb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fb11b9bbb7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just">
              <a:lnSpc>
                <a:spcPct val="150000"/>
              </a:lnSpc>
              <a:spcBef>
                <a:spcPts val="0"/>
              </a:spcBef>
              <a:spcAft>
                <a:spcPts val="0"/>
              </a:spcAft>
              <a:buClr>
                <a:schemeClr val="dk1"/>
              </a:buClr>
              <a:buSzPts val="1200"/>
              <a:buChar char="●"/>
            </a:pPr>
            <a:r>
              <a:rPr lang="pt-BR" sz="1200">
                <a:solidFill>
                  <a:schemeClr val="dk1"/>
                </a:solidFill>
              </a:rPr>
              <a:t>Demonstrar empatia, estando atentos ao que o outro fala;</a:t>
            </a:r>
            <a:endParaRPr sz="1200">
              <a:solidFill>
                <a:schemeClr val="dk1"/>
              </a:solidFill>
            </a:endParaRPr>
          </a:p>
          <a:p>
            <a:pPr indent="-304800" lvl="0" marL="457200" rtl="0" algn="just">
              <a:lnSpc>
                <a:spcPct val="150000"/>
              </a:lnSpc>
              <a:spcBef>
                <a:spcPts val="0"/>
              </a:spcBef>
              <a:spcAft>
                <a:spcPts val="0"/>
              </a:spcAft>
              <a:buClr>
                <a:schemeClr val="dk1"/>
              </a:buClr>
              <a:buSzPts val="1200"/>
              <a:buChar char="●"/>
            </a:pPr>
            <a:r>
              <a:rPr lang="pt-BR" sz="1200">
                <a:solidFill>
                  <a:schemeClr val="dk1"/>
                </a:solidFill>
              </a:rPr>
              <a:t>Aceitar o que o outro pensa, e não julgar. Aceitar não é concordar, mas acolher. Evitar palavras que envolvam julgamento como: certo/errado, bem/mal, bom/ruim, suficiente, adequadamente, apropriadamente, problema... Inverter a forma de dialogar, priorizando perguntas abertas: “Você está se alimentando bem?” por: “Como está sua alimentação?”;</a:t>
            </a:r>
            <a:endParaRPr sz="1200">
              <a:solidFill>
                <a:schemeClr val="dk1"/>
              </a:solidFill>
            </a:endParaRPr>
          </a:p>
          <a:p>
            <a:pPr indent="0" lvl="0" marL="0" rtl="0" algn="just">
              <a:lnSpc>
                <a:spcPct val="150000"/>
              </a:lnSpc>
              <a:spcBef>
                <a:spcPts val="0"/>
              </a:spcBef>
              <a:spcAft>
                <a:spcPts val="0"/>
              </a:spcAft>
              <a:buNone/>
            </a:pPr>
            <a:r>
              <a:rPr lang="pt-BR">
                <a:solidFill>
                  <a:schemeClr val="dk1"/>
                </a:solidFill>
              </a:rPr>
              <a:t>BRASIL. Ministério da Saúde. Coordenação-Geral de Alimentação e Nutrição. Universidade Federal de Minas Gerais. </a:t>
            </a:r>
            <a:r>
              <a:rPr b="1" lang="pt-BR">
                <a:solidFill>
                  <a:schemeClr val="dk1"/>
                </a:solidFill>
              </a:rPr>
              <a:t> </a:t>
            </a:r>
            <a:r>
              <a:rPr b="1" lang="pt-BR" u="sng">
                <a:solidFill>
                  <a:schemeClr val="hlink"/>
                </a:solidFill>
                <a:hlinkClick r:id="rId2"/>
              </a:rPr>
              <a:t>Instrutivo de Abordagem Coletiva para o Manejo da Obesidade no SUS</a:t>
            </a:r>
            <a:r>
              <a:rPr b="1" lang="pt-BR">
                <a:solidFill>
                  <a:schemeClr val="dk1"/>
                </a:solidFill>
              </a:rPr>
              <a:t>.</a:t>
            </a:r>
            <a:r>
              <a:rPr lang="pt-BR">
                <a:solidFill>
                  <a:schemeClr val="dk1"/>
                </a:solidFill>
              </a:rPr>
              <a:t> Brasília, 2021 </a:t>
            </a:r>
            <a:endParaRPr sz="1200">
              <a:solidFill>
                <a:schemeClr val="dk1"/>
              </a:solidFill>
            </a:endParaRPr>
          </a:p>
          <a:p>
            <a:pPr indent="0" lvl="0" marL="0" rtl="0" algn="just">
              <a:lnSpc>
                <a:spcPct val="150000"/>
              </a:lnSpc>
              <a:spcBef>
                <a:spcPts val="0"/>
              </a:spcBef>
              <a:spcAft>
                <a:spcPts val="0"/>
              </a:spcAft>
              <a:buSzPts val="1100"/>
              <a:buNone/>
            </a:pPr>
            <a:r>
              <a:t/>
            </a:r>
            <a:endParaRPr sz="1000">
              <a:solidFill>
                <a:schemeClr val="dk1"/>
              </a:solidFill>
            </a:endParaRPr>
          </a:p>
          <a:p>
            <a:pPr indent="0" lvl="0" marL="0" rtl="0" algn="just">
              <a:lnSpc>
                <a:spcPct val="150000"/>
              </a:lnSpc>
              <a:spcBef>
                <a:spcPts val="0"/>
              </a:spcBef>
              <a:spcAft>
                <a:spcPts val="0"/>
              </a:spcAft>
              <a:buSzPts val="1100"/>
              <a:buNone/>
            </a:pPr>
            <a:r>
              <a:t/>
            </a:r>
            <a:endParaRPr sz="1000">
              <a:solidFill>
                <a:schemeClr val="dk1"/>
              </a:solidFill>
            </a:endParaRPr>
          </a:p>
          <a:p>
            <a:pPr indent="0" lvl="0" marL="0" rtl="0" algn="just">
              <a:lnSpc>
                <a:spcPct val="150000"/>
              </a:lnSpc>
              <a:spcBef>
                <a:spcPts val="0"/>
              </a:spcBef>
              <a:spcAft>
                <a:spcPts val="0"/>
              </a:spcAft>
              <a:buSzPts val="1100"/>
              <a:buNone/>
            </a:pPr>
            <a:r>
              <a:t/>
            </a:r>
            <a:endParaRPr sz="10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icina" type="title">
  <p:cSld name="TITLE">
    <p:spTree>
      <p:nvGrpSpPr>
        <p:cNvPr id="9" name="Shape 9"/>
        <p:cNvGrpSpPr/>
        <p:nvPr/>
      </p:nvGrpSpPr>
      <p:grpSpPr>
        <a:xfrm>
          <a:off x="0" y="0"/>
          <a:ext cx="0" cy="0"/>
          <a:chOff x="0" y="0"/>
          <a:chExt cx="0" cy="0"/>
        </a:xfrm>
      </p:grpSpPr>
      <p:sp>
        <p:nvSpPr>
          <p:cNvPr id="10" name="Google Shape;10;gf549ccd471_0_4"/>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11" name="Google Shape;11;gf549ccd471_0_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A64D79"/>
              </a:buClr>
              <a:buSzPts val="5200"/>
              <a:buNone/>
              <a:defRPr b="1" sz="5200">
                <a:solidFill>
                  <a:srgbClr val="A64D79"/>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gf549ccd471_0_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gf549ccd471_0_4"/>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pic>
        <p:nvPicPr>
          <p:cNvPr id="14" name="Google Shape;14;gf549ccd471_0_4"/>
          <p:cNvPicPr preferRelativeResize="0"/>
          <p:nvPr/>
        </p:nvPicPr>
        <p:blipFill rotWithShape="1">
          <a:blip r:embed="rId2">
            <a:alphaModFix/>
          </a:blip>
          <a:srcRect b="0" l="0" r="0" t="0"/>
          <a:stretch/>
        </p:blipFill>
        <p:spPr>
          <a:xfrm>
            <a:off x="8361400" y="177500"/>
            <a:ext cx="627875" cy="6278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gf549ccd471_0_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A64D79"/>
              </a:buClr>
              <a:buSzPts val="2800"/>
              <a:buNone/>
              <a:defRPr b="1">
                <a:solidFill>
                  <a:srgbClr val="A64D79"/>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gf549ccd471_0_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64" name="Google Shape;64;gf549ccd471_0_52"/>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65" name="Google Shape;65;gf549ccd471_0_52"/>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pic>
        <p:nvPicPr>
          <p:cNvPr id="66" name="Google Shape;66;gf549ccd471_0_52"/>
          <p:cNvPicPr preferRelativeResize="0"/>
          <p:nvPr/>
        </p:nvPicPr>
        <p:blipFill rotWithShape="1">
          <a:blip r:embed="rId2">
            <a:alphaModFix/>
          </a:blip>
          <a:srcRect b="0" l="0" r="0" t="0"/>
          <a:stretch/>
        </p:blipFill>
        <p:spPr>
          <a:xfrm>
            <a:off x="8361400" y="177500"/>
            <a:ext cx="627875" cy="6278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67" name="Shape 67"/>
        <p:cNvGrpSpPr/>
        <p:nvPr/>
      </p:nvGrpSpPr>
      <p:grpSpPr>
        <a:xfrm>
          <a:off x="0" y="0"/>
          <a:ext cx="0" cy="0"/>
          <a:chOff x="0" y="0"/>
          <a:chExt cx="0" cy="0"/>
        </a:xfrm>
      </p:grpSpPr>
      <p:sp>
        <p:nvSpPr>
          <p:cNvPr id="68" name="Google Shape;68;gf549ccd471_0_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A64D79"/>
              </a:buClr>
              <a:buSzPts val="2800"/>
              <a:buNone/>
              <a:defRPr b="1">
                <a:solidFill>
                  <a:srgbClr val="A64D79"/>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gf549ccd471_0_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70" name="Google Shape;70;gf549ccd471_0_58"/>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71" name="Google Shape;71;gf549ccd471_0_58"/>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2" name="Shape 72"/>
        <p:cNvGrpSpPr/>
        <p:nvPr/>
      </p:nvGrpSpPr>
      <p:grpSpPr>
        <a:xfrm>
          <a:off x="0" y="0"/>
          <a:ext cx="0" cy="0"/>
          <a:chOff x="0" y="0"/>
          <a:chExt cx="0" cy="0"/>
        </a:xfrm>
      </p:grpSpPr>
      <p:sp>
        <p:nvSpPr>
          <p:cNvPr id="73" name="Google Shape;73;gf549ccd471_0_6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A64D79"/>
              </a:buClr>
              <a:buSzPts val="2400"/>
              <a:buNone/>
              <a:defRPr b="1" sz="2400">
                <a:solidFill>
                  <a:srgbClr val="A64D79"/>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4" name="Google Shape;74;gf549ccd471_0_6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5" name="Google Shape;75;gf549ccd471_0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76" name="Google Shape;76;gf549ccd471_0_63"/>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77" name="Google Shape;77;gf549ccd471_0_63"/>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pic>
        <p:nvPicPr>
          <p:cNvPr id="78" name="Google Shape;78;gf549ccd471_0_63"/>
          <p:cNvPicPr preferRelativeResize="0"/>
          <p:nvPr/>
        </p:nvPicPr>
        <p:blipFill rotWithShape="1">
          <a:blip r:embed="rId2">
            <a:alphaModFix/>
          </a:blip>
          <a:srcRect b="0" l="0" r="0" t="0"/>
          <a:stretch/>
        </p:blipFill>
        <p:spPr>
          <a:xfrm>
            <a:off x="8361400" y="177500"/>
            <a:ext cx="627875" cy="6278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79" name="Shape 79"/>
        <p:cNvGrpSpPr/>
        <p:nvPr/>
      </p:nvGrpSpPr>
      <p:grpSpPr>
        <a:xfrm>
          <a:off x="0" y="0"/>
          <a:ext cx="0" cy="0"/>
          <a:chOff x="0" y="0"/>
          <a:chExt cx="0" cy="0"/>
        </a:xfrm>
      </p:grpSpPr>
      <p:sp>
        <p:nvSpPr>
          <p:cNvPr id="80" name="Google Shape;80;gf549ccd471_0_7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A64D79"/>
              </a:buClr>
              <a:buSzPts val="2400"/>
              <a:buNone/>
              <a:defRPr b="1" sz="2400">
                <a:solidFill>
                  <a:srgbClr val="A64D79"/>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1" name="Google Shape;81;gf549ccd471_0_7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2" name="Google Shape;82;gf549ccd471_0_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83" name="Google Shape;83;gf549ccd471_0_70"/>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84" name="Google Shape;84;gf549ccd471_0_70"/>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gf549ccd471_0_7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A64D79"/>
              </a:buClr>
              <a:buSzPts val="4800"/>
              <a:buNone/>
              <a:defRPr b="1" sz="4800">
                <a:solidFill>
                  <a:srgbClr val="A64D79"/>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7" name="Google Shape;87;gf549ccd471_0_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88" name="Google Shape;88;gf549ccd471_0_76"/>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89" name="Google Shape;89;gf549ccd471_0_76"/>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pic>
        <p:nvPicPr>
          <p:cNvPr id="90" name="Google Shape;90;gf549ccd471_0_76"/>
          <p:cNvPicPr preferRelativeResize="0"/>
          <p:nvPr/>
        </p:nvPicPr>
        <p:blipFill rotWithShape="1">
          <a:blip r:embed="rId2">
            <a:alphaModFix/>
          </a:blip>
          <a:srcRect b="0" l="0" r="0" t="0"/>
          <a:stretch/>
        </p:blipFill>
        <p:spPr>
          <a:xfrm>
            <a:off x="8361400" y="177500"/>
            <a:ext cx="627875" cy="6278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spTree>
      <p:nvGrpSpPr>
        <p:cNvPr id="91" name="Shape 91"/>
        <p:cNvGrpSpPr/>
        <p:nvPr/>
      </p:nvGrpSpPr>
      <p:grpSpPr>
        <a:xfrm>
          <a:off x="0" y="0"/>
          <a:ext cx="0" cy="0"/>
          <a:chOff x="0" y="0"/>
          <a:chExt cx="0" cy="0"/>
        </a:xfrm>
      </p:grpSpPr>
      <p:sp>
        <p:nvSpPr>
          <p:cNvPr id="92" name="Google Shape;92;gf549ccd471_0_8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A64D79"/>
              </a:buClr>
              <a:buSzPts val="4800"/>
              <a:buNone/>
              <a:defRPr b="1" sz="4800">
                <a:solidFill>
                  <a:srgbClr val="A64D79"/>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3" name="Google Shape;93;gf549ccd471_0_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94" name="Google Shape;94;gf549ccd471_0_82"/>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95" name="Google Shape;95;gf549ccd471_0_82"/>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 name="Shape 96"/>
        <p:cNvGrpSpPr/>
        <p:nvPr/>
      </p:nvGrpSpPr>
      <p:grpSpPr>
        <a:xfrm>
          <a:off x="0" y="0"/>
          <a:ext cx="0" cy="0"/>
          <a:chOff x="0" y="0"/>
          <a:chExt cx="0" cy="0"/>
        </a:xfrm>
      </p:grpSpPr>
      <p:sp>
        <p:nvSpPr>
          <p:cNvPr id="97" name="Google Shape;97;gf549ccd471_0_8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f549ccd471_0_8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A64D79"/>
              </a:buClr>
              <a:buSzPts val="4200"/>
              <a:buNone/>
              <a:defRPr b="1" sz="4200">
                <a:solidFill>
                  <a:srgbClr val="A64D79"/>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9" name="Google Shape;99;gf549ccd471_0_8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0" name="Google Shape;100;gf549ccd471_0_8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1" name="Google Shape;101;gf549ccd471_0_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102" name="Google Shape;102;gf549ccd471_0_87"/>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103" name="Google Shape;103;gf549ccd471_0_87"/>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pic>
        <p:nvPicPr>
          <p:cNvPr id="104" name="Google Shape;104;gf549ccd471_0_87"/>
          <p:cNvPicPr preferRelativeResize="0"/>
          <p:nvPr/>
        </p:nvPicPr>
        <p:blipFill rotWithShape="1">
          <a:blip r:embed="rId2">
            <a:alphaModFix/>
          </a:blip>
          <a:srcRect b="0" l="0" r="0" t="0"/>
          <a:stretch/>
        </p:blipFill>
        <p:spPr>
          <a:xfrm>
            <a:off x="8361400" y="177500"/>
            <a:ext cx="627875" cy="6278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05" name="Shape 105"/>
        <p:cNvGrpSpPr/>
        <p:nvPr/>
      </p:nvGrpSpPr>
      <p:grpSpPr>
        <a:xfrm>
          <a:off x="0" y="0"/>
          <a:ext cx="0" cy="0"/>
          <a:chOff x="0" y="0"/>
          <a:chExt cx="0" cy="0"/>
        </a:xfrm>
      </p:grpSpPr>
      <p:sp>
        <p:nvSpPr>
          <p:cNvPr id="106" name="Google Shape;106;gf549ccd471_0_9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f549ccd471_0_9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A64D79"/>
              </a:buClr>
              <a:buSzPts val="4200"/>
              <a:buNone/>
              <a:defRPr b="1" sz="4200">
                <a:solidFill>
                  <a:srgbClr val="A64D79"/>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8" name="Google Shape;108;gf549ccd471_0_9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9" name="Google Shape;109;gf549ccd471_0_9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0" name="Google Shape;110;gf549ccd471_0_9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111" name="Google Shape;111;gf549ccd471_0_96"/>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112" name="Google Shape;112;gf549ccd471_0_96"/>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3" name="Shape 113"/>
        <p:cNvGrpSpPr/>
        <p:nvPr/>
      </p:nvGrpSpPr>
      <p:grpSpPr>
        <a:xfrm>
          <a:off x="0" y="0"/>
          <a:ext cx="0" cy="0"/>
          <a:chOff x="0" y="0"/>
          <a:chExt cx="0" cy="0"/>
        </a:xfrm>
      </p:grpSpPr>
      <p:sp>
        <p:nvSpPr>
          <p:cNvPr id="114" name="Google Shape;114;gf549ccd471_0_10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15" name="Google Shape;115;gf549ccd471_0_10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116" name="Google Shape;116;gf549ccd471_0_104"/>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117" name="Google Shape;117;gf549ccd471_0_104"/>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pic>
        <p:nvPicPr>
          <p:cNvPr id="118" name="Google Shape;118;gf549ccd471_0_104"/>
          <p:cNvPicPr preferRelativeResize="0"/>
          <p:nvPr/>
        </p:nvPicPr>
        <p:blipFill rotWithShape="1">
          <a:blip r:embed="rId2">
            <a:alphaModFix/>
          </a:blip>
          <a:srcRect b="0" l="0" r="0" t="0"/>
          <a:stretch/>
        </p:blipFill>
        <p:spPr>
          <a:xfrm>
            <a:off x="8361400" y="177500"/>
            <a:ext cx="627875" cy="6278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119" name="Shape 119"/>
        <p:cNvGrpSpPr/>
        <p:nvPr/>
      </p:nvGrpSpPr>
      <p:grpSpPr>
        <a:xfrm>
          <a:off x="0" y="0"/>
          <a:ext cx="0" cy="0"/>
          <a:chOff x="0" y="0"/>
          <a:chExt cx="0" cy="0"/>
        </a:xfrm>
      </p:grpSpPr>
      <p:sp>
        <p:nvSpPr>
          <p:cNvPr id="120" name="Google Shape;120;gf549ccd471_0_1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1" name="Google Shape;121;gf549ccd471_0_1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122" name="Google Shape;122;gf549ccd471_0_110"/>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123" name="Google Shape;123;gf549ccd471_0_110"/>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gf549ccd471_0_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C27BA0"/>
              </a:buClr>
              <a:buSzPts val="2800"/>
              <a:buNone/>
              <a:defRPr b="1">
                <a:solidFill>
                  <a:srgbClr val="C27BA0"/>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gf549ccd471_0_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 name="Google Shape;18;gf549ccd471_0_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19" name="Google Shape;19;gf549ccd471_0_24"/>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20" name="Google Shape;20;gf549ccd471_0_24"/>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pic>
        <p:nvPicPr>
          <p:cNvPr id="21" name="Google Shape;21;gf549ccd471_0_24"/>
          <p:cNvPicPr preferRelativeResize="0"/>
          <p:nvPr/>
        </p:nvPicPr>
        <p:blipFill rotWithShape="1">
          <a:blip r:embed="rId2">
            <a:alphaModFix/>
          </a:blip>
          <a:srcRect b="0" l="0" r="0" t="0"/>
          <a:stretch/>
        </p:blipFill>
        <p:spPr>
          <a:xfrm>
            <a:off x="8361400" y="177500"/>
            <a:ext cx="627875" cy="6278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4" name="Shape 124"/>
        <p:cNvGrpSpPr/>
        <p:nvPr/>
      </p:nvGrpSpPr>
      <p:grpSpPr>
        <a:xfrm>
          <a:off x="0" y="0"/>
          <a:ext cx="0" cy="0"/>
          <a:chOff x="0" y="0"/>
          <a:chExt cx="0" cy="0"/>
        </a:xfrm>
      </p:grpSpPr>
      <p:sp>
        <p:nvSpPr>
          <p:cNvPr id="125" name="Google Shape;125;gf549ccd471_0_11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6" name="Google Shape;126;gf549ccd471_0_11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27" name="Google Shape;127;gf549ccd471_0_1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128" name="Google Shape;128;gf549ccd471_0_115"/>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129" name="Google Shape;129;gf549ccd471_0_115"/>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pic>
        <p:nvPicPr>
          <p:cNvPr id="130" name="Google Shape;130;gf549ccd471_0_115"/>
          <p:cNvPicPr preferRelativeResize="0"/>
          <p:nvPr/>
        </p:nvPicPr>
        <p:blipFill rotWithShape="1">
          <a:blip r:embed="rId2">
            <a:alphaModFix/>
          </a:blip>
          <a:srcRect b="0" l="0" r="0" t="0"/>
          <a:stretch/>
        </p:blipFill>
        <p:spPr>
          <a:xfrm>
            <a:off x="8361400" y="177500"/>
            <a:ext cx="627875" cy="6278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spTree>
      <p:nvGrpSpPr>
        <p:cNvPr id="131" name="Shape 131"/>
        <p:cNvGrpSpPr/>
        <p:nvPr/>
      </p:nvGrpSpPr>
      <p:grpSpPr>
        <a:xfrm>
          <a:off x="0" y="0"/>
          <a:ext cx="0" cy="0"/>
          <a:chOff x="0" y="0"/>
          <a:chExt cx="0" cy="0"/>
        </a:xfrm>
      </p:grpSpPr>
      <p:sp>
        <p:nvSpPr>
          <p:cNvPr id="132" name="Google Shape;132;gf549ccd471_0_122"/>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33" name="Google Shape;133;gf549ccd471_0_1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34" name="Google Shape;134;gf549ccd471_0_1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135" name="Google Shape;135;gf549ccd471_0_122"/>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136" name="Google Shape;136;gf549ccd471_0_122"/>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7" name="Shape 137"/>
        <p:cNvGrpSpPr/>
        <p:nvPr/>
      </p:nvGrpSpPr>
      <p:grpSpPr>
        <a:xfrm>
          <a:off x="0" y="0"/>
          <a:ext cx="0" cy="0"/>
          <a:chOff x="0" y="0"/>
          <a:chExt cx="0" cy="0"/>
        </a:xfrm>
      </p:grpSpPr>
      <p:sp>
        <p:nvSpPr>
          <p:cNvPr id="138" name="Google Shape;138;gf549ccd471_0_1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139" name="Google Shape;139;gf549ccd471_0_128"/>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140" name="Google Shape;140;gf549ccd471_0_128"/>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pic>
        <p:nvPicPr>
          <p:cNvPr id="141" name="Google Shape;141;gf549ccd471_0_128"/>
          <p:cNvPicPr preferRelativeResize="0"/>
          <p:nvPr/>
        </p:nvPicPr>
        <p:blipFill rotWithShape="1">
          <a:blip r:embed="rId2">
            <a:alphaModFix/>
          </a:blip>
          <a:srcRect b="0" l="0" r="0" t="0"/>
          <a:stretch/>
        </p:blipFill>
        <p:spPr>
          <a:xfrm>
            <a:off x="8361400" y="177500"/>
            <a:ext cx="627875" cy="6278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22" name="Shape 22"/>
        <p:cNvGrpSpPr/>
        <p:nvPr/>
      </p:nvGrpSpPr>
      <p:grpSpPr>
        <a:xfrm>
          <a:off x="0" y="0"/>
          <a:ext cx="0" cy="0"/>
          <a:chOff x="0" y="0"/>
          <a:chExt cx="0" cy="0"/>
        </a:xfrm>
      </p:grpSpPr>
      <p:sp>
        <p:nvSpPr>
          <p:cNvPr id="23" name="Google Shape;23;gf549ccd471_0_1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24" name="Google Shape;24;gf549ccd471_0_133"/>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25" name="Google Shape;25;gf549ccd471_0_133"/>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gf549ccd471_0_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A64D79"/>
              </a:buClr>
              <a:buSzPts val="3600"/>
              <a:buNone/>
              <a:defRPr b="1" sz="3600">
                <a:solidFill>
                  <a:srgbClr val="A64D79"/>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 name="Google Shape;28;gf549ccd471_0_15"/>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29" name="Google Shape;29;gf549ccd471_0_15"/>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pic>
        <p:nvPicPr>
          <p:cNvPr id="30" name="Google Shape;30;gf549ccd471_0_15"/>
          <p:cNvPicPr preferRelativeResize="0"/>
          <p:nvPr/>
        </p:nvPicPr>
        <p:blipFill rotWithShape="1">
          <a:blip r:embed="rId2">
            <a:alphaModFix/>
          </a:blip>
          <a:srcRect b="0" l="0" r="0" t="0"/>
          <a:stretch/>
        </p:blipFill>
        <p:spPr>
          <a:xfrm>
            <a:off x="8361400" y="177500"/>
            <a:ext cx="627875" cy="6278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icina 1">
  <p:cSld name="TITLE_1">
    <p:spTree>
      <p:nvGrpSpPr>
        <p:cNvPr id="31" name="Shape 31"/>
        <p:cNvGrpSpPr/>
        <p:nvPr/>
      </p:nvGrpSpPr>
      <p:grpSpPr>
        <a:xfrm>
          <a:off x="0" y="0"/>
          <a:ext cx="0" cy="0"/>
          <a:chOff x="0" y="0"/>
          <a:chExt cx="0" cy="0"/>
        </a:xfrm>
      </p:grpSpPr>
      <p:sp>
        <p:nvSpPr>
          <p:cNvPr id="32" name="Google Shape;32;gf549ccd471_0_10"/>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33" name="Google Shape;33;gf549ccd471_0_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A64D79"/>
              </a:buClr>
              <a:buSzPts val="5200"/>
              <a:buNone/>
              <a:defRPr b="1" sz="5200">
                <a:solidFill>
                  <a:srgbClr val="A64D79"/>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4" name="Google Shape;34;gf549ccd471_0_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5" name="Google Shape;35;gf549ccd471_0_10"/>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6" name="Shape 36"/>
        <p:cNvGrpSpPr/>
        <p:nvPr/>
      </p:nvGrpSpPr>
      <p:grpSpPr>
        <a:xfrm>
          <a:off x="0" y="0"/>
          <a:ext cx="0" cy="0"/>
          <a:chOff x="0" y="0"/>
          <a:chExt cx="0" cy="0"/>
        </a:xfrm>
      </p:grpSpPr>
      <p:sp>
        <p:nvSpPr>
          <p:cNvPr id="37" name="Google Shape;37;gf549ccd471_0_2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A64D79"/>
              </a:buClr>
              <a:buSzPts val="3600"/>
              <a:buNone/>
              <a:defRPr b="1" sz="3600">
                <a:solidFill>
                  <a:srgbClr val="A64D79"/>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8" name="Google Shape;38;gf549ccd471_0_20"/>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39" name="Google Shape;39;gf549ccd471_0_20"/>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0" name="Shape 40"/>
        <p:cNvGrpSpPr/>
        <p:nvPr/>
      </p:nvGrpSpPr>
      <p:grpSpPr>
        <a:xfrm>
          <a:off x="0" y="0"/>
          <a:ext cx="0" cy="0"/>
          <a:chOff x="0" y="0"/>
          <a:chExt cx="0" cy="0"/>
        </a:xfrm>
      </p:grpSpPr>
      <p:sp>
        <p:nvSpPr>
          <p:cNvPr id="41" name="Google Shape;41;gf549ccd471_0_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C27BA0"/>
              </a:buClr>
              <a:buSzPts val="2800"/>
              <a:buNone/>
              <a:defRPr b="1">
                <a:solidFill>
                  <a:srgbClr val="C27BA0"/>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gf549ccd471_0_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3" name="Google Shape;43;gf549ccd471_0_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44" name="Google Shape;44;gf549ccd471_0_31"/>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45" name="Google Shape;45;gf549ccd471_0_31"/>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sp>
        <p:nvSpPr>
          <p:cNvPr id="47" name="Google Shape;47;gf549ccd471_0_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A64D79"/>
              </a:buClr>
              <a:buSzPts val="2800"/>
              <a:buNone/>
              <a:defRPr b="1">
                <a:solidFill>
                  <a:srgbClr val="A64D79"/>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 name="Google Shape;48;gf549ccd471_0_3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9" name="Google Shape;49;gf549ccd471_0_3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0" name="Google Shape;50;gf549ccd471_0_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51" name="Google Shape;51;gf549ccd471_0_37"/>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52" name="Google Shape;52;gf549ccd471_0_37"/>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pic>
        <p:nvPicPr>
          <p:cNvPr id="53" name="Google Shape;53;gf549ccd471_0_37"/>
          <p:cNvPicPr preferRelativeResize="0"/>
          <p:nvPr/>
        </p:nvPicPr>
        <p:blipFill rotWithShape="1">
          <a:blip r:embed="rId2">
            <a:alphaModFix/>
          </a:blip>
          <a:srcRect b="0" l="0" r="0" t="0"/>
          <a:stretch/>
        </p:blipFill>
        <p:spPr>
          <a:xfrm>
            <a:off x="8361400" y="177500"/>
            <a:ext cx="627875" cy="627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54" name="Shape 54"/>
        <p:cNvGrpSpPr/>
        <p:nvPr/>
      </p:nvGrpSpPr>
      <p:grpSpPr>
        <a:xfrm>
          <a:off x="0" y="0"/>
          <a:ext cx="0" cy="0"/>
          <a:chOff x="0" y="0"/>
          <a:chExt cx="0" cy="0"/>
        </a:xfrm>
      </p:grpSpPr>
      <p:sp>
        <p:nvSpPr>
          <p:cNvPr id="55" name="Google Shape;55;gf549ccd471_0_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A64D79"/>
              </a:buClr>
              <a:buSzPts val="2800"/>
              <a:buNone/>
              <a:defRPr b="1">
                <a:solidFill>
                  <a:srgbClr val="A64D79"/>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gf549ccd471_0_4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7" name="Google Shape;57;gf549ccd471_0_4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8" name="Google Shape;58;gf549ccd471_0_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
        <p:nvSpPr>
          <p:cNvPr id="59" name="Google Shape;59;gf549ccd471_0_45"/>
          <p:cNvSpPr/>
          <p:nvPr/>
        </p:nvSpPr>
        <p:spPr>
          <a:xfrm>
            <a:off x="0" y="4620425"/>
            <a:ext cx="9144000" cy="5232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A9999"/>
              </a:highlight>
              <a:latin typeface="Arial"/>
              <a:ea typeface="Arial"/>
              <a:cs typeface="Arial"/>
              <a:sym typeface="Arial"/>
            </a:endParaRPr>
          </a:p>
        </p:txBody>
      </p:sp>
      <p:sp>
        <p:nvSpPr>
          <p:cNvPr id="60" name="Google Shape;60;gf549ccd471_0_45"/>
          <p:cNvSpPr txBox="1"/>
          <p:nvPr/>
        </p:nvSpPr>
        <p:spPr>
          <a:xfrm>
            <a:off x="306600" y="4674275"/>
            <a:ext cx="8530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FFFF"/>
                </a:solidFill>
                <a:latin typeface="Arial"/>
                <a:ea typeface="Arial"/>
                <a:cs typeface="Arial"/>
                <a:sym typeface="Arial"/>
              </a:rPr>
              <a:t>Oficina de Manejo  da obesidade por abordagem coletiva na atenção primária à saúde</a:t>
            </a:r>
            <a:endParaRPr b="1" i="0" sz="1500" u="none" cap="none" strike="noStrik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f549ccd471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gf549ccd471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gf549ccd471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5.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24.png"/><Relationship Id="rId8"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5" name="Shape 145"/>
        <p:cNvGrpSpPr/>
        <p:nvPr/>
      </p:nvGrpSpPr>
      <p:grpSpPr>
        <a:xfrm>
          <a:off x="0" y="0"/>
          <a:ext cx="0" cy="0"/>
          <a:chOff x="0" y="0"/>
          <a:chExt cx="0" cy="0"/>
        </a:xfrm>
      </p:grpSpPr>
      <p:sp>
        <p:nvSpPr>
          <p:cNvPr id="146" name="Google Shape;146;p1"/>
          <p:cNvSpPr txBox="1"/>
          <p:nvPr/>
        </p:nvSpPr>
        <p:spPr>
          <a:xfrm>
            <a:off x="1111488" y="1362500"/>
            <a:ext cx="6921000" cy="1823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0" lang="pt-BR" sz="3400" u="none" cap="none" strike="noStrike">
                <a:solidFill>
                  <a:srgbClr val="A64D79"/>
                </a:solidFill>
                <a:latin typeface="Arial"/>
                <a:ea typeface="Arial"/>
                <a:cs typeface="Arial"/>
                <a:sym typeface="Arial"/>
              </a:rPr>
              <a:t>Oficina de manejo da obesidade por abordagem coletiva na atenção primária à saúde </a:t>
            </a:r>
            <a:endParaRPr b="0" i="0" sz="1400" u="none" cap="none" strike="noStrike">
              <a:solidFill>
                <a:srgbClr val="A64D79"/>
              </a:solidFill>
              <a:latin typeface="Arial"/>
              <a:ea typeface="Arial"/>
              <a:cs typeface="Arial"/>
              <a:sym typeface="Arial"/>
            </a:endParaRPr>
          </a:p>
        </p:txBody>
      </p:sp>
      <p:pic>
        <p:nvPicPr>
          <p:cNvPr id="147" name="Google Shape;147;p1"/>
          <p:cNvPicPr preferRelativeResize="0"/>
          <p:nvPr/>
        </p:nvPicPr>
        <p:blipFill rotWithShape="1">
          <a:blip r:embed="rId3">
            <a:alphaModFix/>
          </a:blip>
          <a:srcRect b="0" l="0" r="0" t="0"/>
          <a:stretch/>
        </p:blipFill>
        <p:spPr>
          <a:xfrm>
            <a:off x="1509700" y="3929725"/>
            <a:ext cx="6124575" cy="60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fb11b9bbb7_0_97"/>
          <p:cNvSpPr txBox="1"/>
          <p:nvPr>
            <p:ph idx="4294967295" type="body"/>
          </p:nvPr>
        </p:nvSpPr>
        <p:spPr>
          <a:xfrm>
            <a:off x="1164875" y="1311139"/>
            <a:ext cx="7622700" cy="861600"/>
          </a:xfrm>
          <a:prstGeom prst="rect">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lang="pt-BR" sz="2300"/>
              <a:t>Respeitar as dificuldades e auxiliar a superar os desafios;</a:t>
            </a:r>
            <a:endParaRPr sz="2200"/>
          </a:p>
        </p:txBody>
      </p:sp>
      <p:sp>
        <p:nvSpPr>
          <p:cNvPr id="209" name="Google Shape;209;gfb11b9bbb7_0_97"/>
          <p:cNvSpPr txBox="1"/>
          <p:nvPr>
            <p:ph idx="4294967295" type="body"/>
          </p:nvPr>
        </p:nvSpPr>
        <p:spPr>
          <a:xfrm>
            <a:off x="1164875" y="2421760"/>
            <a:ext cx="7622700" cy="1410600"/>
          </a:xfrm>
          <a:prstGeom prst="rect">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lang="pt-BR" sz="2300"/>
              <a:t>Sugerir em vez de ordenar, e evitar muitas sugestões de uma só vez.  As metas devem ser alinhadas à realidade dos participantes, factíveis e realistas</a:t>
            </a:r>
            <a:endParaRPr sz="2200"/>
          </a:p>
        </p:txBody>
      </p:sp>
      <p:pic>
        <p:nvPicPr>
          <p:cNvPr id="210" name="Google Shape;210;gfb11b9bbb7_0_97"/>
          <p:cNvPicPr preferRelativeResize="0"/>
          <p:nvPr/>
        </p:nvPicPr>
        <p:blipFill>
          <a:blip r:embed="rId3">
            <a:alphaModFix/>
          </a:blip>
          <a:stretch>
            <a:fillRect/>
          </a:stretch>
        </p:blipFill>
        <p:spPr>
          <a:xfrm>
            <a:off x="328100" y="1428962"/>
            <a:ext cx="625975" cy="625975"/>
          </a:xfrm>
          <a:prstGeom prst="rect">
            <a:avLst/>
          </a:prstGeom>
          <a:noFill/>
          <a:ln>
            <a:noFill/>
          </a:ln>
        </p:spPr>
      </p:pic>
      <p:pic>
        <p:nvPicPr>
          <p:cNvPr id="211" name="Google Shape;211;gfb11b9bbb7_0_97"/>
          <p:cNvPicPr preferRelativeResize="0"/>
          <p:nvPr/>
        </p:nvPicPr>
        <p:blipFill>
          <a:blip r:embed="rId4">
            <a:alphaModFix/>
          </a:blip>
          <a:stretch>
            <a:fillRect/>
          </a:stretch>
        </p:blipFill>
        <p:spPr>
          <a:xfrm>
            <a:off x="328100" y="2814063"/>
            <a:ext cx="625975" cy="625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fb11b9bbb7_0_130"/>
          <p:cNvSpPr txBox="1"/>
          <p:nvPr>
            <p:ph type="title"/>
          </p:nvPr>
        </p:nvSpPr>
        <p:spPr>
          <a:xfrm>
            <a:off x="721200" y="1512300"/>
            <a:ext cx="7701600" cy="2118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pt-BR" sz="3200"/>
              <a:t>Ações que podem diminuir a estigmatização sobre as pessoas com sobrepeso e obesidade também podem aumentar a adesão</a:t>
            </a: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5"/>
          <p:cNvPicPr preferRelativeResize="0"/>
          <p:nvPr/>
        </p:nvPicPr>
        <p:blipFill rotWithShape="1">
          <a:blip r:embed="rId3">
            <a:alphaModFix/>
          </a:blip>
          <a:srcRect b="0" l="0" r="0" t="0"/>
          <a:stretch/>
        </p:blipFill>
        <p:spPr>
          <a:xfrm>
            <a:off x="6082157" y="1638885"/>
            <a:ext cx="1275818" cy="837690"/>
          </a:xfrm>
          <a:prstGeom prst="rect">
            <a:avLst/>
          </a:prstGeom>
          <a:noFill/>
          <a:ln>
            <a:noFill/>
          </a:ln>
        </p:spPr>
      </p:pic>
      <p:pic>
        <p:nvPicPr>
          <p:cNvPr id="222" name="Google Shape;222;p5"/>
          <p:cNvPicPr preferRelativeResize="0"/>
          <p:nvPr/>
        </p:nvPicPr>
        <p:blipFill rotWithShape="1">
          <a:blip r:embed="rId4">
            <a:alphaModFix/>
          </a:blip>
          <a:srcRect b="0" l="0" r="0" t="0"/>
          <a:stretch/>
        </p:blipFill>
        <p:spPr>
          <a:xfrm>
            <a:off x="7719674" y="1714747"/>
            <a:ext cx="1084302" cy="818563"/>
          </a:xfrm>
          <a:prstGeom prst="rect">
            <a:avLst/>
          </a:prstGeom>
          <a:noFill/>
          <a:ln>
            <a:noFill/>
          </a:ln>
        </p:spPr>
      </p:pic>
      <p:pic>
        <p:nvPicPr>
          <p:cNvPr descr="SUS Logo – Sistema Único de Saúde Logo - PNG e Vetor - Download de Logo" id="223" name="Google Shape;223;p5"/>
          <p:cNvPicPr preferRelativeResize="0"/>
          <p:nvPr/>
        </p:nvPicPr>
        <p:blipFill rotWithShape="1">
          <a:blip r:embed="rId5">
            <a:alphaModFix/>
          </a:blip>
          <a:srcRect b="0" l="0" r="0" t="0"/>
          <a:stretch/>
        </p:blipFill>
        <p:spPr>
          <a:xfrm>
            <a:off x="590680" y="3186480"/>
            <a:ext cx="1305362" cy="674662"/>
          </a:xfrm>
          <a:prstGeom prst="rect">
            <a:avLst/>
          </a:prstGeom>
          <a:noFill/>
          <a:ln>
            <a:noFill/>
          </a:ln>
        </p:spPr>
      </p:pic>
      <p:pic>
        <p:nvPicPr>
          <p:cNvPr descr="Acadêmico – Rede Acqua" id="224" name="Google Shape;224;p5"/>
          <p:cNvPicPr preferRelativeResize="0"/>
          <p:nvPr/>
        </p:nvPicPr>
        <p:blipFill rotWithShape="1">
          <a:blip r:embed="rId6">
            <a:alphaModFix/>
          </a:blip>
          <a:srcRect b="0" l="0" r="0" t="0"/>
          <a:stretch/>
        </p:blipFill>
        <p:spPr>
          <a:xfrm>
            <a:off x="4180161" y="3274702"/>
            <a:ext cx="1660725" cy="498217"/>
          </a:xfrm>
          <a:prstGeom prst="rect">
            <a:avLst/>
          </a:prstGeom>
          <a:noFill/>
          <a:ln>
            <a:noFill/>
          </a:ln>
        </p:spPr>
      </p:pic>
      <p:pic>
        <p:nvPicPr>
          <p:cNvPr descr="Ministério da Saúde vai integrar o armazenamento e a distribuição de  medicamentos no SUS" id="225" name="Google Shape;225;p5"/>
          <p:cNvPicPr preferRelativeResize="0"/>
          <p:nvPr/>
        </p:nvPicPr>
        <p:blipFill rotWithShape="1">
          <a:blip r:embed="rId7">
            <a:alphaModFix/>
          </a:blip>
          <a:srcRect b="0" l="0" r="0" t="0"/>
          <a:stretch/>
        </p:blipFill>
        <p:spPr>
          <a:xfrm>
            <a:off x="2017402" y="2971995"/>
            <a:ext cx="2094559" cy="1177607"/>
          </a:xfrm>
          <a:prstGeom prst="rect">
            <a:avLst/>
          </a:prstGeom>
          <a:noFill/>
          <a:ln>
            <a:noFill/>
          </a:ln>
        </p:spPr>
      </p:pic>
      <p:pic>
        <p:nvPicPr>
          <p:cNvPr descr="Pós-Graduação na Faculdade de Saúde Pública da USP | AGÊNCIA FAPESP" id="226" name="Google Shape;226;p5"/>
          <p:cNvPicPr preferRelativeResize="0"/>
          <p:nvPr/>
        </p:nvPicPr>
        <p:blipFill rotWithShape="1">
          <a:blip r:embed="rId8">
            <a:alphaModFix/>
          </a:blip>
          <a:srcRect b="0" l="0" r="0" t="0"/>
          <a:stretch/>
        </p:blipFill>
        <p:spPr>
          <a:xfrm>
            <a:off x="2411504" y="1649112"/>
            <a:ext cx="989394" cy="921955"/>
          </a:xfrm>
          <a:prstGeom prst="rect">
            <a:avLst/>
          </a:prstGeom>
          <a:noFill/>
          <a:ln>
            <a:noFill/>
          </a:ln>
        </p:spPr>
      </p:pic>
      <p:pic>
        <p:nvPicPr>
          <p:cNvPr id="227" name="Google Shape;227;p5"/>
          <p:cNvPicPr preferRelativeResize="0"/>
          <p:nvPr/>
        </p:nvPicPr>
        <p:blipFill rotWithShape="1">
          <a:blip r:embed="rId9">
            <a:alphaModFix/>
          </a:blip>
          <a:srcRect b="0" l="0" r="0" t="0"/>
          <a:stretch/>
        </p:blipFill>
        <p:spPr>
          <a:xfrm>
            <a:off x="412420" y="1649112"/>
            <a:ext cx="1661880" cy="934808"/>
          </a:xfrm>
          <a:prstGeom prst="rect">
            <a:avLst/>
          </a:prstGeom>
          <a:noFill/>
          <a:ln>
            <a:noFill/>
          </a:ln>
        </p:spPr>
      </p:pic>
      <p:pic>
        <p:nvPicPr>
          <p:cNvPr descr="Gepaf -" id="228" name="Google Shape;228;p5"/>
          <p:cNvPicPr preferRelativeResize="0"/>
          <p:nvPr/>
        </p:nvPicPr>
        <p:blipFill rotWithShape="1">
          <a:blip r:embed="rId10">
            <a:alphaModFix/>
          </a:blip>
          <a:srcRect b="0" l="0" r="0" t="0"/>
          <a:stretch/>
        </p:blipFill>
        <p:spPr>
          <a:xfrm>
            <a:off x="3740175" y="1780322"/>
            <a:ext cx="2002705" cy="696253"/>
          </a:xfrm>
          <a:prstGeom prst="rect">
            <a:avLst/>
          </a:prstGeom>
          <a:noFill/>
          <a:ln>
            <a:noFill/>
          </a:ln>
        </p:spPr>
      </p:pic>
      <p:pic>
        <p:nvPicPr>
          <p:cNvPr descr="Consórcio Intermunicipal Grande ABC" id="229" name="Google Shape;229;p5"/>
          <p:cNvPicPr preferRelativeResize="0"/>
          <p:nvPr/>
        </p:nvPicPr>
        <p:blipFill rotWithShape="1">
          <a:blip r:embed="rId11">
            <a:alphaModFix/>
          </a:blip>
          <a:srcRect b="0" l="0" r="0" t="0"/>
          <a:stretch/>
        </p:blipFill>
        <p:spPr>
          <a:xfrm>
            <a:off x="6310695" y="3160215"/>
            <a:ext cx="2094559" cy="651457"/>
          </a:xfrm>
          <a:prstGeom prst="rect">
            <a:avLst/>
          </a:prstGeom>
          <a:noFill/>
          <a:ln>
            <a:noFill/>
          </a:ln>
        </p:spPr>
      </p:pic>
      <p:sp>
        <p:nvSpPr>
          <p:cNvPr id="230" name="Google Shape;230;p5"/>
          <p:cNvSpPr txBox="1"/>
          <p:nvPr/>
        </p:nvSpPr>
        <p:spPr>
          <a:xfrm>
            <a:off x="274600" y="330025"/>
            <a:ext cx="3303900" cy="678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pt-BR" sz="2900" u="none" cap="none" strike="noStrike">
                <a:solidFill>
                  <a:srgbClr val="A64D79"/>
                </a:solidFill>
                <a:latin typeface="Arial"/>
                <a:ea typeface="Arial"/>
                <a:cs typeface="Arial"/>
                <a:sym typeface="Arial"/>
              </a:rPr>
              <a:t>Agradecimentos</a:t>
            </a:r>
            <a:endParaRPr b="1" i="0" sz="2400" u="none" cap="none" strike="noStrike">
              <a:solidFill>
                <a:srgbClr val="A64D79"/>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1" i="0" sz="3200" u="none" cap="none" strike="noStrike">
              <a:solidFill>
                <a:srgbClr val="44546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
          <p:cNvSpPr txBox="1"/>
          <p:nvPr>
            <p:ph type="ctrTitle"/>
          </p:nvPr>
        </p:nvSpPr>
        <p:spPr>
          <a:xfrm>
            <a:off x="311700" y="1893900"/>
            <a:ext cx="8520600" cy="13557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pt-BR" sz="3400"/>
              <a:t>Atividade 5:</a:t>
            </a:r>
            <a:endParaRPr sz="3400"/>
          </a:p>
          <a:p>
            <a:pPr indent="0" lvl="0" marL="0" rtl="0" algn="ctr">
              <a:lnSpc>
                <a:spcPct val="115000"/>
              </a:lnSpc>
              <a:spcBef>
                <a:spcPts val="0"/>
              </a:spcBef>
              <a:spcAft>
                <a:spcPts val="0"/>
              </a:spcAft>
              <a:buClr>
                <a:schemeClr val="dk1"/>
              </a:buClr>
              <a:buSzPts val="1100"/>
              <a:buFont typeface="Arial"/>
              <a:buNone/>
            </a:pPr>
            <a:r>
              <a:rPr lang="pt-BR" sz="3400"/>
              <a:t>Adesão a grupos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fb11b9bbb7_0_0"/>
          <p:cNvSpPr txBox="1"/>
          <p:nvPr>
            <p:ph type="title"/>
          </p:nvPr>
        </p:nvSpPr>
        <p:spPr>
          <a:xfrm>
            <a:off x="582600" y="1526850"/>
            <a:ext cx="7978800" cy="2089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pt-BR" sz="3200"/>
              <a:t>Pensando em experiências prévias com grupos, descreva em uma palavra como você se sentiu em relação à adesão dos participantes?</a:t>
            </a:r>
            <a:endParaRPr sz="32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fb11b9bbb7_0_26"/>
          <p:cNvSpPr txBox="1"/>
          <p:nvPr>
            <p:ph type="title"/>
          </p:nvPr>
        </p:nvSpPr>
        <p:spPr>
          <a:xfrm>
            <a:off x="582600" y="1734300"/>
            <a:ext cx="7978800" cy="1674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pt-BR" sz="3200"/>
              <a:t>Pensando em sua experiência enquanto participante deste grupo, o que lhe motivou, até aqui, a não faltar?</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fb11b9bbb7_0_21"/>
          <p:cNvSpPr txBox="1"/>
          <p:nvPr>
            <p:ph type="title"/>
          </p:nvPr>
        </p:nvSpPr>
        <p:spPr>
          <a:xfrm>
            <a:off x="582600" y="1281450"/>
            <a:ext cx="7978800" cy="258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0" lang="pt-BR" sz="3200"/>
              <a:t>Considerando as experiências de vocês como facilitadores e participantes de grupos educativos, </a:t>
            </a:r>
            <a:r>
              <a:rPr lang="pt-BR" sz="3200"/>
              <a:t>quais os principais desafios para a adesão das pessoas aos grupos?</a:t>
            </a:r>
            <a:endParaRPr sz="3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fb11b9bbb7_0_35"/>
          <p:cNvSpPr txBox="1"/>
          <p:nvPr>
            <p:ph type="title"/>
          </p:nvPr>
        </p:nvSpPr>
        <p:spPr>
          <a:xfrm>
            <a:off x="582600" y="1807350"/>
            <a:ext cx="7978800" cy="1528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pt-BR" sz="3200"/>
              <a:t>Que estratégias vocês conhecem ou já utilizaram para aumentar ou manter a adesão a grupos?</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fb11b9bbb7_0_31"/>
          <p:cNvSpPr txBox="1"/>
          <p:nvPr>
            <p:ph type="title"/>
          </p:nvPr>
        </p:nvSpPr>
        <p:spPr>
          <a:xfrm>
            <a:off x="721200" y="1727700"/>
            <a:ext cx="7701600" cy="1688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pt-BR" sz="3200"/>
              <a:t>Sugestões melhorar a comunicação com os usuários visando ampliar a adesão</a:t>
            </a: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f709a3d5b9_0_28"/>
          <p:cNvSpPr txBox="1"/>
          <p:nvPr>
            <p:ph idx="4294967295" type="body"/>
          </p:nvPr>
        </p:nvSpPr>
        <p:spPr>
          <a:xfrm>
            <a:off x="1048050" y="423450"/>
            <a:ext cx="7622700" cy="613800"/>
          </a:xfrm>
          <a:prstGeom prst="rect">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lang="pt-BR" sz="2300"/>
              <a:t>Conhecer a história e hábitos de vida dos usuários.</a:t>
            </a:r>
            <a:endParaRPr sz="2200"/>
          </a:p>
        </p:txBody>
      </p:sp>
      <p:sp>
        <p:nvSpPr>
          <p:cNvPr id="183" name="Google Shape;183;gf709a3d5b9_0_28"/>
          <p:cNvSpPr txBox="1"/>
          <p:nvPr>
            <p:ph idx="4294967295" type="body"/>
          </p:nvPr>
        </p:nvSpPr>
        <p:spPr>
          <a:xfrm>
            <a:off x="1047750" y="1284925"/>
            <a:ext cx="7622700" cy="976500"/>
          </a:xfrm>
          <a:prstGeom prst="rect">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lang="pt-BR" sz="2300"/>
              <a:t>Criar/reforçar canais de participação da comunidade para definir prioridades de saúde.</a:t>
            </a:r>
            <a:endParaRPr sz="2200"/>
          </a:p>
        </p:txBody>
      </p:sp>
      <p:sp>
        <p:nvSpPr>
          <p:cNvPr id="184" name="Google Shape;184;gf709a3d5b9_0_28"/>
          <p:cNvSpPr txBox="1"/>
          <p:nvPr>
            <p:ph idx="4294967295" type="body"/>
          </p:nvPr>
        </p:nvSpPr>
        <p:spPr>
          <a:xfrm>
            <a:off x="1048050" y="2509100"/>
            <a:ext cx="7622700" cy="613800"/>
          </a:xfrm>
          <a:prstGeom prst="rect">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lang="pt-BR" sz="2300"/>
              <a:t>Utilizar tecnologias de comunicação</a:t>
            </a:r>
            <a:endParaRPr sz="2200"/>
          </a:p>
        </p:txBody>
      </p:sp>
      <p:sp>
        <p:nvSpPr>
          <p:cNvPr id="185" name="Google Shape;185;gf709a3d5b9_0_28"/>
          <p:cNvSpPr txBox="1"/>
          <p:nvPr>
            <p:ph idx="4294967295" type="body"/>
          </p:nvPr>
        </p:nvSpPr>
        <p:spPr>
          <a:xfrm>
            <a:off x="1047750" y="3370575"/>
            <a:ext cx="7622700" cy="976500"/>
          </a:xfrm>
          <a:prstGeom prst="rect">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lang="pt-BR" sz="2300"/>
              <a:t>Atentar para a linguagem não-verbal e melhorar a comunicação.</a:t>
            </a:r>
            <a:endParaRPr sz="2200"/>
          </a:p>
        </p:txBody>
      </p:sp>
      <p:pic>
        <p:nvPicPr>
          <p:cNvPr id="186" name="Google Shape;186;gf709a3d5b9_0_28"/>
          <p:cNvPicPr preferRelativeResize="0"/>
          <p:nvPr/>
        </p:nvPicPr>
        <p:blipFill>
          <a:blip r:embed="rId3">
            <a:alphaModFix/>
          </a:blip>
          <a:stretch>
            <a:fillRect/>
          </a:stretch>
        </p:blipFill>
        <p:spPr>
          <a:xfrm flipH="1">
            <a:off x="313350" y="423450"/>
            <a:ext cx="613800" cy="613800"/>
          </a:xfrm>
          <a:prstGeom prst="rect">
            <a:avLst/>
          </a:prstGeom>
          <a:noFill/>
          <a:ln>
            <a:noFill/>
          </a:ln>
        </p:spPr>
      </p:pic>
      <p:pic>
        <p:nvPicPr>
          <p:cNvPr id="187" name="Google Shape;187;gf709a3d5b9_0_28"/>
          <p:cNvPicPr preferRelativeResize="0"/>
          <p:nvPr/>
        </p:nvPicPr>
        <p:blipFill>
          <a:blip r:embed="rId4">
            <a:alphaModFix/>
          </a:blip>
          <a:stretch>
            <a:fillRect/>
          </a:stretch>
        </p:blipFill>
        <p:spPr>
          <a:xfrm>
            <a:off x="313350" y="1466275"/>
            <a:ext cx="613800" cy="613800"/>
          </a:xfrm>
          <a:prstGeom prst="rect">
            <a:avLst/>
          </a:prstGeom>
          <a:noFill/>
          <a:ln>
            <a:noFill/>
          </a:ln>
        </p:spPr>
      </p:pic>
      <p:grpSp>
        <p:nvGrpSpPr>
          <p:cNvPr id="188" name="Google Shape;188;gf709a3d5b9_0_28"/>
          <p:cNvGrpSpPr/>
          <p:nvPr/>
        </p:nvGrpSpPr>
        <p:grpSpPr>
          <a:xfrm>
            <a:off x="313343" y="2509094"/>
            <a:ext cx="613811" cy="613812"/>
            <a:chOff x="290350" y="2486100"/>
            <a:chExt cx="659800" cy="659800"/>
          </a:xfrm>
        </p:grpSpPr>
        <p:pic>
          <p:nvPicPr>
            <p:cNvPr id="189" name="Google Shape;189;gf709a3d5b9_0_28"/>
            <p:cNvPicPr preferRelativeResize="0"/>
            <p:nvPr/>
          </p:nvPicPr>
          <p:blipFill>
            <a:blip r:embed="rId5">
              <a:alphaModFix/>
            </a:blip>
            <a:stretch>
              <a:fillRect/>
            </a:stretch>
          </p:blipFill>
          <p:spPr>
            <a:xfrm>
              <a:off x="290362" y="2486100"/>
              <a:ext cx="329900" cy="329900"/>
            </a:xfrm>
            <a:prstGeom prst="rect">
              <a:avLst/>
            </a:prstGeom>
            <a:noFill/>
            <a:ln>
              <a:noFill/>
            </a:ln>
          </p:spPr>
        </p:pic>
        <p:pic>
          <p:nvPicPr>
            <p:cNvPr id="190" name="Google Shape;190;gf709a3d5b9_0_28"/>
            <p:cNvPicPr preferRelativeResize="0"/>
            <p:nvPr/>
          </p:nvPicPr>
          <p:blipFill>
            <a:blip r:embed="rId6">
              <a:alphaModFix/>
            </a:blip>
            <a:stretch>
              <a:fillRect/>
            </a:stretch>
          </p:blipFill>
          <p:spPr>
            <a:xfrm>
              <a:off x="290350" y="2770000"/>
              <a:ext cx="329900" cy="329900"/>
            </a:xfrm>
            <a:prstGeom prst="rect">
              <a:avLst/>
            </a:prstGeom>
            <a:noFill/>
            <a:ln>
              <a:noFill/>
            </a:ln>
          </p:spPr>
        </p:pic>
        <p:pic>
          <p:nvPicPr>
            <p:cNvPr id="191" name="Google Shape;191;gf709a3d5b9_0_28"/>
            <p:cNvPicPr preferRelativeResize="0"/>
            <p:nvPr/>
          </p:nvPicPr>
          <p:blipFill>
            <a:blip r:embed="rId7">
              <a:alphaModFix/>
            </a:blip>
            <a:stretch>
              <a:fillRect/>
            </a:stretch>
          </p:blipFill>
          <p:spPr>
            <a:xfrm>
              <a:off x="620250" y="2816000"/>
              <a:ext cx="329900" cy="329900"/>
            </a:xfrm>
            <a:prstGeom prst="rect">
              <a:avLst/>
            </a:prstGeom>
            <a:noFill/>
            <a:ln>
              <a:noFill/>
            </a:ln>
          </p:spPr>
        </p:pic>
        <p:pic>
          <p:nvPicPr>
            <p:cNvPr id="192" name="Google Shape;192;gf709a3d5b9_0_28"/>
            <p:cNvPicPr preferRelativeResize="0"/>
            <p:nvPr/>
          </p:nvPicPr>
          <p:blipFill>
            <a:blip r:embed="rId8">
              <a:alphaModFix/>
            </a:blip>
            <a:stretch>
              <a:fillRect/>
            </a:stretch>
          </p:blipFill>
          <p:spPr>
            <a:xfrm>
              <a:off x="620250" y="2486100"/>
              <a:ext cx="329900" cy="329900"/>
            </a:xfrm>
            <a:prstGeom prst="rect">
              <a:avLst/>
            </a:prstGeom>
            <a:noFill/>
            <a:ln>
              <a:noFill/>
            </a:ln>
          </p:spPr>
        </p:pic>
      </p:grpSp>
      <p:pic>
        <p:nvPicPr>
          <p:cNvPr id="193" name="Google Shape;193;gf709a3d5b9_0_28"/>
          <p:cNvPicPr preferRelativeResize="0"/>
          <p:nvPr/>
        </p:nvPicPr>
        <p:blipFill>
          <a:blip r:embed="rId9">
            <a:alphaModFix/>
          </a:blip>
          <a:stretch>
            <a:fillRect/>
          </a:stretch>
        </p:blipFill>
        <p:spPr>
          <a:xfrm>
            <a:off x="313350" y="3551925"/>
            <a:ext cx="613800" cy="61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fb11b9bbb7_0_77"/>
          <p:cNvSpPr txBox="1"/>
          <p:nvPr>
            <p:ph idx="4294967295" type="body"/>
          </p:nvPr>
        </p:nvSpPr>
        <p:spPr>
          <a:xfrm>
            <a:off x="1123250" y="876401"/>
            <a:ext cx="7622700" cy="861600"/>
          </a:xfrm>
          <a:prstGeom prst="rect">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lang="pt-BR" sz="2300"/>
              <a:t>Demonstrar empatia, estando atentos ao que o outro fala;</a:t>
            </a:r>
            <a:endParaRPr sz="2200"/>
          </a:p>
        </p:txBody>
      </p:sp>
      <p:sp>
        <p:nvSpPr>
          <p:cNvPr id="199" name="Google Shape;199;gfb11b9bbb7_0_77"/>
          <p:cNvSpPr txBox="1"/>
          <p:nvPr>
            <p:ph idx="4294967295" type="body"/>
          </p:nvPr>
        </p:nvSpPr>
        <p:spPr>
          <a:xfrm>
            <a:off x="1123550" y="2030300"/>
            <a:ext cx="7622700" cy="790800"/>
          </a:xfrm>
          <a:prstGeom prst="rect">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lang="pt-BR" sz="2300"/>
              <a:t>Aceitar o que o outro pensa, e não julgar. Aceitar não é concordar, mas acolher.</a:t>
            </a:r>
            <a:endParaRPr sz="2200"/>
          </a:p>
        </p:txBody>
      </p:sp>
      <p:sp>
        <p:nvSpPr>
          <p:cNvPr id="200" name="Google Shape;200;gfb11b9bbb7_0_77"/>
          <p:cNvSpPr txBox="1"/>
          <p:nvPr>
            <p:ph idx="4294967295" type="body"/>
          </p:nvPr>
        </p:nvSpPr>
        <p:spPr>
          <a:xfrm>
            <a:off x="1123550" y="3113413"/>
            <a:ext cx="7622700" cy="790800"/>
          </a:xfrm>
          <a:prstGeom prst="rect">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lang="pt-BR" sz="2300"/>
              <a:t>Reconhecer e elogiar, valorizar cada ganho, pois não existe ganho pequeno ou grande, existem vitórias</a:t>
            </a:r>
            <a:endParaRPr sz="2200"/>
          </a:p>
        </p:txBody>
      </p:sp>
      <p:pic>
        <p:nvPicPr>
          <p:cNvPr id="201" name="Google Shape;201;gfb11b9bbb7_0_77"/>
          <p:cNvPicPr preferRelativeResize="0"/>
          <p:nvPr/>
        </p:nvPicPr>
        <p:blipFill>
          <a:blip r:embed="rId3">
            <a:alphaModFix/>
          </a:blip>
          <a:stretch>
            <a:fillRect/>
          </a:stretch>
        </p:blipFill>
        <p:spPr>
          <a:xfrm>
            <a:off x="422250" y="1011875"/>
            <a:ext cx="590650" cy="590650"/>
          </a:xfrm>
          <a:prstGeom prst="rect">
            <a:avLst/>
          </a:prstGeom>
          <a:noFill/>
          <a:ln>
            <a:noFill/>
          </a:ln>
        </p:spPr>
      </p:pic>
      <p:pic>
        <p:nvPicPr>
          <p:cNvPr id="202" name="Google Shape;202;gfb11b9bbb7_0_77"/>
          <p:cNvPicPr preferRelativeResize="0"/>
          <p:nvPr/>
        </p:nvPicPr>
        <p:blipFill>
          <a:blip r:embed="rId4">
            <a:alphaModFix/>
          </a:blip>
          <a:stretch>
            <a:fillRect/>
          </a:stretch>
        </p:blipFill>
        <p:spPr>
          <a:xfrm>
            <a:off x="422250" y="2130375"/>
            <a:ext cx="590650" cy="590650"/>
          </a:xfrm>
          <a:prstGeom prst="rect">
            <a:avLst/>
          </a:prstGeom>
          <a:noFill/>
          <a:ln>
            <a:noFill/>
          </a:ln>
        </p:spPr>
      </p:pic>
      <p:pic>
        <p:nvPicPr>
          <p:cNvPr id="203" name="Google Shape;203;gfb11b9bbb7_0_77"/>
          <p:cNvPicPr preferRelativeResize="0"/>
          <p:nvPr/>
        </p:nvPicPr>
        <p:blipFill>
          <a:blip r:embed="rId5">
            <a:alphaModFix/>
          </a:blip>
          <a:stretch>
            <a:fillRect/>
          </a:stretch>
        </p:blipFill>
        <p:spPr>
          <a:xfrm>
            <a:off x="422250" y="3213500"/>
            <a:ext cx="590650" cy="590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