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2" roundtripDataSignature="AMtx7mhkx9+46ErnWa76ySwKVvMAUCm77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9E602D4-57DE-4DCD-915E-C4BDCD329501}">
  <a:tblStyle styleId="{79E602D4-57DE-4DCD-915E-C4BDCD32950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2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4" name="Google Shape;14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0" name="Google Shape;15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f4ce2c228a_1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gf4ce2c228a_1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f4ce2c228a_1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1" name="Google Shape;161;gf4ce2c228a_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Google Shape;16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ficina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f545cd4905_0_4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gf545cd4905_0_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5200"/>
              <a:buNone/>
              <a:defRPr b="1" sz="5200">
                <a:solidFill>
                  <a:srgbClr val="A64D79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" name="Google Shape;12;gf545cd4905_0_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gf545cd4905_0_4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" name="Google Shape;14;gf545cd4905_0_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TITLE_ONLY_1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f545cd4905_0_5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800"/>
              <a:buNone/>
              <a:defRPr b="1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5" name="Google Shape;65;gf545cd4905_0_5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66" name="Google Shape;66;gf545cd4905_0_58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gf545cd4905_0_58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f545cd4905_0_6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400"/>
              <a:buNone/>
              <a:defRPr b="1" sz="2400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0" name="Google Shape;70;gf545cd4905_0_6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1" name="Google Shape;71;gf545cd4905_0_6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72" name="Google Shape;72;gf545cd4905_0_63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gf545cd4905_0_63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4" name="Google Shape;74;gf545cd4905_0_6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 1">
  <p:cSld name="ONE_COLUMN_TEXT_1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f545cd4905_0_7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400"/>
              <a:buNone/>
              <a:defRPr b="1" sz="2400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7" name="Google Shape;77;gf545cd4905_0_7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8" name="Google Shape;78;gf545cd4905_0_7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79" name="Google Shape;79;gf545cd4905_0_70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gf545cd4905_0_70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f545cd4905_0_76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4800"/>
              <a:buNone/>
              <a:defRPr b="1" sz="4800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83" name="Google Shape;83;gf545cd4905_0_7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84" name="Google Shape;84;gf545cd4905_0_76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gf545cd4905_0_76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gf545cd4905_0_7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1">
  <p:cSld name="MAIN_POINT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f545cd4905_0_8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4800"/>
              <a:buNone/>
              <a:defRPr b="1" sz="4800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89" name="Google Shape;89;gf545cd4905_0_8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90" name="Google Shape;90;gf545cd4905_0_82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gf545cd4905_0_82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f545cd4905_0_8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gf545cd4905_0_8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4200"/>
              <a:buNone/>
              <a:defRPr b="1" sz="4200">
                <a:solidFill>
                  <a:srgbClr val="A64D79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95" name="Google Shape;95;gf545cd4905_0_87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96" name="Google Shape;96;gf545cd4905_0_87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7" name="Google Shape;97;gf545cd4905_0_8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98" name="Google Shape;98;gf545cd4905_0_87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gf545cd4905_0_87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Google Shape;100;gf545cd4905_0_8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 1">
  <p:cSld name="SECTION_TITLE_AND_DESCRIPTION_1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f545cd4905_0_9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gf545cd4905_0_96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4200"/>
              <a:buNone/>
              <a:defRPr b="1" sz="4200">
                <a:solidFill>
                  <a:srgbClr val="A64D79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04" name="Google Shape;104;gf545cd4905_0_96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05" name="Google Shape;105;gf545cd4905_0_96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6" name="Google Shape;106;gf545cd4905_0_9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07" name="Google Shape;107;gf545cd4905_0_96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gf545cd4905_0_96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f545cd4905_0_104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11" name="Google Shape;111;gf545cd4905_0_10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12" name="Google Shape;112;gf545cd4905_0_104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gf545cd4905_0_104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4" name="Google Shape;114;gf545cd4905_0_10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 1">
  <p:cSld name="CAPTION_ONLY_1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f545cd4905_0_1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17" name="Google Shape;117;gf545cd4905_0_1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18" name="Google Shape;118;gf545cd4905_0_110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gf545cd4905_0_110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f545cd4905_0_11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2" name="Google Shape;122;gf545cd4905_0_115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23" name="Google Shape;123;gf545cd4905_0_1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24" name="Google Shape;124;gf545cd4905_0_115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gf545cd4905_0_115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" name="Google Shape;126;gf545cd4905_0_1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ficina 1">
  <p:cSld name="TITLE_1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f545cd4905_0_10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gf545cd4905_0_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5200"/>
              <a:buNone/>
              <a:defRPr b="1" sz="5200">
                <a:solidFill>
                  <a:srgbClr val="A64D79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8" name="Google Shape;18;gf545cd4905_0_1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9" name="Google Shape;19;gf545cd4905_0_10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1">
  <p:cSld name="BIG_NUMBER_1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f545cd4905_0_122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9" name="Google Shape;129;gf545cd4905_0_122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30" name="Google Shape;130;gf545cd4905_0_1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31" name="Google Shape;131;gf545cd4905_0_122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gf545cd4905_0_122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f545cd4905_0_1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35" name="Google Shape;135;gf545cd4905_0_128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gf545cd4905_0_128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" name="Google Shape;137;gf545cd4905_0_12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">
  <p:cSld name="BLANK_1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f545cd4905_0_1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40" name="Google Shape;140;gf545cd4905_0_133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gf545cd4905_0_133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f545cd4905_0_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3600"/>
              <a:buNone/>
              <a:defRPr b="1" sz="3600">
                <a:solidFill>
                  <a:srgbClr val="A64D79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gf545cd4905_0_15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gf545cd4905_0_15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" name="Google Shape;24;gf545cd4905_0_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1">
  <p:cSld name="SECTION_HEADER_1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f545cd4905_0_2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3600"/>
              <a:buNone/>
              <a:defRPr b="1" sz="3600">
                <a:solidFill>
                  <a:srgbClr val="A64D79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7" name="Google Shape;27;gf545cd4905_0_20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gf545cd4905_0_20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f545cd4905_0_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7BA0"/>
              </a:buClr>
              <a:buSzPts val="2800"/>
              <a:buNone/>
              <a:defRPr b="1">
                <a:solidFill>
                  <a:srgbClr val="C27BA0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Google Shape;31;gf545cd4905_0_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2" name="Google Shape;32;gf545cd4905_0_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33" name="Google Shape;33;gf545cd4905_0_24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gf545cd4905_0_24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" name="Google Shape;35;gf545cd4905_0_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1">
  <p:cSld name="TITLE_AND_BODY_1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f545cd4905_0_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7BA0"/>
              </a:buClr>
              <a:buSzPts val="2800"/>
              <a:buNone/>
              <a:defRPr b="1">
                <a:solidFill>
                  <a:srgbClr val="C27BA0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8" name="Google Shape;38;gf545cd4905_0_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9" name="Google Shape;39;gf545cd4905_0_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40" name="Google Shape;40;gf545cd4905_0_31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gf545cd4905_0_31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f545cd4905_0_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800"/>
              <a:buNone/>
              <a:defRPr b="1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4" name="Google Shape;44;gf545cd4905_0_3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5" name="Google Shape;45;gf545cd4905_0_3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6" name="Google Shape;46;gf545cd4905_0_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47" name="Google Shape;47;gf545cd4905_0_37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gf545cd4905_0_37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" name="Google Shape;49;gf545cd4905_0_3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1">
  <p:cSld name="TITLE_AND_TWO_COLUMNS_1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f545cd4905_0_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800"/>
              <a:buNone/>
              <a:defRPr b="1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gf545cd4905_0_4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3" name="Google Shape;53;gf545cd4905_0_4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4" name="Google Shape;54;gf545cd4905_0_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55" name="Google Shape;55;gf545cd4905_0_45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gf545cd4905_0_45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f545cd4905_0_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800"/>
              <a:buNone/>
              <a:defRPr b="1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9" name="Google Shape;59;gf545cd4905_0_5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60" name="Google Shape;60;gf545cd4905_0_52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gf545cd4905_0_52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2" name="Google Shape;62;gf545cd4905_0_5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11.xml"/><Relationship Id="rId22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10.xml"/><Relationship Id="rId21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23" Type="http://schemas.openxmlformats.org/officeDocument/2006/relationships/theme" Target="../theme/theme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f545cd4905_0_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gf545cd4905_0_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gf545cd4905_0_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1" Type="http://schemas.openxmlformats.org/officeDocument/2006/relationships/image" Target="../media/image11.png"/><Relationship Id="rId10" Type="http://schemas.openxmlformats.org/officeDocument/2006/relationships/image" Target="../media/image9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5" Type="http://schemas.openxmlformats.org/officeDocument/2006/relationships/image" Target="../media/image10.png"/><Relationship Id="rId6" Type="http://schemas.openxmlformats.org/officeDocument/2006/relationships/image" Target="../media/image2.png"/><Relationship Id="rId7" Type="http://schemas.openxmlformats.org/officeDocument/2006/relationships/image" Target="../media/image7.png"/><Relationship Id="rId8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"/>
          <p:cNvSpPr txBox="1"/>
          <p:nvPr/>
        </p:nvSpPr>
        <p:spPr>
          <a:xfrm>
            <a:off x="1111488" y="1362500"/>
            <a:ext cx="6921000" cy="18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Oficina de manejo da obesidade por abordagem coletiva na atenção primária à saúde </a:t>
            </a:r>
            <a:endParaRPr b="0" i="0" sz="14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" name="Google Shape;14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09700" y="3929725"/>
            <a:ext cx="6124575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"/>
          <p:cNvSpPr txBox="1"/>
          <p:nvPr/>
        </p:nvSpPr>
        <p:spPr>
          <a:xfrm>
            <a:off x="1263900" y="1615500"/>
            <a:ext cx="6921000" cy="191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Atividade </a:t>
            </a:r>
            <a:r>
              <a:rPr b="1" lang="pt-BR" sz="3400">
                <a:solidFill>
                  <a:srgbClr val="A64D79"/>
                </a:solidFill>
              </a:rPr>
              <a:t>1</a:t>
            </a: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b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Apresentação do Cronograma do Módulo</a:t>
            </a:r>
            <a:r>
              <a:rPr b="1" lang="pt-BR" sz="3400">
                <a:solidFill>
                  <a:srgbClr val="A64D79"/>
                </a:solidFill>
              </a:rPr>
              <a:t> 5</a:t>
            </a:r>
            <a:endParaRPr b="1" i="0" sz="36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f4ce2c228a_1_56"/>
          <p:cNvSpPr txBox="1"/>
          <p:nvPr/>
        </p:nvSpPr>
        <p:spPr>
          <a:xfrm>
            <a:off x="311700" y="384750"/>
            <a:ext cx="8520600" cy="18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Módulo 5:</a:t>
            </a:r>
            <a:b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Fluxo de cuidado da pessoa com sobrepeso e obesidade na APS</a:t>
            </a:r>
            <a:endParaRPr b="1" i="0" sz="36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gf4ce2c228a_1_56"/>
          <p:cNvSpPr txBox="1"/>
          <p:nvPr>
            <p:ph idx="1" type="subTitle"/>
          </p:nvPr>
        </p:nvSpPr>
        <p:spPr>
          <a:xfrm>
            <a:off x="491250" y="2343150"/>
            <a:ext cx="8161500" cy="18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/>
              <a:t>Objetivos: Apresentar a estratificação de risco de pessoas com sobrepeso e obesidade e, com isso, desenvolver a habilidade de planejar a oferta de grupos terapêuticos e grupo motivacional.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f4ce2c228a_1_12"/>
          <p:cNvSpPr txBox="1"/>
          <p:nvPr/>
        </p:nvSpPr>
        <p:spPr>
          <a:xfrm>
            <a:off x="152400" y="200200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29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Módulo 5</a:t>
            </a:r>
            <a:endParaRPr b="1" i="0" sz="24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44546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64" name="Google Shape;164;gf4ce2c228a_1_12"/>
          <p:cNvGraphicFramePr/>
          <p:nvPr/>
        </p:nvGraphicFramePr>
        <p:xfrm>
          <a:off x="306600" y="8347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{79E602D4-57DE-4DCD-915E-C4BDCD329501}</a:tableStyleId>
              </a:tblPr>
              <a:tblGrid>
                <a:gridCol w="1376825"/>
                <a:gridCol w="6956750"/>
              </a:tblGrid>
              <a:tr h="29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pt-BR" sz="2000" u="none" cap="none" strike="noStrike"/>
                        <a:t>TEMPO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pt-BR" sz="2000" u="none" cap="none" strike="noStrike"/>
                        <a:t>ATIVIDADE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5 min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Apresentação do módulo 5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60 min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Estratificação de grupos terapêuticos e grupo motivacional para o manejo da obesidade (Parte 1)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65 min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Usuário EmCena: estratificação de grupos terapêuticos e grupo motivacional para o manejo da obesidade (Parte 2)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8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15 min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pt-BR" sz="2000" u="none" cap="none" strike="noStrike"/>
                        <a:t>Intervalo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70 min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Planejando grupos terapêuticos e grupo motivacional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25 min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Roda de conversa e fechamento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Google Shape;16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82157" y="1638885"/>
            <a:ext cx="1275818" cy="837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19674" y="1714747"/>
            <a:ext cx="1084302" cy="8185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US Logo – Sistema Único de Saúde Logo - PNG e Vetor - Download de Logo" id="171" name="Google Shape;171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0680" y="3186480"/>
            <a:ext cx="1305362" cy="6746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adêmico – Rede Acqua" id="172" name="Google Shape;172;p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180161" y="3274702"/>
            <a:ext cx="1660725" cy="49821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inistério da Saúde vai integrar o armazenamento e a distribuição de  medicamentos no SUS" id="173" name="Google Shape;173;p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017402" y="2971995"/>
            <a:ext cx="2094559" cy="117760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ós-Graduação na Faculdade de Saúde Pública da USP | AGÊNCIA FAPESP" id="174" name="Google Shape;174;p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411504" y="1649112"/>
            <a:ext cx="989394" cy="921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12420" y="1649112"/>
            <a:ext cx="1661880" cy="93480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epaf -" id="176" name="Google Shape;176;p5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3740175" y="1780322"/>
            <a:ext cx="2002705" cy="69625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nsórcio Intermunicipal Grande ABC" id="177" name="Google Shape;177;p5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6310695" y="3160215"/>
            <a:ext cx="2094559" cy="651457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5"/>
          <p:cNvSpPr txBox="1"/>
          <p:nvPr/>
        </p:nvSpPr>
        <p:spPr>
          <a:xfrm>
            <a:off x="274600" y="330025"/>
            <a:ext cx="33039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29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Agradecimentos</a:t>
            </a:r>
            <a:endParaRPr b="1" i="0" sz="24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44546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