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i2aXqsTerP+uIIoF8G5yS+piY5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8/pt.pdf" TargetMode="External"/><Relationship Id="rId3" Type="http://schemas.openxmlformats.org/officeDocument/2006/relationships/hyperlink" Target="https://www.scielo.br/j/physis/a/HDDqhcXjpPmz7pgH7CCKqGq/?lang=pt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31d6c6fce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31d6c6fc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Apresentar </a:t>
            </a:r>
            <a:r>
              <a:rPr lang="pt-BR">
                <a:solidFill>
                  <a:schemeClr val="dk1"/>
                </a:solidFill>
              </a:rPr>
              <a:t>a descrição do manejo da obesidade referente a cada etapa do processo comportamental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31d6c6fc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31d6c6fc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TCC é uma das teorias e modelos psicoterápicos usadas no MT.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 acordo com essa teoria, as pessoas desenvolvem e mantêm crenças ao longo da vida, a partir das quais formulam a visão sobre si, sobre o mundo e o futuro (RANGÉ, 2001).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Princípios centrais </a:t>
            </a:r>
            <a:r>
              <a:rPr lang="pt-BR">
                <a:solidFill>
                  <a:schemeClr val="dk1"/>
                </a:solidFill>
              </a:rPr>
              <a:t>(WRIGHT; BASCO; THASE, 2006)</a:t>
            </a:r>
            <a:r>
              <a:rPr lang="pt-BR"/>
              <a:t>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nossas cognições têm influência controladora sobre nossas emoções e comportamentos e;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 modo como agimos ou nos comportamos pode afetar profundamente nossos padrões de pensamento e emoções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TCC parte do princípio que o sujeito continuamente avalia os eventos que vivencia em positivos, negativos ou neutros, e os resultados deste processo cognitivo, frequentemente, determinam respostas emocionais (BAHLS; NAVOLAR, 2004; WRIGHT; BASCO; THASE, 2006).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856749ab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856749ab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TCC objetiva auxiliar a pessoa com novas estratégias para atuar no ambiente de forma a promover mudanças (BAHLS; NAVOLAR, 2004). Dessa forma, ela busca a modificação de crenças e a correção de distorções cognitivas que estão gerando problemas, sendo a aquisição de habilidades que podem reduzir o risco de recaída uma de suas vantagens (BAHLS; NAVOLAR, 2004; BECK, 1997; WRIGHT; BASCO; THASE, 2006).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Lembramos que o uso de elementos da TCC no manejo da obesidade é diferente da psicoterapia tradicional, pois não objetiva tratar transtornos psiquiátricos, mas facilitar a aquisição de habilidades necessárias para mudar comportamentos relacionados à obesidade (BURGESS et al., 2017; FABRICATORE, 2007).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856749ab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856749ab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Algumas técnicas utilizadas pela TCC se assemelham aos processos de mudança do MT, como </a:t>
            </a:r>
            <a:r>
              <a:rPr lang="pt-BR">
                <a:solidFill>
                  <a:schemeClr val="dk1"/>
                </a:solidFill>
              </a:rPr>
              <a:t>(BURGESS et al., 2017; FABRICATORE, 2007; TORAL; SLATER, 2013; VAN DORSTEN; LINDLEY, 2008). </a:t>
            </a:r>
            <a:r>
              <a:rPr lang="pt-BR"/>
              <a:t>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identificação de motivações e expectativas com o tratamento (alívio dramático),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definição de objetivos (auto-liberação),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automonitoramento e mudanças no ambiente (condicionamento contrário e controle de estímulos),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reforço positivo (administração de contingências)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856749ab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856749ab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utilização da TCC no manejo da obesidade tem ganhado espaço, constando em diferentes documentos nacionais, como o “Caderno de Atenção Básica: Obesidade” do Ministério da Saúde (BRASIL, 2014b), e internacionais, como Protocolos Clínicos para o Diagnóstico e Tratamento da Obesidade (REIS; PASSOS; SANTOS, 2018). A TCC é útil na análise e modificação de comportamentos disfuncionais visando implementar estratégias para controle do peso e prevenção de recaídas (MELO et al., 2014).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856749ab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856749ab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uso da TCC no cuidado da pessoa com obesidade tem</a:t>
            </a:r>
            <a:r>
              <a:rPr b="1" lang="pt-BR"/>
              <a:t> foco direto nos comportamentos a serem modificados e nos ambientes onde esses comportamentos ocorrem </a:t>
            </a:r>
            <a:r>
              <a:rPr lang="pt-BR"/>
              <a:t>(RANGÉ, 2001).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Lembramos que o uso de elementos da TCC no manejo da obesidade é diferente da psicoterapia tradicional, pois não objetiva tratar transtornos psiquiátricos, mas facilitar a aquisição de habilidades necessárias para mudar comportamentos relacionados à obesidade</a:t>
            </a:r>
            <a:r>
              <a:rPr lang="pt-BR">
                <a:solidFill>
                  <a:schemeClr val="dk1"/>
                </a:solidFill>
              </a:rPr>
              <a:t> (BURGESS et al., 2017; FABRICATORE, 2007).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CRENÇAS E PADRÕES DE PENSAMENTO DE PESSOAS COM OBESIDADE: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Hipergeneralização:</a:t>
            </a:r>
            <a:r>
              <a:rPr lang="pt-BR"/>
              <a:t> define uma situação específica como regra geral e a aplica em outras situações, incluindo as que não são semelhantes. Ex.: “Arroz em qualquer quantidade engorda. Não adianta falar que é um alimento minimamente processado e que pode ser utilizado em preparações culinárias porque eu não acredito que eu possa comer”.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Magnificação</a:t>
            </a:r>
            <a:r>
              <a:rPr lang="pt-BR"/>
              <a:t>: superestimação da importância de fatos ruins e indesejados. Ex.: “Na Academia todas as mulheres irão reparar o tamanho da minha barriga”.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Raciocínio dicotômico (tudo ou nada)</a:t>
            </a:r>
            <a:r>
              <a:rPr lang="pt-BR"/>
              <a:t>: pensamento extremo e absoluto, em que os eventos são certos ou errados, bons ou maus... Ex.: “Só existem dois tipos de alimentos: aqueles que engordam e os que não engordam”.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Pensamento irracional ou supersticioso:</a:t>
            </a:r>
            <a:r>
              <a:rPr lang="pt-BR"/>
              <a:t> acreditar em uma relação de causa e efeito quando não necessariamente ela existe. Ex.: “Ir ao shopping é sair da dieta” ou “Eu engordo até com o ar”.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856749ab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856749ab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Apresente o caso da ana.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respostas a esses pensamentos disfuncionais provocaram em Ana tanta ansiedade e tensão que ela desistiu de ir à Academia da Saúde.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momento em que ela evitou o enfrentamento, o seu pensamento negativo ou disfuncional (automático, incômodo, infundado e sem nenhuma reflexão) foi legitimado e reconhecido como real, iniciando um ciclo vicioso.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Dessa forma, toda vez que Ana desiste de algo, ela tem certeza de que é incapaz, e isso aumenta seu desconforto emocional e sua sensação de incapacidade.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importante destacar que a obesidade pode se associar a transtornos psíquicos, como ansiedade e depressão (LUZ; OLIVEIRA, 2013)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767f615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767f615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</a:t>
            </a:r>
            <a:r>
              <a:rPr lang="pt-BR"/>
              <a:t> as técnicas empregadas pela Terapia Cognitivo-Comportamental que poderiam auxiliar no caso de Ana.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856749ab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856749ab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31d6c6fc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31d6c6fc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 TCC também preconiza a integração de processos cognitivos e comportamentais </a:t>
            </a:r>
            <a:r>
              <a:rPr lang="pt-BR">
                <a:solidFill>
                  <a:schemeClr val="dk1"/>
                </a:solidFill>
              </a:rPr>
              <a:t>para identificar estímulos que antecedem o comportamento ou que facilitam ou dificultam o tratamento</a:t>
            </a:r>
            <a:r>
              <a:rPr lang="pt-BR"/>
              <a:t>, incluias técnicas: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automonitoramento,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resolução de problemas,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reestruturação cognitiva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suporte social para identificar estímulos que antecedem o comportamento ou que facilitam ou dificultam o tratamento. No Quadro 4.4 está descrito como estas técnicas podem ser utilizadas no manejo da obesidade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31d6c6fc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31d6c6fc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Antes então de seguir para a Estratégia para o Cuidado da Pessoa com Obesidade trazida pelo Instrutivo de Abordagem Coletiva para o Manejo da Obesidade no SUS é importante trazer outra discussão bastante em voga </a:t>
            </a: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acerca</a:t>
            </a: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 da utilização de abordagens comportamentais no campo da nutrição e do manejo da obesidade.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Nesse momento é pertinente retomar as discussões realizadas no módulo 1 acerca do estigma da obesidade e no módulo 2 sobre ambiente alimentar, desertos e pântanos alimentares; bem como a distribuição de oferta de atividade física pelo território.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50">
                <a:solidFill>
                  <a:srgbClr val="403D39"/>
                </a:solidFill>
                <a:highlight>
                  <a:srgbClr val="FFFFFF"/>
                </a:highlight>
              </a:rPr>
              <a:t>O primeiro artigo:</a:t>
            </a: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OTZ-SILVA, J.; PRADO, S. D.; SEIXAS, C. M. </a:t>
            </a: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Comportamento alimentar no campo da Alimentação e Nutrição: do que estamos falando?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enigma do comportamento. </a:t>
            </a: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Physis: Revista de Saúde Coletiva [online]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2016, v. 26, n. 4;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Discute a utilização dos termos comportamentos e hábitos alimentares no campo da Alimentação e Nutrição, onde se destaca a ideia de autores que percebem os </a:t>
            </a:r>
            <a:r>
              <a:rPr b="1" lang="pt-BR" sz="1050">
                <a:solidFill>
                  <a:srgbClr val="403D39"/>
                </a:solidFill>
                <a:highlight>
                  <a:srgbClr val="FFFFFF"/>
                </a:highlight>
              </a:rPr>
              <a:t>comportamentos como eventos controláveis e cuja repetição altera o hábito.</a:t>
            </a: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Ao problematizar o modo simplificado como essa questão é abordada, busca-se no paradigma da complexidade de Morin elementos para entender a relação entre comportamentos e hábitos alimentares, considerando formas de entendimento oriundas de outros campos de saber que não se reduzem à lógica simplificadora da</a:t>
            </a:r>
            <a:r>
              <a:rPr b="1" lang="pt-BR" sz="1050">
                <a:solidFill>
                  <a:srgbClr val="403D39"/>
                </a:solidFill>
                <a:highlight>
                  <a:srgbClr val="FFFFFF"/>
                </a:highlight>
              </a:rPr>
              <a:t> ciência positivista tradicional</a:t>
            </a: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. 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Na perspectiva do pensamento complexo,</a:t>
            </a:r>
            <a:r>
              <a:rPr b="1" lang="pt-BR" sz="1050">
                <a:solidFill>
                  <a:srgbClr val="403D39"/>
                </a:solidFill>
                <a:highlight>
                  <a:srgbClr val="FFFFFF"/>
                </a:highlight>
              </a:rPr>
              <a:t> o comportamento se desloca de ação condicionada para uma extensão que comporta as dimensões sociocultural, subjetiva e individual, consciente e inconsciente, enquanto o hábito se afirma como aquilo que na repetição faz sentido para o indivíduo, </a:t>
            </a: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permitindo que este possa apropriar-se de forma singular das informações e orientações provenientes da ciência e sustentar suas mudanças.</a:t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rgbClr val="FFFFFF"/>
                </a:highlight>
              </a:rPr>
              <a:t>Traz como grande desafio: abordar o comportamento em sua relação com o hábito, não de forma simplificadora, mas considerando a complexidade da vida e do ser humano. A obstinação pela prevenção e pela cura que se apoia no uso ingênuo desses termos expõe com seu fracasso que o </a:t>
            </a:r>
            <a:r>
              <a:rPr b="1" lang="pt-BR" sz="1050">
                <a:solidFill>
                  <a:srgbClr val="403D39"/>
                </a:solidFill>
                <a:highlight>
                  <a:srgbClr val="FFFFFF"/>
                </a:highlight>
              </a:rPr>
              <a:t>comportamento não pode ser controlado, o ser humano e seus hábitos não podem ser condicionados.</a:t>
            </a:r>
            <a:endParaRPr b="1" sz="1050">
              <a:solidFill>
                <a:srgbClr val="403D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50">
                <a:solidFill>
                  <a:srgbClr val="403D39"/>
                </a:solidFill>
                <a:highlight>
                  <a:schemeClr val="lt1"/>
                </a:highlight>
              </a:rPr>
              <a:t>O segundo artigo: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SEIXAS, C. M. et al. </a:t>
            </a: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Fábrica da nutrição neoliberal: elementos para uma discussão sobre as novas abordagens comportamentais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Physis: Revista de Saúde Coletiva [online]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2020, v. 30, n. 04;</a:t>
            </a:r>
            <a:r>
              <a:rPr lang="pt-BR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Busca contextualizar a Nutrição como ciência e seu desenvolvimento num contexto social em que o</a:t>
            </a:r>
            <a:r>
              <a:rPr b="1" lang="pt-BR" sz="1050">
                <a:solidFill>
                  <a:srgbClr val="403D39"/>
                </a:solidFill>
                <a:highlight>
                  <a:schemeClr val="lt1"/>
                </a:highlight>
              </a:rPr>
              <a:t> neoliberalismo opera como sistema de gestão da vida política, econômica e social.</a:t>
            </a: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 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Visam-se reunir elementos teóricos relativos à noção de comportamento extraídos do campo da psicologia a fim de contribuir para o aprofundamento das reflexões acerca da emergência de técnicas baseadas em teorias do comportamento, tais como a Nutrição Comportamental, o Mindful Eating e o Comer Intuitivo, 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Apresenta ponderações sobre os</a:t>
            </a:r>
            <a:r>
              <a:rPr b="1" lang="pt-BR" sz="1050">
                <a:solidFill>
                  <a:srgbClr val="403D39"/>
                </a:solidFill>
                <a:highlight>
                  <a:schemeClr val="lt1"/>
                </a:highlight>
              </a:rPr>
              <a:t> limites relacionados à aplicação dessas abordagens</a:t>
            </a: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 na formação e na prática dos profissionais de saúde.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403D39"/>
              </a:buClr>
              <a:buSzPts val="1050"/>
              <a:buChar char="-"/>
            </a:pP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é preciso uma compreensão completa dos fatores que influenciam o comportamento, o que implica distinguir os inúmeros fatores que o determinam, destacam-se sobretudo características ambientais e pessoais.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403D39"/>
                </a:solidFill>
                <a:highlight>
                  <a:schemeClr val="lt1"/>
                </a:highlight>
              </a:rPr>
              <a:t>Tendo isso em vista é importante destacar que além de buscar mudanças individuais e centradas no comportamento do usuário, é essencial manter um olhar crítico pois comportamentos também estão vinculados ao meio em que o usuário está inserido e buscar modificações nesse meio também é de suma importância. Buscando assim,  não permitir que durante o desenvolvimento de atividades educativas, uma responsabilização exacerbada recaia sobre o indivíduo no que se refere a controlar seus próprios comportamentos desconsiderando as outras dimensões envolvidas.</a:t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03D39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03D3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856749ab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f856749ab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Para isto, foi proposta uma </a:t>
            </a:r>
            <a:r>
              <a:rPr b="1" lang="pt-BR">
                <a:solidFill>
                  <a:schemeClr val="dk1"/>
                </a:solidFill>
              </a:rPr>
              <a:t>Estratégia para o Cuidado da Pessoa com Obesidade</a:t>
            </a:r>
            <a:r>
              <a:rPr lang="pt-BR">
                <a:solidFill>
                  <a:schemeClr val="dk1"/>
                </a:solidFill>
              </a:rPr>
              <a:t> segundo o nível de atenção - APS e AE 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São instrumentos simples e rápidos, que </a:t>
            </a:r>
            <a:r>
              <a:rPr b="1" lang="pt-BR">
                <a:solidFill>
                  <a:schemeClr val="dk1"/>
                </a:solidFill>
              </a:rPr>
              <a:t>norteiam o fluxo do usuário com obesidade na unidade a partir de diferentes propostas terapêuticas,</a:t>
            </a:r>
            <a:r>
              <a:rPr lang="pt-BR">
                <a:solidFill>
                  <a:schemeClr val="dk1"/>
                </a:solidFill>
              </a:rPr>
              <a:t> que consideram: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 a organização do serviço, prontidão para mudança,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autoeficácia, gravidade da doença,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tempo e desejo de participar de grupos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evolução do usuário.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31d6c6fc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31d6c6fc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Estratificação de Grupos para Manejo da Obesidade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Está alinhada à Portaria nº 424, que redefine as diretrizes para a organização da prevenção e do tratamento do sobrepeso e obesidade como linha de cuidado prioritária da Rede de Atenção à Saúde das Pessoas com Doenças Crônicas; portanto, p</a:t>
            </a:r>
            <a:r>
              <a:rPr b="1" lang="pt-BR">
                <a:solidFill>
                  <a:schemeClr val="dk1"/>
                </a:solidFill>
              </a:rPr>
              <a:t>essoas com sobrepeso (IMC=25,0 kg/m² a 29,9 kg/m²) não são público alvo (BRASIL, 2013)</a:t>
            </a:r>
            <a:r>
              <a:rPr lang="pt-BR">
                <a:solidFill>
                  <a:schemeClr val="dk1"/>
                </a:solidFill>
              </a:rPr>
              <a:t>•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Critérios para bariátrica: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Indivíduos que apresentem IMC≥50 Kg/m2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Indivíduos que apresentem IMC≥40 Kg/m2, com ou sem comorbidades, sem sucesso no tratamento clínico longitudinal realizado, na Atenção Primária à Saúde e/ou na Atenção Especializada, por no mínimo dois anos e que tenham seguido protocolos clínicos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t-BR">
                <a:solidFill>
                  <a:schemeClr val="dk1"/>
                </a:solidFill>
              </a:rPr>
              <a:t>Indivíduos com IMC≥35 kg/m² e com comorbidades (alto risco cardiovascular, diabetes mellitus e/ou hipertensão arterial de difícil controle, apneia do sono, doenças articulares degenerativas), sem sucesso no tratamento clínico longitudinal realizado por no mínimo dois anos e que tenham seguido protocolos clínicos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Casos mais complexos ou com IMC≥40 kg/m² deverão ser assistidos na AE (ambulatorial ou hospitalar), se disponíveis, cabendo à APS a coordenação do cuidado (BRASIL, 2014a);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f31d6c6fc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f31d6c6f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Estratificação de Grupos para Manejo da Obesidade - identificação do estágio de mudança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31d6c6fc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31d6c6fc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Estratificação de Grupos para Manejo da Obesidade - Autoeficácia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31d6c6fc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31d6c6fc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856749ab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856749ab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O acompanhamento individual e a prática de atividade e/ou exercício físico são estratégias transversais que deverão ser desenvolvidas longitudinalmente, inclusive nos casos de alta;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Os grupos apresentam </a:t>
            </a:r>
            <a:r>
              <a:rPr b="1" lang="pt-BR">
                <a:solidFill>
                  <a:schemeClr val="dk1"/>
                </a:solidFill>
              </a:rPr>
              <a:t>metas</a:t>
            </a:r>
            <a:r>
              <a:rPr lang="pt-BR">
                <a:solidFill>
                  <a:schemeClr val="dk1"/>
                </a:solidFill>
              </a:rPr>
              <a:t> específicas segundo as modalidades</a:t>
            </a:r>
            <a:r>
              <a:rPr b="1" lang="pt-BR">
                <a:solidFill>
                  <a:schemeClr val="dk1"/>
                </a:solidFill>
              </a:rPr>
              <a:t>. A redução ponderal é a meta central para o tratamento da obesidade, e neste Instrutivo, varia de 5% a 10% do peso corporal, identificado na abordagem inicial considerando que a redução de pelo menos 5% promove melhorias na saúde </a:t>
            </a:r>
            <a:r>
              <a:rPr lang="pt-BR">
                <a:solidFill>
                  <a:schemeClr val="dk1"/>
                </a:solidFill>
              </a:rPr>
              <a:t>(Ex.: pressão arterial e glicemia) (BRASIL, 2014a, 2014b), e é utilizada pela maioria das diretrizes de tratamento para obesidade no mundo (ARGENTINA, 2014; BRASIL, 2014a, 2014b; NATIONAL HEALTH AND MEDICAL RESEARCH COUNCIL, 2013; NATIONAL INSTITUTE FOR HEALTH AND CARE EXCELLENCE, 2014);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Grupo Motivacional (GM), acompanhamento individual longitudinal e prática regular de atividade e/ou exercício físico orientado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META: </a:t>
            </a:r>
            <a:r>
              <a:rPr lang="pt-BR">
                <a:solidFill>
                  <a:schemeClr val="dk1"/>
                </a:solidFill>
              </a:rPr>
              <a:t>Despertar para importância de mudar (evolução dos estágios de mudança e autoeficácia)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Grupo Terapêutico (GT) 1, acompanhamento individual longitudinal e prática regular de atividade e/ou exercício físico orientado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META: </a:t>
            </a:r>
            <a:r>
              <a:rPr lang="pt-BR">
                <a:solidFill>
                  <a:schemeClr val="dk1"/>
                </a:solidFill>
              </a:rPr>
              <a:t>Reduzir 5% do peso corporal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GT2, acompanhamento individual compartilhado e de Nutrição, se disponível, e prática regular de atividade e/ou exercício físico orientado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META: </a:t>
            </a:r>
            <a:r>
              <a:rPr lang="pt-BR">
                <a:solidFill>
                  <a:schemeClr val="dk1"/>
                </a:solidFill>
              </a:rPr>
              <a:t>Reduzir 10% do peso corporal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GT3, acompanhamento individual longitudinal e prática regular de atividade e/ou exercício físico orientado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META: </a:t>
            </a:r>
            <a:r>
              <a:rPr lang="pt-BR">
                <a:solidFill>
                  <a:schemeClr val="dk1"/>
                </a:solidFill>
              </a:rPr>
              <a:t>Manter ganhos obtidos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31d6c6fc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31d6c6fc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Usuários sem tempo ou que não desejam participar de grupos com 6 ou mais meses de duração, poderão ser convidados para o Grupo Motivacional (GM), uma vez que este grupo inclui apenas três encontros com intervalos de 30 dias,</a:t>
            </a:r>
            <a:r>
              <a:rPr lang="pt-BR">
                <a:solidFill>
                  <a:schemeClr val="dk1"/>
                </a:solidFill>
              </a:rPr>
              <a:t> o que pode ser mais facilmente adaptado à rotina do usuário.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</a:rPr>
              <a:t>Na AE, usuários com este perfil poderão ser contrarreferenciados para a APS</a:t>
            </a:r>
            <a:r>
              <a:rPr lang="pt-BR">
                <a:solidFill>
                  <a:schemeClr val="dk1"/>
                </a:solidFill>
              </a:rPr>
              <a:t>, caso haja o grupo disponível na unidade de saúde. Mas, caso considerem pertinente, poderão implementar o GM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856749aba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f856749aba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Usuários que realizaram cirurgia bariátrica deverão ser acompanhados de forma individual e longitudinal na APS, e caso haja reganho de peso, deverão ser convidados para o GT1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856749ab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f856749ab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856749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856749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partir desse slide iremos trazer a proposta desse material para a estratificação dos usuários da atenção básica nos grupos terapêuticos e grupo motivacional para o manejo da obesidade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f31d6c6fc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f31d6c6fc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Fluxo de cuidado da pessoa com obesidade na Atenção Primária à Saúde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31d6c6fc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31d6c6fc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</a:rPr>
              <a:t>É importante enfatizar que os grupos deverão ser factíveis com a realidade local</a:t>
            </a:r>
            <a:r>
              <a:rPr lang="pt-BR">
                <a:solidFill>
                  <a:schemeClr val="dk1"/>
                </a:solidFill>
              </a:rPr>
              <a:t>, ou seja, a Estratégia para o cuidado proposta deve e pode ser modificada. Caso haja dificuldades para ofertar simultaneamente os diferentes tipos de grupos propostos, uma boa alternativa é a condução compartilhada dos grupos por todas as equipes da unidade de saúde, assim o grupo deixa de ser de determinada equipe e passa a ser de responsabilidade de toda a unidade.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31d6c6f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31d6c6f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31d6c6fc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31d6c6f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</a:t>
            </a:r>
            <a:r>
              <a:rPr lang="pt-BR"/>
              <a:t>O MT pressupõe que a prontidão para mudança de comportamento se dá em estágios, que devem ser considerados no planejamento, desenvolvimento e avaliação de intervenções visando maior adesão e êxito (PROCHASKA; DI CLEMENTE; NORCROSS, 1992). Estudos recentes de intervenção e de revisão sistemática voltados para alimentação e nutrição mostraram bons resultados do MT no SUS, como redução na ingestão de gorduras, aumento no consumo de frutas e hortaliças e redução do peso (FREITAS, 2015; MENEZES et al., 2015, 2016).”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MT compreende quatro pilares: estágios de mudança, equilíbrio de decisões, autoeficácia e processos de mudança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31d6c6fc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31d6c6fc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MT compreende quatro pilares: estágios de mudança, equilíbrio de decisões, autoeficácia e processos de mudança: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Estágios de mudança</a:t>
            </a:r>
            <a:r>
              <a:rPr lang="pt-BR"/>
              <a:t> - representar a prontidão para mudança de comportamento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Pré-contemplação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Contemplação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Preparação ou Decisão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Ação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Manutenção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Equilíbrio de decisões</a:t>
            </a:r>
            <a:r>
              <a:rPr lang="pt-BR"/>
              <a:t>: Balanço entre as vantagens e desvantagens de adotar um novo comportamento, ou seja, os prós e contras de mudar, de reduzir peso, na ótica da pessoa com obesidade. À medida que a pessoa avança nos estágios de mudança, o equilíbrio de decisões é mais positivo, visualizando mais benefícios do que barreiras para mudar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Autoeficácia</a:t>
            </a:r>
            <a:r>
              <a:rPr lang="pt-BR"/>
              <a:t>:  quanto a pessoa com obesidade se sente capaz de mudar e manter o novo comportamento. É a confiança que ela tem em si própria em relação à redução de peso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Processos de mudança:</a:t>
            </a:r>
            <a:r>
              <a:rPr lang="pt-BR"/>
              <a:t> estratégias a serem adotadas para favorecer o avanço da pessoa nos estágios de mudança,  auxiliam a entender como as mudanças ocorrem.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cognitivos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comportamentais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31d6c6fc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31d6c6fc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Convide os participantes a comentarem cada um dos </a:t>
            </a:r>
            <a:r>
              <a:rPr lang="pt-BR"/>
              <a:t>estágios</a:t>
            </a:r>
            <a:r>
              <a:rPr lang="pt-BR"/>
              <a:t> caso os conheçam e em seguida</a:t>
            </a:r>
            <a:r>
              <a:rPr lang="pt-BR"/>
              <a:t> </a:t>
            </a:r>
            <a:r>
              <a:rPr lang="pt-BR">
                <a:solidFill>
                  <a:schemeClr val="dk1"/>
                </a:solidFill>
              </a:rPr>
              <a:t>Apresente a utilização dos estágios de mudança aplicados a perda de peso: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</a:rPr>
              <a:t>Estágios de mudança</a:t>
            </a:r>
            <a:r>
              <a:rPr lang="pt-BR">
                <a:solidFill>
                  <a:schemeClr val="dk1"/>
                </a:solidFill>
              </a:rPr>
              <a:t> - representar a prontidão para mudança de comportamento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Pré-contemplação </a:t>
            </a:r>
            <a:r>
              <a:rPr lang="pt-BR">
                <a:solidFill>
                  <a:schemeClr val="dk1"/>
                </a:solidFill>
              </a:rPr>
              <a:t>–  não há intenção de mudança; resistência em reconhecer o comportamento como problema → a pessoa não pretende reduzir peso nos próximos 6 meses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Contemplação </a:t>
            </a:r>
            <a:r>
              <a:rPr lang="pt-BR">
                <a:solidFill>
                  <a:schemeClr val="dk1"/>
                </a:solidFill>
              </a:rPr>
              <a:t>–  consciência da existência do problema, mas diversas barreiras impedem agir → pessoa pretende reduzir peso nos próximos 6 meses, mas ainda não faz planos concretos para o próximo mês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Preparação ou Decisão</a:t>
            </a:r>
            <a:r>
              <a:rPr lang="pt-BR">
                <a:solidFill>
                  <a:schemeClr val="dk1"/>
                </a:solidFill>
              </a:rPr>
              <a:t> – : foco maior na solução do que no problema; realiza pequenas mudanças, mas pouco concretas ou efetivas → pessoa pretende reduzir peso nos próximos 30 dias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Ação </a:t>
            </a:r>
            <a:r>
              <a:rPr lang="pt-BR">
                <a:solidFill>
                  <a:schemeClr val="dk1"/>
                </a:solidFill>
              </a:rPr>
              <a:t>– : alto comprometimento; mudanças de comportamento evidentes, ainda que recentes → pessoa já adotou mudanças de comportamento visando o peso saudável, mas há pouco tempo (menos de 6 meses)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b="1" lang="pt-BR">
                <a:solidFill>
                  <a:schemeClr val="dk1"/>
                </a:solidFill>
              </a:rPr>
              <a:t>Manutenção </a:t>
            </a:r>
            <a:r>
              <a:rPr lang="pt-BR">
                <a:solidFill>
                  <a:schemeClr val="dk1"/>
                </a:solidFill>
              </a:rPr>
              <a:t>– sujeito mais confiante para sustentar as mudanças já realizadas há mais de seis meses → pessoa já adotou mudanças de comportamento visando o peso saudável há 6 meses ou mais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31d6c6fce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31d6c6fce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pt-BR"/>
              <a:t>Processos de mudança:</a:t>
            </a:r>
            <a:r>
              <a:rPr lang="pt-BR"/>
              <a:t> estratégias a serem adotadas para favorecer o avanço da pessoa nos estágios de mudança,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processos cognitivos são indicados nos estágios iniciais (</a:t>
            </a:r>
            <a:r>
              <a:rPr b="1" lang="pt-BR"/>
              <a:t>pré-contemplação, contemplação e preparação</a:t>
            </a:r>
            <a:r>
              <a:rPr lang="pt-BR"/>
              <a:t>): focam na consciência sobre o próprio  comportamento e suas consequências. São eles: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aumento de consciência,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alívio dramático,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reavaliação do ambiente,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auto-reavaliação,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liberação social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os comportamentais nos estágios finais (</a:t>
            </a:r>
            <a:r>
              <a:rPr b="1" lang="pt-BR"/>
              <a:t>ação e manutençã</a:t>
            </a:r>
            <a:r>
              <a:rPr lang="pt-BR"/>
              <a:t>o): atividades mais específicas e personalizadas para adotar ou manter o novo comportamento. São eles: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auto-liberação,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controle de estímulos,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administração de contingências,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relacionamentos de auxílio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condicionamento contrário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31d6c6fc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31d6c6fc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Apresentar a descrição do manejo da obesidade referente a cada etapa do processo cognitivo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545cd4905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545cd4905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545cd4905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545cd4905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545cd4905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f545cd4905_0_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545cd4905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gf545cd4905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8" name="Google Shape;68;gf545cd4905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f545cd4905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gf545cd4905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545cd4905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gf545cd4905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4" name="Google Shape;74;gf545cd4905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f545cd4905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545cd4905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gf545cd4905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gf545cd4905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0" name="Google Shape;80;gf545cd4905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f545cd4905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f545cd4905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545cd4905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gf545cd4905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gf545cd4905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" name="Google Shape;87;gf545cd4905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f545cd4905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545cd4905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gf545cd4905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2" name="Google Shape;92;gf545cd4905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f545cd4905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f545cd4905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545cd4905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gf545cd4905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8" name="Google Shape;98;gf545cd4905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f545cd4905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545cd4905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f545cd4905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3" name="Google Shape;103;gf545cd4905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" name="Google Shape;104;gf545cd4905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gf545cd4905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6" name="Google Shape;106;gf545cd4905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545cd4905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f545cd4905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545cd4905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f545cd4905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" name="Google Shape;112;gf545cd4905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gf545cd4905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gf545cd4905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5" name="Google Shape;115;gf545cd4905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f545cd4905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545cd4905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9" name="Google Shape;119;gf545cd4905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0" name="Google Shape;120;gf545cd4905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f545cd4905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f545cd4905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545cd4905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gf545cd4905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6" name="Google Shape;126;gf545cd4905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f545cd4905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f545cd4905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gf545cd4905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f545cd4905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gf545cd4905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f545cd4905_0_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545cd4905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gf545cd4905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gf545cd4905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2" name="Google Shape;132;gf545cd4905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f545cd4905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f545cd4905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545cd4905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7" name="Google Shape;137;gf545cd4905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gf545cd4905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gf545cd4905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f545cd4905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545cd4905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3" name="Google Shape;143;gf545cd4905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f545cd4905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f545cd4905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1">
  <p:cSld name="CUSTOM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856749aba_0_1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545cd4905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gf545cd4905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f545cd4905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545cd4905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f545cd4905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" name="Google Shape;29;gf545cd4905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" name="Google Shape;30;gf545cd4905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f545cd4905_0_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f545cd4905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gf545cd4905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f545cd4905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f545cd4905_0_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545cd4905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gf545cd4905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f545cd4905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1" name="Google Shape;41;gf545cd4905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f545cd4905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gf545cd4905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545cd4905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gf545cd4905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f545cd4905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8" name="Google Shape;48;gf545cd4905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f545cd4905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545cd4905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gf545cd4905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gf545cd4905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gf545cd4905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" name="Google Shape;55;gf545cd4905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f545cd4905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f545cd4905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545cd4905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gf545cd4905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gf545cd4905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gf545cd4905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3" name="Google Shape;63;gf545cd4905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f545cd4905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545cd490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545cd490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545cd4905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ww.fsp.usp.br/lcsoabcpaulista/wp-content/uploads/2021/09/instrutivo_abordagem_coletiva.pdf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f31d6c6fce_0_223"/>
          <p:cNvPicPr preferRelativeResize="0"/>
          <p:nvPr/>
        </p:nvPicPr>
        <p:blipFill rotWithShape="1">
          <a:blip r:embed="rId3">
            <a:alphaModFix/>
          </a:blip>
          <a:srcRect b="1366" l="5015" r="0" t="53533"/>
          <a:stretch/>
        </p:blipFill>
        <p:spPr>
          <a:xfrm>
            <a:off x="142950" y="1069325"/>
            <a:ext cx="8858099" cy="29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f31d6c6fce_0_223"/>
          <p:cNvSpPr txBox="1"/>
          <p:nvPr>
            <p:ph idx="4294967295" type="title"/>
          </p:nvPr>
        </p:nvSpPr>
        <p:spPr>
          <a:xfrm>
            <a:off x="1862840" y="357700"/>
            <a:ext cx="541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A64D79"/>
                </a:solidFill>
              </a:rPr>
              <a:t>Processos de mudança comportamentais</a:t>
            </a:r>
            <a:endParaRPr sz="2200">
              <a:solidFill>
                <a:srgbClr val="A64D79"/>
              </a:solidFill>
            </a:endParaRPr>
          </a:p>
        </p:txBody>
      </p:sp>
      <p:sp>
        <p:nvSpPr>
          <p:cNvPr id="244" name="Google Shape;244;gf31d6c6fce_0_2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1d6c6fce_0_32"/>
          <p:cNvSpPr txBox="1"/>
          <p:nvPr>
            <p:ph type="title"/>
          </p:nvPr>
        </p:nvSpPr>
        <p:spPr>
          <a:xfrm>
            <a:off x="311700" y="266375"/>
            <a:ext cx="72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 Terapia cognitivo-comportamental (TCC)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50" name="Google Shape;250;gf31d6c6fce_0_32"/>
          <p:cNvSpPr txBox="1"/>
          <p:nvPr>
            <p:ph idx="1" type="body"/>
          </p:nvPr>
        </p:nvSpPr>
        <p:spPr>
          <a:xfrm>
            <a:off x="311700" y="1101125"/>
            <a:ext cx="8520600" cy="13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Baseia-se na teoria de que  as pessoas desenvolvem e mantêm </a:t>
            </a:r>
            <a:r>
              <a:rPr b="1" lang="pt-BR" sz="2200"/>
              <a:t>crenças</a:t>
            </a:r>
            <a:r>
              <a:rPr lang="pt-BR" sz="2200"/>
              <a:t> ao longo da vida, a partir das quais </a:t>
            </a:r>
            <a:r>
              <a:rPr b="1" lang="pt-BR" sz="2200"/>
              <a:t>formulam a visão sobre si, sobre o mundo e o futuro</a:t>
            </a:r>
            <a:r>
              <a:rPr lang="pt-BR" sz="2200"/>
              <a:t> e tem como </a:t>
            </a:r>
            <a:r>
              <a:rPr b="1" lang="pt-BR" sz="2200"/>
              <a:t>princípios:</a:t>
            </a:r>
            <a:endParaRPr sz="2200"/>
          </a:p>
        </p:txBody>
      </p:sp>
      <p:grpSp>
        <p:nvGrpSpPr>
          <p:cNvPr id="251" name="Google Shape;251;gf31d6c6fce_0_32"/>
          <p:cNvGrpSpPr/>
          <p:nvPr/>
        </p:nvGrpSpPr>
        <p:grpSpPr>
          <a:xfrm>
            <a:off x="596550" y="2571738"/>
            <a:ext cx="7950900" cy="1832963"/>
            <a:chOff x="596550" y="2571738"/>
            <a:chExt cx="7950900" cy="1832963"/>
          </a:xfrm>
        </p:grpSpPr>
        <p:sp>
          <p:nvSpPr>
            <p:cNvPr id="252" name="Google Shape;252;gf31d6c6fce_0_32"/>
            <p:cNvSpPr txBox="1"/>
            <p:nvPr/>
          </p:nvSpPr>
          <p:spPr>
            <a:xfrm>
              <a:off x="596550" y="2571738"/>
              <a:ext cx="7950900" cy="861900"/>
            </a:xfrm>
            <a:prstGeom prst="rect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nossas </a:t>
              </a:r>
              <a:r>
                <a:rPr b="1" lang="pt-BR" sz="2200">
                  <a:solidFill>
                    <a:schemeClr val="dk2"/>
                  </a:solidFill>
                </a:rPr>
                <a:t>cognições têm influência</a:t>
              </a:r>
              <a:r>
                <a:rPr lang="pt-BR" sz="2200">
                  <a:solidFill>
                    <a:schemeClr val="dk2"/>
                  </a:solidFill>
                </a:rPr>
                <a:t> controladora </a:t>
              </a:r>
              <a:r>
                <a:rPr b="1" lang="pt-BR" sz="2200">
                  <a:solidFill>
                    <a:schemeClr val="dk2"/>
                  </a:solidFill>
                </a:rPr>
                <a:t>sobre</a:t>
              </a:r>
              <a:r>
                <a:rPr lang="pt-BR" sz="2200">
                  <a:solidFill>
                    <a:schemeClr val="dk2"/>
                  </a:solidFill>
                </a:rPr>
                <a:t> nossas </a:t>
              </a:r>
              <a:r>
                <a:rPr b="1" lang="pt-BR" sz="2200">
                  <a:solidFill>
                    <a:schemeClr val="dk2"/>
                  </a:solidFill>
                </a:rPr>
                <a:t>emoções e comportamentos</a:t>
              </a:r>
              <a:endParaRPr b="1" sz="2200">
                <a:solidFill>
                  <a:schemeClr val="dk2"/>
                </a:solidFill>
              </a:endParaRPr>
            </a:p>
          </p:txBody>
        </p:sp>
        <p:sp>
          <p:nvSpPr>
            <p:cNvPr id="253" name="Google Shape;253;gf31d6c6fce_0_32"/>
            <p:cNvSpPr txBox="1"/>
            <p:nvPr/>
          </p:nvSpPr>
          <p:spPr>
            <a:xfrm>
              <a:off x="596550" y="3542800"/>
              <a:ext cx="7950900" cy="8619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o </a:t>
              </a:r>
              <a:r>
                <a:rPr b="1" lang="pt-BR" sz="2200">
                  <a:solidFill>
                    <a:schemeClr val="dk2"/>
                  </a:solidFill>
                </a:rPr>
                <a:t>modo como agimos ou nos comportamos</a:t>
              </a:r>
              <a:r>
                <a:rPr lang="pt-BR" sz="2200">
                  <a:solidFill>
                    <a:schemeClr val="dk2"/>
                  </a:solidFill>
                </a:rPr>
                <a:t> pode </a:t>
              </a:r>
              <a:r>
                <a:rPr b="1" lang="pt-BR" sz="2200">
                  <a:solidFill>
                    <a:schemeClr val="dk2"/>
                  </a:solidFill>
                </a:rPr>
                <a:t>afetar </a:t>
              </a:r>
              <a:r>
                <a:rPr lang="pt-BR" sz="2200">
                  <a:solidFill>
                    <a:schemeClr val="dk2"/>
                  </a:solidFill>
                </a:rPr>
                <a:t>profundamente n</a:t>
              </a:r>
              <a:r>
                <a:rPr b="1" lang="pt-BR" sz="2200">
                  <a:solidFill>
                    <a:schemeClr val="dk2"/>
                  </a:solidFill>
                </a:rPr>
                <a:t>ossos padrões de pensamento e emoções</a:t>
              </a:r>
              <a:endParaRPr b="1" sz="2200">
                <a:solidFill>
                  <a:schemeClr val="dk2"/>
                </a:solidFill>
              </a:endParaRPr>
            </a:p>
          </p:txBody>
        </p:sp>
      </p:grpSp>
      <p:sp>
        <p:nvSpPr>
          <p:cNvPr id="254" name="Google Shape;254;gf31d6c6fce_0_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856749aba_0_31"/>
          <p:cNvSpPr txBox="1"/>
          <p:nvPr>
            <p:ph type="title"/>
          </p:nvPr>
        </p:nvSpPr>
        <p:spPr>
          <a:xfrm>
            <a:off x="311700" y="266375"/>
            <a:ext cx="72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 Terapia cognitivo-comportamental (TCC)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60" name="Google Shape;260;gf856749aba_0_31"/>
          <p:cNvSpPr txBox="1"/>
          <p:nvPr>
            <p:ph idx="1" type="body"/>
          </p:nvPr>
        </p:nvSpPr>
        <p:spPr>
          <a:xfrm>
            <a:off x="311700" y="1399925"/>
            <a:ext cx="8520600" cy="9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/>
              <a:t>Objetivo: </a:t>
            </a:r>
            <a:r>
              <a:rPr lang="pt-BR" sz="2200"/>
              <a:t>auxiliar a pessoa com novas estratégias para atuar no ambiente de forma a promover mudanças</a:t>
            </a:r>
            <a:endParaRPr sz="2200"/>
          </a:p>
        </p:txBody>
      </p:sp>
      <p:grpSp>
        <p:nvGrpSpPr>
          <p:cNvPr id="261" name="Google Shape;261;gf856749aba_0_31"/>
          <p:cNvGrpSpPr/>
          <p:nvPr/>
        </p:nvGrpSpPr>
        <p:grpSpPr>
          <a:xfrm>
            <a:off x="596550" y="2571738"/>
            <a:ext cx="7950900" cy="1494263"/>
            <a:chOff x="596550" y="2571738"/>
            <a:chExt cx="7950900" cy="1494263"/>
          </a:xfrm>
        </p:grpSpPr>
        <p:sp>
          <p:nvSpPr>
            <p:cNvPr id="262" name="Google Shape;262;gf856749aba_0_31"/>
            <p:cNvSpPr txBox="1"/>
            <p:nvPr/>
          </p:nvSpPr>
          <p:spPr>
            <a:xfrm>
              <a:off x="596550" y="2571738"/>
              <a:ext cx="7950900" cy="861900"/>
            </a:xfrm>
            <a:prstGeom prst="rect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modificação de crenças e a correção de distorções cognitivas que estão gerando problemas</a:t>
              </a:r>
              <a:endParaRPr b="1" sz="2200">
                <a:solidFill>
                  <a:schemeClr val="dk2"/>
                </a:solidFill>
              </a:endParaRPr>
            </a:p>
          </p:txBody>
        </p:sp>
        <p:sp>
          <p:nvSpPr>
            <p:cNvPr id="263" name="Google Shape;263;gf856749aba_0_31"/>
            <p:cNvSpPr txBox="1"/>
            <p:nvPr/>
          </p:nvSpPr>
          <p:spPr>
            <a:xfrm>
              <a:off x="596550" y="3542800"/>
              <a:ext cx="7950900" cy="5232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aquisição de habilidades que podem reduzir o risco de recaída </a:t>
              </a:r>
              <a:endParaRPr b="1" sz="2200">
                <a:solidFill>
                  <a:schemeClr val="dk2"/>
                </a:solidFill>
              </a:endParaRPr>
            </a:p>
          </p:txBody>
        </p:sp>
      </p:grpSp>
      <p:sp>
        <p:nvSpPr>
          <p:cNvPr id="264" name="Google Shape;264;gf856749aba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856749aba_0_47"/>
          <p:cNvSpPr txBox="1"/>
          <p:nvPr>
            <p:ph type="title"/>
          </p:nvPr>
        </p:nvSpPr>
        <p:spPr>
          <a:xfrm>
            <a:off x="923550" y="181025"/>
            <a:ext cx="72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 Terapia cognitivo-comportamental (TCC)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70" name="Google Shape;270;gf856749aba_0_47"/>
          <p:cNvSpPr txBox="1"/>
          <p:nvPr>
            <p:ph idx="1" type="body"/>
          </p:nvPr>
        </p:nvSpPr>
        <p:spPr>
          <a:xfrm>
            <a:off x="2915550" y="753725"/>
            <a:ext cx="331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/>
              <a:t>Técnicas utilizadas</a:t>
            </a:r>
            <a:r>
              <a:rPr b="1" lang="pt-BR" sz="2400"/>
              <a:t>:</a:t>
            </a:r>
            <a:endParaRPr sz="2400"/>
          </a:p>
        </p:txBody>
      </p:sp>
      <p:sp>
        <p:nvSpPr>
          <p:cNvPr id="271" name="Google Shape;271;gf856749aba_0_47"/>
          <p:cNvSpPr txBox="1"/>
          <p:nvPr/>
        </p:nvSpPr>
        <p:spPr>
          <a:xfrm>
            <a:off x="653250" y="1411775"/>
            <a:ext cx="7837500" cy="523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identificação de motivações e expectativas com o tratamento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72" name="Google Shape;272;gf856749aba_0_47"/>
          <p:cNvSpPr txBox="1"/>
          <p:nvPr/>
        </p:nvSpPr>
        <p:spPr>
          <a:xfrm>
            <a:off x="653250" y="2231450"/>
            <a:ext cx="32148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definição de objetivos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73" name="Google Shape;273;gf856749aba_0_47"/>
          <p:cNvSpPr txBox="1"/>
          <p:nvPr/>
        </p:nvSpPr>
        <p:spPr>
          <a:xfrm>
            <a:off x="653250" y="3051125"/>
            <a:ext cx="6096000" cy="523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automonitoramento e mudanças no ambiente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74" name="Google Shape;274;gf856749aba_0_47"/>
          <p:cNvSpPr txBox="1"/>
          <p:nvPr/>
        </p:nvSpPr>
        <p:spPr>
          <a:xfrm>
            <a:off x="653238" y="3870788"/>
            <a:ext cx="22044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reforço positivo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75" name="Google Shape;275;gf856749aba_0_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856749aba_0_91"/>
          <p:cNvSpPr txBox="1"/>
          <p:nvPr>
            <p:ph type="ctrTitle"/>
          </p:nvPr>
        </p:nvSpPr>
        <p:spPr>
          <a:xfrm>
            <a:off x="311700" y="1221150"/>
            <a:ext cx="8520600" cy="135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/>
              <a:t> Terapia cognitivo-comportamental (TCC)</a:t>
            </a:r>
            <a:endParaRPr sz="4200"/>
          </a:p>
        </p:txBody>
      </p:sp>
      <p:sp>
        <p:nvSpPr>
          <p:cNvPr id="281" name="Google Shape;281;gf856749aba_0_9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789D3"/>
                </a:solidFill>
              </a:rPr>
              <a:t>No cuidado da pessoa com obesidade</a:t>
            </a:r>
            <a:endParaRPr b="1">
              <a:solidFill>
                <a:srgbClr val="6789D3"/>
              </a:solidFill>
            </a:endParaRPr>
          </a:p>
        </p:txBody>
      </p:sp>
      <p:sp>
        <p:nvSpPr>
          <p:cNvPr id="282" name="Google Shape;282;gf856749aba_0_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856749aba_0_71"/>
          <p:cNvSpPr txBox="1"/>
          <p:nvPr>
            <p:ph type="title"/>
          </p:nvPr>
        </p:nvSpPr>
        <p:spPr>
          <a:xfrm>
            <a:off x="273900" y="181025"/>
            <a:ext cx="7982100" cy="10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A64D79"/>
                </a:solidFill>
              </a:rPr>
              <a:t>C</a:t>
            </a:r>
            <a:r>
              <a:rPr lang="pt-BR" sz="2600">
                <a:solidFill>
                  <a:srgbClr val="A64D79"/>
                </a:solidFill>
              </a:rPr>
              <a:t>renças e padrões de pensamento de pessoas com obesidade</a:t>
            </a:r>
            <a:endParaRPr sz="2600">
              <a:solidFill>
                <a:srgbClr val="A64D79"/>
              </a:solidFill>
            </a:endParaRPr>
          </a:p>
        </p:txBody>
      </p:sp>
      <p:sp>
        <p:nvSpPr>
          <p:cNvPr id="288" name="Google Shape;288;gf856749aba_0_71"/>
          <p:cNvSpPr txBox="1"/>
          <p:nvPr/>
        </p:nvSpPr>
        <p:spPr>
          <a:xfrm>
            <a:off x="1096138" y="1879200"/>
            <a:ext cx="2747400" cy="523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Hipergeneralização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89" name="Google Shape;289;gf856749aba_0_71"/>
          <p:cNvSpPr txBox="1"/>
          <p:nvPr/>
        </p:nvSpPr>
        <p:spPr>
          <a:xfrm>
            <a:off x="1096138" y="3506563"/>
            <a:ext cx="19044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Magnificação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90" name="Google Shape;290;gf856749aba_0_71"/>
          <p:cNvSpPr txBox="1"/>
          <p:nvPr/>
        </p:nvSpPr>
        <p:spPr>
          <a:xfrm>
            <a:off x="5204700" y="1709850"/>
            <a:ext cx="3051300" cy="8619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Raciocínio dicotômico (tudo ou nada)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91" name="Google Shape;291;gf856749aba_0_71"/>
          <p:cNvSpPr txBox="1"/>
          <p:nvPr/>
        </p:nvSpPr>
        <p:spPr>
          <a:xfrm>
            <a:off x="5204705" y="3337225"/>
            <a:ext cx="3051300" cy="8619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Pensamento irracional ou supersticioso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92" name="Google Shape;292;gf856749aba_0_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856749aba_0_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Exemplo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98" name="Google Shape;298;gf856749aba_0_104"/>
          <p:cNvSpPr txBox="1"/>
          <p:nvPr>
            <p:ph idx="1" type="body"/>
          </p:nvPr>
        </p:nvSpPr>
        <p:spPr>
          <a:xfrm>
            <a:off x="311700" y="1316175"/>
            <a:ext cx="8520600" cy="30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Ana, mulher de 49 anos, sedentária, com obesidade, teve os seguintes pensamentos enquanto se preparava para ir fazer sua inscrição na Academia da Saúde do bairro: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pt-BR" sz="2200"/>
              <a:t>“Não vou saber o que fazer... Todo mundo vai ver que estou gorda... Outras mulheres vão rir de mim... Vou suar muito… Vou parecer uma desajustada... Não vou conseguir... Vou querer ir embora”.</a:t>
            </a:r>
            <a:endParaRPr b="1" sz="2200"/>
          </a:p>
        </p:txBody>
      </p:sp>
      <p:sp>
        <p:nvSpPr>
          <p:cNvPr id="299" name="Google Shape;299;gf856749aba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f767f615f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25" y="152400"/>
            <a:ext cx="820534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f767f615f8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f856749aba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388"/>
            <a:ext cx="8839202" cy="244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f856749aba_0_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f31d6c6fce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75" y="141375"/>
            <a:ext cx="7651250" cy="42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f31d6c6fce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/>
        </p:nvSpPr>
        <p:spPr>
          <a:xfrm>
            <a:off x="202350" y="1310850"/>
            <a:ext cx="87393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Atividade </a:t>
            </a:r>
            <a:r>
              <a:rPr b="1" lang="pt-BR" sz="3400">
                <a:solidFill>
                  <a:srgbClr val="A64D79"/>
                </a:solidFill>
              </a:rPr>
              <a:t>2</a:t>
            </a: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pt-BR" sz="3400">
                <a:solidFill>
                  <a:srgbClr val="A64D79"/>
                </a:solidFill>
              </a:rPr>
              <a:t>Estratificação de grupos terapêuticos e grupo motivacional para o manejo da obesidade (parte 1)</a:t>
            </a:r>
            <a:endParaRPr/>
          </a:p>
        </p:txBody>
      </p:sp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f31d6c6fce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75" y="277775"/>
            <a:ext cx="5980349" cy="19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f31d6c6fce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600" y="2185150"/>
            <a:ext cx="6401592" cy="2379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f31d6c6fce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856749aba_0_9"/>
          <p:cNvSpPr txBox="1"/>
          <p:nvPr>
            <p:ph type="title"/>
          </p:nvPr>
        </p:nvSpPr>
        <p:spPr>
          <a:xfrm>
            <a:off x="311700" y="2023050"/>
            <a:ext cx="85206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Ferramentas para estratificação dos usuários</a:t>
            </a:r>
            <a:endParaRPr/>
          </a:p>
        </p:txBody>
      </p:sp>
      <p:sp>
        <p:nvSpPr>
          <p:cNvPr id="330" name="Google Shape;330;gf856749aba_0_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f31d6c6fce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750" y="107475"/>
            <a:ext cx="5574501" cy="49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f31d6c6fce_0_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f31d6c6fce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050" y="152400"/>
            <a:ext cx="697590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f31d6c6fce_0_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f31d6c6fce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75" y="202838"/>
            <a:ext cx="8816451" cy="47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f31d6c6fce_0_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31d6c6fce_0_71"/>
          <p:cNvSpPr txBox="1"/>
          <p:nvPr>
            <p:ph type="title"/>
          </p:nvPr>
        </p:nvSpPr>
        <p:spPr>
          <a:xfrm>
            <a:off x="311700" y="2019750"/>
            <a:ext cx="8520600" cy="11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 para o Cuidado da Pessoa com Obesidade</a:t>
            </a:r>
            <a:endParaRPr/>
          </a:p>
        </p:txBody>
      </p:sp>
      <p:sp>
        <p:nvSpPr>
          <p:cNvPr id="354" name="Google Shape;354;gf31d6c6fce_0_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856749aba_0_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Grupos ofertados na APS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360" name="Google Shape;360;gf856749aba_0_154"/>
          <p:cNvSpPr txBox="1"/>
          <p:nvPr/>
        </p:nvSpPr>
        <p:spPr>
          <a:xfrm>
            <a:off x="2722800" y="1312950"/>
            <a:ext cx="3698400" cy="523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Grupo Motivacional (GM)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1" name="Google Shape;361;gf856749aba_0_154"/>
          <p:cNvSpPr txBox="1"/>
          <p:nvPr/>
        </p:nvSpPr>
        <p:spPr>
          <a:xfrm>
            <a:off x="841500" y="2914100"/>
            <a:ext cx="7461000" cy="523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Grupos Terapêuticos com indicação para bariátrica (GT2) 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2" name="Google Shape;362;gf856749aba_0_154"/>
          <p:cNvSpPr txBox="1"/>
          <p:nvPr/>
        </p:nvSpPr>
        <p:spPr>
          <a:xfrm>
            <a:off x="841500" y="2131375"/>
            <a:ext cx="74610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Grupos Terapêuticos sem indicação para bariátrica (GT1) 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3" name="Google Shape;363;gf856749aba_0_154"/>
          <p:cNvSpPr txBox="1"/>
          <p:nvPr/>
        </p:nvSpPr>
        <p:spPr>
          <a:xfrm>
            <a:off x="2722800" y="3696825"/>
            <a:ext cx="36984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Grupo Terapêutico 3 (GT3)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4" name="Google Shape;364;gf856749aba_0_1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31d6c6fce_0_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A64D79"/>
                </a:solidFill>
              </a:rPr>
              <a:t>Grupo Motivacional (GM)</a:t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370" name="Google Shape;370;gf31d6c6fce_0_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 alvo: usuários que estão nos estágios iniciais de mudança (pré-contemplação, contemplação ou preparação) e com baixa autoeficácia para redução de peso.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motivar para a mudança, com evolução dos estágios de mudança e autoeficácia para redução de peso.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Duração: 3 meses.</a:t>
            </a:r>
            <a:endParaRPr sz="2200"/>
          </a:p>
        </p:txBody>
      </p:sp>
      <p:sp>
        <p:nvSpPr>
          <p:cNvPr id="371" name="Google Shape;371;gf31d6c6fce_0_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856749aba_0_139"/>
          <p:cNvSpPr txBox="1"/>
          <p:nvPr>
            <p:ph type="title"/>
          </p:nvPr>
        </p:nvSpPr>
        <p:spPr>
          <a:xfrm>
            <a:off x="311700" y="218925"/>
            <a:ext cx="8003400" cy="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A64D79"/>
                </a:solidFill>
              </a:rPr>
              <a:t>Grupos Terapêuticos com ou sem indicação para bariátrica (GT1 e GT2) </a:t>
            </a:r>
            <a:endParaRPr sz="26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377" name="Google Shape;377;gf856749aba_0_139"/>
          <p:cNvSpPr txBox="1"/>
          <p:nvPr>
            <p:ph idx="1" type="body"/>
          </p:nvPr>
        </p:nvSpPr>
        <p:spPr>
          <a:xfrm>
            <a:off x="311700" y="1322000"/>
            <a:ext cx="85206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 alvo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usuários que estão nos estágios finais de mudança (preparação, ação ou manutenção) e com alta autoeficácia para redução de peso; OU usuários </a:t>
            </a:r>
            <a:r>
              <a:rPr lang="pt-BR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cirurgia bariátrica que apresentam reganho de peso.</a:t>
            </a:r>
            <a:endParaRPr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desenvolver habilidades e competências relativas ao impacto do peso na saúde e trabalhar estratégias para redução do peso, com redução de 5% a 10% do peso.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Duração: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a 12 meses.</a:t>
            </a:r>
            <a:endParaRPr sz="2200"/>
          </a:p>
        </p:txBody>
      </p:sp>
      <p:sp>
        <p:nvSpPr>
          <p:cNvPr id="378" name="Google Shape;378;gf856749aba_0_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856749aba_0_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A64D79"/>
                </a:solidFill>
              </a:rPr>
              <a:t>Grupo Terapêutico 3 (GT3)</a:t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384" name="Google Shape;384;gf856749aba_0_144"/>
          <p:cNvSpPr txBox="1"/>
          <p:nvPr>
            <p:ph idx="1" type="body"/>
          </p:nvPr>
        </p:nvSpPr>
        <p:spPr>
          <a:xfrm>
            <a:off x="311700" y="1359725"/>
            <a:ext cx="8520600" cy="30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 alvo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usuários que tiveram sucesso nos GT1 e GT2.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manter os ganhos alcançados (peso corporal e comportamentos saudáveis) e a continuidade das mudanças.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Duração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6 meses.</a:t>
            </a:r>
            <a:endParaRPr sz="2400"/>
          </a:p>
        </p:txBody>
      </p:sp>
      <p:sp>
        <p:nvSpPr>
          <p:cNvPr id="385" name="Google Shape;385;gf856749aba_0_1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f856749aba_0_0"/>
          <p:cNvPicPr preferRelativeResize="0"/>
          <p:nvPr/>
        </p:nvPicPr>
        <p:blipFill rotWithShape="1">
          <a:blip r:embed="rId3">
            <a:alphaModFix/>
          </a:blip>
          <a:srcRect b="10905" l="0" r="4970" t="0"/>
          <a:stretch/>
        </p:blipFill>
        <p:spPr>
          <a:xfrm>
            <a:off x="152400" y="152350"/>
            <a:ext cx="3262125" cy="431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f856749aba_0_0"/>
          <p:cNvSpPr txBox="1"/>
          <p:nvPr/>
        </p:nvSpPr>
        <p:spPr>
          <a:xfrm>
            <a:off x="3740075" y="1389425"/>
            <a:ext cx="5013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BRASIL. Ministério da Saúde. Coordenação-Geral de Alimentação e Nutrição. Universidade Federal de Minas Gerais. </a:t>
            </a:r>
            <a:r>
              <a:rPr b="1" lang="pt-BR" sz="2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Instrutivo de Abordagem Coletiva para o Manejo da Obesidade no SUS</a:t>
            </a: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Brasília, 2021:</a:t>
            </a:r>
            <a:endParaRPr sz="2200"/>
          </a:p>
        </p:txBody>
      </p:sp>
      <p:sp>
        <p:nvSpPr>
          <p:cNvPr id="167" name="Google Shape;167;gf856749ab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f31d6c6fce_0_99"/>
          <p:cNvPicPr preferRelativeResize="0"/>
          <p:nvPr/>
        </p:nvPicPr>
        <p:blipFill rotWithShape="1">
          <a:blip r:embed="rId3">
            <a:alphaModFix/>
          </a:blip>
          <a:srcRect b="0" l="6227" r="17167" t="0"/>
          <a:stretch/>
        </p:blipFill>
        <p:spPr>
          <a:xfrm rot="5400000">
            <a:off x="2079237" y="-1269225"/>
            <a:ext cx="4985525" cy="76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f31d6c6fce_0_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f31d6c6fce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7286" y="-406275"/>
            <a:ext cx="5069425" cy="5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f31d6c6fce_0_1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404" name="Google Shape;4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405" name="Google Shape;40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406" name="Google Shape;40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407" name="Google Shape;40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409" name="Google Shape;40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410" name="Google Shape;41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31d6c6fce_0_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Mudança de comportamento em saúde</a:t>
            </a:r>
            <a:endParaRPr sz="3500"/>
          </a:p>
        </p:txBody>
      </p:sp>
      <p:sp>
        <p:nvSpPr>
          <p:cNvPr id="173" name="Google Shape;173;gf31d6c6fce_0_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31d6c6fce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A64D79"/>
                </a:solidFill>
              </a:rPr>
              <a:t>Modelo Transteórico (MT)</a:t>
            </a:r>
            <a:endParaRPr sz="2200">
              <a:solidFill>
                <a:srgbClr val="A64D79"/>
              </a:solidFill>
            </a:endParaRPr>
          </a:p>
        </p:txBody>
      </p:sp>
      <p:sp>
        <p:nvSpPr>
          <p:cNvPr id="179" name="Google Shape;179;gf31d6c6fce_0_1"/>
          <p:cNvSpPr txBox="1"/>
          <p:nvPr>
            <p:ph idx="1" type="body"/>
          </p:nvPr>
        </p:nvSpPr>
        <p:spPr>
          <a:xfrm>
            <a:off x="259650" y="1152475"/>
            <a:ext cx="86247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Pressupõe que a </a:t>
            </a:r>
            <a:r>
              <a:rPr b="1" lang="pt-BR" sz="2200"/>
              <a:t>prontidão para mudança de comportamento se dá em estágios,</a:t>
            </a:r>
            <a:r>
              <a:rPr lang="pt-BR" sz="2200"/>
              <a:t> que devem ser considerados no </a:t>
            </a:r>
            <a:r>
              <a:rPr b="1" lang="pt-BR" sz="2200"/>
              <a:t>planejamento, desenvolvimento e avaliação de intervenções</a:t>
            </a:r>
            <a:r>
              <a:rPr lang="pt-BR" sz="2200"/>
              <a:t> visando maior adesão e êxito, apresentando quatro </a:t>
            </a:r>
            <a:r>
              <a:rPr b="1" lang="pt-BR" sz="2200"/>
              <a:t>pilares</a:t>
            </a:r>
            <a:r>
              <a:rPr lang="pt-BR" sz="2200"/>
              <a:t>:</a:t>
            </a:r>
            <a:endParaRPr/>
          </a:p>
        </p:txBody>
      </p:sp>
      <p:grpSp>
        <p:nvGrpSpPr>
          <p:cNvPr id="180" name="Google Shape;180;gf31d6c6fce_0_1"/>
          <p:cNvGrpSpPr/>
          <p:nvPr/>
        </p:nvGrpSpPr>
        <p:grpSpPr>
          <a:xfrm>
            <a:off x="1048138" y="3029613"/>
            <a:ext cx="7047725" cy="1309588"/>
            <a:chOff x="1192050" y="3029613"/>
            <a:chExt cx="7047725" cy="1309588"/>
          </a:xfrm>
        </p:grpSpPr>
        <p:sp>
          <p:nvSpPr>
            <p:cNvPr id="181" name="Google Shape;181;gf31d6c6fce_0_1"/>
            <p:cNvSpPr txBox="1"/>
            <p:nvPr/>
          </p:nvSpPr>
          <p:spPr>
            <a:xfrm>
              <a:off x="1192050" y="3029613"/>
              <a:ext cx="2983800" cy="523200"/>
            </a:xfrm>
            <a:prstGeom prst="rect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Estágios de mudança</a:t>
              </a:r>
              <a:endParaRPr sz="2200">
                <a:solidFill>
                  <a:schemeClr val="dk2"/>
                </a:solidFill>
              </a:endParaRPr>
            </a:p>
          </p:txBody>
        </p:sp>
        <p:sp>
          <p:nvSpPr>
            <p:cNvPr id="182" name="Google Shape;182;gf31d6c6fce_0_1"/>
            <p:cNvSpPr txBox="1"/>
            <p:nvPr/>
          </p:nvSpPr>
          <p:spPr>
            <a:xfrm>
              <a:off x="5181125" y="3029613"/>
              <a:ext cx="2983800" cy="5232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Equilíbrio</a:t>
              </a:r>
              <a:r>
                <a:rPr lang="pt-BR" sz="2200">
                  <a:solidFill>
                    <a:schemeClr val="dk2"/>
                  </a:solidFill>
                </a:rPr>
                <a:t> de decisões </a:t>
              </a:r>
              <a:endParaRPr sz="2200">
                <a:solidFill>
                  <a:schemeClr val="dk2"/>
                </a:solidFill>
              </a:endParaRPr>
            </a:p>
          </p:txBody>
        </p:sp>
        <p:sp>
          <p:nvSpPr>
            <p:cNvPr id="183" name="Google Shape;183;gf31d6c6fce_0_1"/>
            <p:cNvSpPr txBox="1"/>
            <p:nvPr/>
          </p:nvSpPr>
          <p:spPr>
            <a:xfrm>
              <a:off x="1813661" y="3816000"/>
              <a:ext cx="1740600" cy="523200"/>
            </a:xfrm>
            <a:prstGeom prst="rect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Autoeficácia</a:t>
              </a:r>
              <a:endParaRPr sz="2200">
                <a:solidFill>
                  <a:schemeClr val="dk2"/>
                </a:solidFill>
              </a:endParaRPr>
            </a:p>
          </p:txBody>
        </p:sp>
        <p:sp>
          <p:nvSpPr>
            <p:cNvPr id="184" name="Google Shape;184;gf31d6c6fce_0_1"/>
            <p:cNvSpPr txBox="1"/>
            <p:nvPr/>
          </p:nvSpPr>
          <p:spPr>
            <a:xfrm>
              <a:off x="5106275" y="3815988"/>
              <a:ext cx="3133500" cy="523200"/>
            </a:xfrm>
            <a:prstGeom prst="rect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dk2"/>
                  </a:solidFill>
                </a:rPr>
                <a:t>Processos de mudança</a:t>
              </a:r>
              <a:endParaRPr sz="2200">
                <a:solidFill>
                  <a:schemeClr val="dk2"/>
                </a:solidFill>
              </a:endParaRPr>
            </a:p>
          </p:txBody>
        </p:sp>
      </p:grpSp>
      <p:sp>
        <p:nvSpPr>
          <p:cNvPr id="185" name="Google Shape;185;gf31d6c6fce_0_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1d6c6fce_0_161"/>
          <p:cNvSpPr txBox="1"/>
          <p:nvPr/>
        </p:nvSpPr>
        <p:spPr>
          <a:xfrm>
            <a:off x="601924" y="256775"/>
            <a:ext cx="1740600" cy="8619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Estágios de mudança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1" name="Google Shape;191;gf31d6c6fce_0_161"/>
          <p:cNvSpPr txBox="1"/>
          <p:nvPr/>
        </p:nvSpPr>
        <p:spPr>
          <a:xfrm>
            <a:off x="601925" y="2284375"/>
            <a:ext cx="1740600" cy="8619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Equilíbrio de decisões 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2" name="Google Shape;192;gf31d6c6fce_0_161"/>
          <p:cNvSpPr txBox="1"/>
          <p:nvPr/>
        </p:nvSpPr>
        <p:spPr>
          <a:xfrm>
            <a:off x="601923" y="1439925"/>
            <a:ext cx="17406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Autoeficácia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3" name="Google Shape;193;gf31d6c6fce_0_161"/>
          <p:cNvSpPr txBox="1"/>
          <p:nvPr/>
        </p:nvSpPr>
        <p:spPr>
          <a:xfrm>
            <a:off x="601919" y="3467525"/>
            <a:ext cx="1740600" cy="8619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Processos de mudança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4" name="Google Shape;194;gf31d6c6fce_0_161"/>
          <p:cNvSpPr txBox="1"/>
          <p:nvPr/>
        </p:nvSpPr>
        <p:spPr>
          <a:xfrm>
            <a:off x="2693275" y="256775"/>
            <a:ext cx="5848800" cy="8619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 representar a prontidão para mudança de comportamento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5" name="Google Shape;195;gf31d6c6fce_0_161"/>
          <p:cNvSpPr txBox="1"/>
          <p:nvPr/>
        </p:nvSpPr>
        <p:spPr>
          <a:xfrm>
            <a:off x="2693275" y="2284375"/>
            <a:ext cx="5848800" cy="8619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Balanço entre as vantagens e desvantagens de adotar um novo comportamento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6" name="Google Shape;196;gf31d6c6fce_0_161"/>
          <p:cNvSpPr txBox="1"/>
          <p:nvPr/>
        </p:nvSpPr>
        <p:spPr>
          <a:xfrm>
            <a:off x="2693275" y="1270575"/>
            <a:ext cx="5848800" cy="8619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É a confiança que a pessoa tem em si própria em relação à redução de peso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7" name="Google Shape;197;gf31d6c6fce_0_161"/>
          <p:cNvSpPr txBox="1"/>
          <p:nvPr/>
        </p:nvSpPr>
        <p:spPr>
          <a:xfrm>
            <a:off x="2578650" y="3467525"/>
            <a:ext cx="5963400" cy="8619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estratégias a serem adotadas para favorecer o avanço da pessoa nos estágios de mudança</a:t>
            </a:r>
            <a:endParaRPr sz="2200">
              <a:solidFill>
                <a:schemeClr val="dk2"/>
              </a:solidFill>
            </a:endParaRPr>
          </a:p>
        </p:txBody>
      </p:sp>
      <p:cxnSp>
        <p:nvCxnSpPr>
          <p:cNvPr id="198" name="Google Shape;198;gf31d6c6fce_0_161"/>
          <p:cNvCxnSpPr>
            <a:stCxn id="190" idx="3"/>
            <a:endCxn id="194" idx="1"/>
          </p:cNvCxnSpPr>
          <p:nvPr/>
        </p:nvCxnSpPr>
        <p:spPr>
          <a:xfrm>
            <a:off x="2342524" y="687725"/>
            <a:ext cx="35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gf31d6c6fce_0_161"/>
          <p:cNvCxnSpPr>
            <a:stCxn id="192" idx="3"/>
            <a:endCxn id="196" idx="1"/>
          </p:cNvCxnSpPr>
          <p:nvPr/>
        </p:nvCxnSpPr>
        <p:spPr>
          <a:xfrm>
            <a:off x="2342523" y="1701525"/>
            <a:ext cx="35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gf31d6c6fce_0_161"/>
          <p:cNvCxnSpPr>
            <a:stCxn id="191" idx="3"/>
            <a:endCxn id="195" idx="1"/>
          </p:cNvCxnSpPr>
          <p:nvPr/>
        </p:nvCxnSpPr>
        <p:spPr>
          <a:xfrm>
            <a:off x="2342525" y="2715325"/>
            <a:ext cx="35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gf31d6c6fce_0_161"/>
          <p:cNvCxnSpPr>
            <a:endCxn id="197" idx="1"/>
          </p:cNvCxnSpPr>
          <p:nvPr/>
        </p:nvCxnSpPr>
        <p:spPr>
          <a:xfrm>
            <a:off x="2342550" y="3898475"/>
            <a:ext cx="23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gf31d6c6fce_0_1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1d6c6fce_0_186"/>
          <p:cNvSpPr txBox="1"/>
          <p:nvPr>
            <p:ph type="title"/>
          </p:nvPr>
        </p:nvSpPr>
        <p:spPr>
          <a:xfrm>
            <a:off x="2351250" y="328900"/>
            <a:ext cx="444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A64D79"/>
                </a:solidFill>
              </a:rPr>
              <a:t>Estágios de mudança</a:t>
            </a:r>
            <a:endParaRPr sz="3200">
              <a:solidFill>
                <a:srgbClr val="A64D79"/>
              </a:solidFill>
            </a:endParaRPr>
          </a:p>
        </p:txBody>
      </p:sp>
      <p:sp>
        <p:nvSpPr>
          <p:cNvPr id="208" name="Google Shape;208;gf31d6c6fce_0_186"/>
          <p:cNvSpPr txBox="1"/>
          <p:nvPr/>
        </p:nvSpPr>
        <p:spPr>
          <a:xfrm>
            <a:off x="1306363" y="1277050"/>
            <a:ext cx="3177600" cy="615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</a:rPr>
              <a:t>Pré-contemplação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09" name="Google Shape;209;gf31d6c6fce_0_186"/>
          <p:cNvSpPr txBox="1"/>
          <p:nvPr/>
        </p:nvSpPr>
        <p:spPr>
          <a:xfrm>
            <a:off x="1306363" y="2263950"/>
            <a:ext cx="3177600" cy="6156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</a:rPr>
              <a:t>Contemplação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0" name="Google Shape;210;gf31d6c6fce_0_186"/>
          <p:cNvSpPr txBox="1"/>
          <p:nvPr/>
        </p:nvSpPr>
        <p:spPr>
          <a:xfrm>
            <a:off x="1306362" y="3250850"/>
            <a:ext cx="3177600" cy="615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</a:rPr>
              <a:t>Preparação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1" name="Google Shape;211;gf31d6c6fce_0_186"/>
          <p:cNvSpPr txBox="1"/>
          <p:nvPr/>
        </p:nvSpPr>
        <p:spPr>
          <a:xfrm>
            <a:off x="6355163" y="2757388"/>
            <a:ext cx="2204400" cy="615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</a:rPr>
              <a:t>Manutenção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2" name="Google Shape;212;gf31d6c6fce_0_186"/>
          <p:cNvSpPr txBox="1"/>
          <p:nvPr/>
        </p:nvSpPr>
        <p:spPr>
          <a:xfrm>
            <a:off x="6355163" y="1770500"/>
            <a:ext cx="2204400" cy="6156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</a:rPr>
              <a:t>Ação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213" name="Google Shape;213;gf31d6c6fce_0_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37" y="1277050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f31d6c6fce_0_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38" y="2263950"/>
            <a:ext cx="615599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f31d6c6fce_0_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37" y="3250850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f31d6c6fce_0_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7788" y="1770500"/>
            <a:ext cx="615599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f31d6c6fce_0_1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7788" y="2757400"/>
            <a:ext cx="615601" cy="6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31d6c6fce_0_1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31d6c6fce_0_208"/>
          <p:cNvSpPr txBox="1"/>
          <p:nvPr>
            <p:ph type="title"/>
          </p:nvPr>
        </p:nvSpPr>
        <p:spPr>
          <a:xfrm>
            <a:off x="2490150" y="289725"/>
            <a:ext cx="416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A64D79"/>
                </a:solidFill>
              </a:rPr>
              <a:t>Processos </a:t>
            </a:r>
            <a:r>
              <a:rPr lang="pt-BR">
                <a:solidFill>
                  <a:srgbClr val="A64D79"/>
                </a:solidFill>
              </a:rPr>
              <a:t>de mudança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24" name="Google Shape;224;gf31d6c6fce_0_208"/>
          <p:cNvSpPr txBox="1"/>
          <p:nvPr/>
        </p:nvSpPr>
        <p:spPr>
          <a:xfrm>
            <a:off x="354650" y="1453425"/>
            <a:ext cx="2535600" cy="523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Cognitivos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25" name="Google Shape;225;gf31d6c6fce_0_208"/>
          <p:cNvSpPr txBox="1"/>
          <p:nvPr/>
        </p:nvSpPr>
        <p:spPr>
          <a:xfrm>
            <a:off x="354650" y="3233400"/>
            <a:ext cx="2535600" cy="523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2"/>
                </a:solidFill>
              </a:rPr>
              <a:t>Comportamentais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26" name="Google Shape;226;gf31d6c6fce_0_208"/>
          <p:cNvSpPr txBox="1"/>
          <p:nvPr/>
        </p:nvSpPr>
        <p:spPr>
          <a:xfrm>
            <a:off x="3332350" y="1114725"/>
            <a:ext cx="5307600" cy="1200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2"/>
                </a:solidFill>
              </a:rPr>
              <a:t>indicados nos estágios iniciais</a:t>
            </a:r>
            <a:r>
              <a:rPr lang="pt-BR" sz="2200">
                <a:solidFill>
                  <a:schemeClr val="dk2"/>
                </a:solidFill>
              </a:rPr>
              <a:t> - focam na consciência sobre o próprio  comportamento e suas consequências.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27" name="Google Shape;227;gf31d6c6fce_0_208"/>
          <p:cNvSpPr txBox="1"/>
          <p:nvPr/>
        </p:nvSpPr>
        <p:spPr>
          <a:xfrm>
            <a:off x="3332350" y="2725350"/>
            <a:ext cx="5307600" cy="15393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2"/>
                </a:solidFill>
              </a:rPr>
              <a:t>indicados nos estágios </a:t>
            </a:r>
            <a:r>
              <a:rPr b="1" lang="pt-BR" sz="2200">
                <a:solidFill>
                  <a:schemeClr val="dk2"/>
                </a:solidFill>
              </a:rPr>
              <a:t>finais</a:t>
            </a:r>
            <a:r>
              <a:rPr lang="pt-BR" sz="2200">
                <a:solidFill>
                  <a:schemeClr val="dk2"/>
                </a:solidFill>
              </a:rPr>
              <a:t> - atividades mais específicas e personalizadas para adotar ou manter o novo comportamento.</a:t>
            </a:r>
            <a:endParaRPr sz="2200">
              <a:solidFill>
                <a:schemeClr val="dk2"/>
              </a:solidFill>
            </a:endParaRPr>
          </a:p>
        </p:txBody>
      </p:sp>
      <p:cxnSp>
        <p:nvCxnSpPr>
          <p:cNvPr id="228" name="Google Shape;228;gf31d6c6fce_0_208"/>
          <p:cNvCxnSpPr>
            <a:stCxn id="224" idx="3"/>
            <a:endCxn id="226" idx="1"/>
          </p:cNvCxnSpPr>
          <p:nvPr/>
        </p:nvCxnSpPr>
        <p:spPr>
          <a:xfrm>
            <a:off x="2890250" y="1715025"/>
            <a:ext cx="4422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gf31d6c6fce_0_208"/>
          <p:cNvCxnSpPr>
            <a:stCxn id="225" idx="3"/>
            <a:endCxn id="227" idx="1"/>
          </p:cNvCxnSpPr>
          <p:nvPr/>
        </p:nvCxnSpPr>
        <p:spPr>
          <a:xfrm>
            <a:off x="2890250" y="3495000"/>
            <a:ext cx="442200" cy="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gf31d6c6fce_0_2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f31d6c6fce_0_26"/>
          <p:cNvPicPr preferRelativeResize="0"/>
          <p:nvPr/>
        </p:nvPicPr>
        <p:blipFill rotWithShape="1">
          <a:blip r:embed="rId3">
            <a:alphaModFix/>
          </a:blip>
          <a:srcRect b="44902" l="4789" r="0" t="10086"/>
          <a:stretch/>
        </p:blipFill>
        <p:spPr>
          <a:xfrm>
            <a:off x="116662" y="1111188"/>
            <a:ext cx="8910675" cy="292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f31d6c6fce_0_26"/>
          <p:cNvSpPr txBox="1"/>
          <p:nvPr>
            <p:ph idx="4294967295" type="title"/>
          </p:nvPr>
        </p:nvSpPr>
        <p:spPr>
          <a:xfrm>
            <a:off x="2249838" y="346825"/>
            <a:ext cx="464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A64D79"/>
                </a:solidFill>
              </a:rPr>
              <a:t>Processos de mudança cognitivos </a:t>
            </a:r>
            <a:endParaRPr sz="2200">
              <a:solidFill>
                <a:srgbClr val="A64D79"/>
              </a:solidFill>
            </a:endParaRPr>
          </a:p>
        </p:txBody>
      </p:sp>
      <p:sp>
        <p:nvSpPr>
          <p:cNvPr id="237" name="Google Shape;237;gf31d6c6fce_0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