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i3zuE5v2Sf/NlfS1rtYT79PGdh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85805ae2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85805ae2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85805ae2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85805ae2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85805ae2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85805ae2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85805ae2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85805ae2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85805ae2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85805ae2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85805ae2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85805ae2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85805ae2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f85805ae2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85805ae2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85805ae2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545cd4905_0_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f545cd4905_0_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gf545cd4905_0_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gf545cd4905_0_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gf545cd4905_0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f545cd4905_0_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545cd4905_0_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gf545cd4905_0_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gf545cd4905_0_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0" name="Google Shape;60;gf545cd4905_0_31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f545cd4905_0_31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545cd4905_0_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gf545cd4905_0_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gf545cd4905_0_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gf545cd4905_0_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7" name="Google Shape;67;gf545cd4905_0_3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f545cd4905_0_3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gf545cd4905_0_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545cd4905_0_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gf545cd4905_0_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gf545cd4905_0_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gf545cd4905_0_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5" name="Google Shape;75;gf545cd4905_0_4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f545cd4905_0_4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545cd4905_0_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gf545cd4905_0_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0" name="Google Shape;80;gf545cd4905_0_5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f545cd4905_0_5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f545cd4905_0_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545cd4905_0_6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gf545cd4905_0_6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gf545cd4905_0_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7" name="Google Shape;87;gf545cd4905_0_6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f545cd4905_0_6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f545cd4905_0_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545cd4905_0_7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gf545cd4905_0_7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gf545cd4905_0_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4" name="Google Shape;94;gf545cd4905_0_7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f545cd4905_0_7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545cd4905_0_7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8" name="Google Shape;98;gf545cd4905_0_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9" name="Google Shape;99;gf545cd4905_0_7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f545cd4905_0_7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f545cd4905_0_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545cd4905_0_8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" name="Google Shape;104;gf545cd4905_0_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5" name="Google Shape;105;gf545cd4905_0_8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f545cd4905_0_8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545cd4905_0_8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f545cd4905_0_8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0" name="Google Shape;110;gf545cd4905_0_8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1" name="Google Shape;111;gf545cd4905_0_8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gf545cd4905_0_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3" name="Google Shape;113;gf545cd4905_0_8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f545cd4905_0_8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f545cd4905_0_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545cd4905_0_9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f545cd4905_0_9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9" name="Google Shape;119;gf545cd4905_0_9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0" name="Google Shape;120;gf545cd4905_0_9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gf545cd4905_0_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2" name="Google Shape;122;gf545cd4905_0_9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f545cd4905_0_9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f545cd4905_0_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gf545cd4905_0_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f545cd4905_0_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gf545cd4905_0_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f545cd4905_0_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545cd4905_0_10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6" name="Google Shape;126;gf545cd4905_0_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7" name="Google Shape;127;gf545cd4905_0_10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f545cd4905_0_10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545cd4905_0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545cd4905_0_1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2" name="Google Shape;132;gf545cd4905_0_1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gf545cd4905_0_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4" name="Google Shape;134;gf545cd4905_0_1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545cd4905_0_1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f545cd4905_0_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545cd4905_0_12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9" name="Google Shape;139;gf545cd4905_0_1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gf545cd4905_0_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1" name="Google Shape;141;gf545cd4905_0_12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f545cd4905_0_12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545cd4905_0_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5" name="Google Shape;145;gf545cd4905_0_12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f545cd4905_0_12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f545cd4905_0_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f545cd4905_0_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" name="Google Shape;24;gf545cd4905_0_13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f545cd4905_0_13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545cd4905_0_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gf545cd4905_0_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gf545cd4905_0_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0" name="Google Shape;30;gf545cd4905_0_2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f545cd4905_0_2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gf545cd4905_0_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f545cd4905_0_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gf545cd4905_0_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6" name="Google Shape;36;gf545cd4905_0_5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f545cd4905_0_5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 1">
  <p:cSld name="CUSTOM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f856749aba_0_1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545cd4905_0_1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gf545cd4905_0_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3" name="Google Shape;43;gf545cd4905_0_1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f545cd4905_0_1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 1">
  <p:cSld name="TITLE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f545cd4905_0_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f545cd4905_0_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8" name="Google Shape;48;gf545cd4905_0_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" name="Google Shape;49;gf545cd4905_0_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f545cd4905_0_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f545cd4905_0_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Google Shape;53;gf545cd4905_0_2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f545cd4905_0_2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f545cd4905_0_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f545cd4905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f545cd4905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f545cd4905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/>
          <p:nvPr/>
        </p:nvSpPr>
        <p:spPr>
          <a:xfrm>
            <a:off x="1111488" y="1362500"/>
            <a:ext cx="69210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Oficina de manejo da obesidade por abordagem coletiva na atenção primária à saúde </a:t>
            </a:r>
            <a:endParaRPr b="0" i="0" sz="1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700" y="3929725"/>
            <a:ext cx="612457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201" name="Google Shape;20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202" name="Google Shape;20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203" name="Google Shape;20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204" name="Google Shape;20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206" name="Google Shape;206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207" name="Google Shape;207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 txBox="1"/>
          <p:nvPr/>
        </p:nvSpPr>
        <p:spPr>
          <a:xfrm>
            <a:off x="274600" y="330025"/>
            <a:ext cx="33039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9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b="1" i="0" sz="2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85805ae2c_0_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800"/>
              <a:t>Atividade 4:</a:t>
            </a:r>
            <a:endParaRPr sz="3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/>
              <a:t> Planejamento da oferta dos grupos terapêuticos e grupo motivacional</a:t>
            </a:r>
            <a:endParaRPr sz="3800"/>
          </a:p>
        </p:txBody>
      </p:sp>
      <p:sp>
        <p:nvSpPr>
          <p:cNvPr id="159" name="Google Shape;159;gf85805ae2c_0_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6789D3"/>
                </a:solidFill>
              </a:rPr>
              <a:t>Exercício</a:t>
            </a:r>
            <a:r>
              <a:rPr b="1" lang="pt-BR" sz="3000">
                <a:solidFill>
                  <a:srgbClr val="6789D3"/>
                </a:solidFill>
              </a:rPr>
              <a:t> resolvido</a:t>
            </a:r>
            <a:endParaRPr b="1" sz="3000">
              <a:solidFill>
                <a:srgbClr val="6789D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85805ae2c_0_10"/>
          <p:cNvSpPr txBox="1"/>
          <p:nvPr>
            <p:ph idx="1" type="body"/>
          </p:nvPr>
        </p:nvSpPr>
        <p:spPr>
          <a:xfrm>
            <a:off x="237750" y="123550"/>
            <a:ext cx="8668500" cy="43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Em uma UBS, verificou-se </a:t>
            </a:r>
            <a:r>
              <a:rPr b="1" lang="pt-BR" sz="2200"/>
              <a:t>elevada demanda de adultos e idosos com excesso de peso</a:t>
            </a:r>
            <a:r>
              <a:rPr lang="pt-BR" sz="2200"/>
              <a:t>, em sua maioria, sem critérios para cirurgia bariátrica. Entretanto, </a:t>
            </a:r>
            <a:r>
              <a:rPr b="1" lang="pt-BR" sz="2200"/>
              <a:t>boa parte possuía comorbidades</a:t>
            </a:r>
            <a:r>
              <a:rPr lang="pt-BR" sz="2200"/>
              <a:t>, como hipertensão arterial, diabetes mellitus, dislipidemia e esteatose hepática. </a:t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Tal unidade conta com </a:t>
            </a:r>
            <a:r>
              <a:rPr b="1" lang="pt-BR" sz="2200"/>
              <a:t>4 equipes de ESF</a:t>
            </a:r>
            <a:r>
              <a:rPr lang="pt-BR" sz="2200"/>
              <a:t>; além de </a:t>
            </a:r>
            <a:r>
              <a:rPr b="1" lang="pt-BR" sz="2200"/>
              <a:t>equipe do NASF-AB</a:t>
            </a:r>
            <a:r>
              <a:rPr lang="pt-BR" sz="2200"/>
              <a:t> com nutricionista, fisioterapeuta, fonoaudiólogo, farmacêutico, educador físico e terapeuta ocupacional. </a:t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O território conta com uma unidade do </a:t>
            </a:r>
            <a:r>
              <a:rPr b="1" lang="pt-BR" sz="2200"/>
              <a:t>Programa Academia da Saúde e um centro comunitário que realiza atividades</a:t>
            </a:r>
            <a:r>
              <a:rPr lang="pt-BR" sz="2200"/>
              <a:t>, como grupo de mulheres. 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85805ae2c_0_26"/>
          <p:cNvSpPr txBox="1"/>
          <p:nvPr>
            <p:ph idx="1" type="body"/>
          </p:nvPr>
        </p:nvSpPr>
        <p:spPr>
          <a:xfrm>
            <a:off x="237750" y="123550"/>
            <a:ext cx="8668500" cy="43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A nutricionista sugeriu </a:t>
            </a:r>
            <a:r>
              <a:rPr b="1" lang="pt-BR" sz="2200"/>
              <a:t>implementar estratégias coletivas para apoiar o tratamento da obesidade</a:t>
            </a:r>
            <a:r>
              <a:rPr lang="pt-BR" sz="2200"/>
              <a:t> baseadas no Instrutivo de Abordagem Coletiva para o Manejo da Obesidade no SUS. </a:t>
            </a:r>
            <a:r>
              <a:rPr b="1" lang="pt-BR" sz="2200"/>
              <a:t>Na reunião de matriciamento</a:t>
            </a:r>
            <a:r>
              <a:rPr lang="pt-BR" sz="2200"/>
              <a:t>, ela apresentou o Instrutivo e as equipes concordaram. Para isto, os profissionais se organizaram da seguinte forma: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pt-BR" sz="2200"/>
              <a:t>Médicos, enfermeiros e a nutricionista</a:t>
            </a:r>
            <a:r>
              <a:rPr lang="pt-BR" sz="2200"/>
              <a:t> irão aplicar a </a:t>
            </a:r>
            <a:r>
              <a:rPr b="1" lang="pt-BR" sz="2200"/>
              <a:t>Estratificação </a:t>
            </a:r>
            <a:r>
              <a:rPr lang="pt-BR" sz="2200"/>
              <a:t>de Grupos para Manejo da Obesidade, disponível no Instrutivo, para triagem dos usuários;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Os </a:t>
            </a:r>
            <a:r>
              <a:rPr b="1" lang="pt-BR" sz="2200"/>
              <a:t>ACS irão realizar a busca ativa</a:t>
            </a:r>
            <a:r>
              <a:rPr lang="pt-BR" sz="2200"/>
              <a:t> de usuários com obesidade para a triagem;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Os </a:t>
            </a:r>
            <a:r>
              <a:rPr b="1" lang="pt-BR" sz="2200"/>
              <a:t>profissionais conhecerão melhor o Instrutivo</a:t>
            </a:r>
            <a:r>
              <a:rPr lang="pt-BR" sz="2200"/>
              <a:t> para colaborarem nos encontros.</a:t>
            </a:r>
            <a:r>
              <a:rPr lang="pt-BR" sz="2200"/>
              <a:t> 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85805ae2c_0_37"/>
          <p:cNvSpPr txBox="1"/>
          <p:nvPr>
            <p:ph idx="1" type="body"/>
          </p:nvPr>
        </p:nvSpPr>
        <p:spPr>
          <a:xfrm>
            <a:off x="237750" y="123550"/>
            <a:ext cx="8668500" cy="43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Ao </a:t>
            </a:r>
            <a:r>
              <a:rPr b="1" lang="pt-BR" sz="2200"/>
              <a:t>final do período de triagem</a:t>
            </a:r>
            <a:r>
              <a:rPr lang="pt-BR" sz="2200"/>
              <a:t> foram avaliados 36 usuários com índice de massa corporal (IMC) maior que 30 kg/m2 com o seguinte perfil: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Sexo: 25 mulheres e 11 homens;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Idade: 27 a 72 anos;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9 pessoas com indicação para cirurgia bariátrica e 27 sem indicação;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26 pessoas com disponibilidade para grupos, sendo: 5 com indicação para cirurgia bariátrica e 21 sem critério para cirurgia bariátrica;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85805ae2c_0_42"/>
          <p:cNvSpPr txBox="1"/>
          <p:nvPr>
            <p:ph idx="1" type="body"/>
          </p:nvPr>
        </p:nvSpPr>
        <p:spPr>
          <a:xfrm>
            <a:off x="237750" y="51025"/>
            <a:ext cx="8668500" cy="45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/>
              <a:t>Prontidão de mudança para reduzir peso: </a:t>
            </a:r>
            <a:endParaRPr b="1"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Daqueles </a:t>
            </a:r>
            <a:r>
              <a:rPr b="1" lang="pt-BR" sz="2200"/>
              <a:t>sem critério de cirurgia bariátrica</a:t>
            </a:r>
            <a:r>
              <a:rPr lang="pt-BR" sz="2200"/>
              <a:t> e com disponibilidade para grupos: </a:t>
            </a:r>
            <a:endParaRPr sz="2200"/>
          </a:p>
          <a:p>
            <a:pPr indent="-368300" lvl="1" marL="914400" rtl="0" algn="just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pt-BR" sz="2200"/>
              <a:t>5 estavam nos estágios de “preparação com alta autoeficácia”, 10 em “ação/manutenção”, 2 em “pré-contemplação e contemplação” e 4 em “preparação e baixa autoeficácia”;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Dos 5 usuários </a:t>
            </a:r>
            <a:r>
              <a:rPr b="1" lang="pt-BR" sz="2200"/>
              <a:t>com indicação para cirurgia bariátrica</a:t>
            </a:r>
            <a:r>
              <a:rPr lang="pt-BR" sz="2200"/>
              <a:t> e com disponibilidade para grupos: </a:t>
            </a:r>
            <a:endParaRPr sz="2200"/>
          </a:p>
          <a:p>
            <a:pPr indent="-368300" lvl="1" marL="914400" rtl="0" algn="just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pt-BR" sz="2200"/>
              <a:t>1 em “preparação com alta autoeficácia”, 1 em “ação/manutenção”, 2 em “pré-contemplação e contemplação” e 1 em “preparação e baixa autoeficácia”.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85805ae2c_0_51"/>
          <p:cNvSpPr txBox="1"/>
          <p:nvPr>
            <p:ph idx="1" type="body"/>
          </p:nvPr>
        </p:nvSpPr>
        <p:spPr>
          <a:xfrm>
            <a:off x="237750" y="1314900"/>
            <a:ext cx="8668500" cy="25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Para estabelecer qual grupo será desenvolvido na unidade, durante a reunião de matriciamento a equipe construiu um </a:t>
            </a:r>
            <a:r>
              <a:rPr b="1" lang="pt-BR" sz="2200"/>
              <a:t>fluxograma com a identificação dos usuários triados.</a:t>
            </a:r>
            <a:endParaRPr b="1"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f85805ae2c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563" y="30038"/>
            <a:ext cx="6736877" cy="50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85805ae2c_0_61"/>
          <p:cNvSpPr txBox="1"/>
          <p:nvPr>
            <p:ph idx="1" type="body"/>
          </p:nvPr>
        </p:nvSpPr>
        <p:spPr>
          <a:xfrm>
            <a:off x="237750" y="255525"/>
            <a:ext cx="8668500" cy="42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/>
              <a:t>A equipe decidiu criar </a:t>
            </a:r>
            <a:r>
              <a:rPr b="1" lang="pt-BR" sz="2200"/>
              <a:t>um GM e um GT1</a:t>
            </a:r>
            <a:r>
              <a:rPr lang="pt-BR" sz="2200"/>
              <a:t> que serão </a:t>
            </a:r>
            <a:r>
              <a:rPr b="1" lang="pt-BR" sz="2200"/>
              <a:t>coordenados pela nutricionista, com apoio de profissionais da ESF e do NASF-AB. </a:t>
            </a:r>
            <a:endParaRPr b="1"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pt-BR" sz="2200"/>
              <a:t>No GM</a:t>
            </a:r>
            <a:r>
              <a:rPr lang="pt-BR" sz="2200"/>
              <a:t> serão atendidos 19 usuários (aqueles em pré-contemplação e contemplação, preparação com baixa autoeficácia e sem disponibilidade para grupos); 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pt-BR" sz="2200"/>
              <a:t>Para o GT1</a:t>
            </a:r>
            <a:r>
              <a:rPr lang="pt-BR" sz="2200"/>
              <a:t> serão encaminhados os 15 usuários sem critério de cirurgia bariátrica e classificados nos estágios de preparação com alta autoeficácia, ação e manutenção; 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Os usuários com indicação para bariátrica serão acompanhados individualmente e encaminhados para a AE.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