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igdoxzQV9dkXymSlH9jBCh7pEb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BF71DB4-E1EE-430D-988B-01D3304F1E41}">
  <a:tblStyle styleId="{1BF71DB4-E1EE-430D-988B-01D3304F1E4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4ce2c228a_1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f4ce2c228a_1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f4ce2c228a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gf4ce2c228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ficina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eff8ab8c68_0_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geff8ab8c68_0_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5200"/>
              <a:buNone/>
              <a:defRPr b="1" sz="5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geff8ab8c68_0_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geff8ab8c68_0_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14;geff8ab8c68_0_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ff8ab8c68_0_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5" name="Google Shape;65;geff8ab8c68_0_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6" name="Google Shape;66;geff8ab8c68_0_58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geff8ab8c68_0_58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ff8ab8c68_0_6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400"/>
              <a:buNone/>
              <a:defRPr b="1" sz="24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0" name="Google Shape;70;geff8ab8c68_0_6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1" name="Google Shape;71;geff8ab8c68_0_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2" name="Google Shape;72;geff8ab8c68_0_63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eff8ab8c68_0_63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geff8ab8c68_0_6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1">
  <p:cSld name="ONE_COLUMN_TEXT_1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eff8ab8c68_0_7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400"/>
              <a:buNone/>
              <a:defRPr b="1" sz="24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7" name="Google Shape;77;geff8ab8c68_0_7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8" name="Google Shape;78;geff8ab8c68_0_7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9" name="Google Shape;79;geff8ab8c68_0_7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eff8ab8c68_0_7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eff8ab8c68_0_7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800"/>
              <a:buNone/>
              <a:defRPr b="1" sz="48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3" name="Google Shape;83;geff8ab8c68_0_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84" name="Google Shape;84;geff8ab8c68_0_76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eff8ab8c68_0_76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geff8ab8c68_0_7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_POINT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ff8ab8c68_0_8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800"/>
              <a:buNone/>
              <a:defRPr b="1" sz="48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9" name="Google Shape;89;geff8ab8c68_0_8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90" name="Google Shape;90;geff8ab8c68_0_8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eff8ab8c68_0_8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ff8ab8c68_0_8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eff8ab8c68_0_8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200"/>
              <a:buNone/>
              <a:defRPr b="1" sz="4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95" name="Google Shape;95;geff8ab8c68_0_8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6" name="Google Shape;96;geff8ab8c68_0_8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7" name="Google Shape;97;geff8ab8c68_0_8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98" name="Google Shape;98;geff8ab8c68_0_87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eff8ab8c68_0_87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geff8ab8c68_0_8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1">
  <p:cSld name="SECTION_TITLE_AND_DESCRIPTION_1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eff8ab8c68_0_9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eff8ab8c68_0_9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200"/>
              <a:buNone/>
              <a:defRPr b="1" sz="4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4" name="Google Shape;104;geff8ab8c68_0_9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5" name="Google Shape;105;geff8ab8c68_0_9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6" name="Google Shape;106;geff8ab8c68_0_9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07" name="Google Shape;107;geff8ab8c68_0_96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geff8ab8c68_0_96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eff8ab8c68_0_10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1" name="Google Shape;111;geff8ab8c68_0_1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2" name="Google Shape;112;geff8ab8c68_0_10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eff8ab8c68_0_10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geff8ab8c68_0_10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1">
  <p:cSld name="CAPTION_ONLY_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eff8ab8c68_0_1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7" name="Google Shape;117;geff8ab8c68_0_1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8" name="Google Shape;118;geff8ab8c68_0_11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eff8ab8c68_0_11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eff8ab8c68_0_1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2" name="Google Shape;122;geff8ab8c68_0_1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3" name="Google Shape;123;geff8ab8c68_0_1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24" name="Google Shape;124;geff8ab8c68_0_11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eff8ab8c68_0_11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geff8ab8c68_0_1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ficina 1">
  <p:cSld name="TITLE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eff8ab8c68_0_1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geff8ab8c68_0_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5200"/>
              <a:buNone/>
              <a:defRPr b="1" sz="5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8" name="Google Shape;18;geff8ab8c68_0_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9" name="Google Shape;19;geff8ab8c68_0_1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1">
  <p:cSld name="BIG_NUMBER_1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eff8ab8c68_0_12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9" name="Google Shape;129;geff8ab8c68_0_12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0" name="Google Shape;130;geff8ab8c68_0_1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1" name="Google Shape;131;geff8ab8c68_0_12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geff8ab8c68_0_12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eff8ab8c68_0_1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5" name="Google Shape;135;geff8ab8c68_0_128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eff8ab8c68_0_128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geff8ab8c68_0_12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_1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ff8ab8c68_0_1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40" name="Google Shape;140;geff8ab8c68_0_133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eff8ab8c68_0_133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eff8ab8c68_0_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3600"/>
              <a:buNone/>
              <a:defRPr b="1" sz="36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geff8ab8c68_0_1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geff8ab8c68_0_1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geff8ab8c68_0_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eff8ab8c68_0_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3600"/>
              <a:buNone/>
              <a:defRPr b="1" sz="36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7" name="Google Shape;27;geff8ab8c68_0_2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geff8ab8c68_0_2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eff8ab8c68_0_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2800"/>
              <a:buNone/>
              <a:defRPr b="1">
                <a:solidFill>
                  <a:srgbClr val="C27BA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geff8ab8c68_0_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2" name="Google Shape;32;geff8ab8c68_0_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3" name="Google Shape;33;geff8ab8c68_0_2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geff8ab8c68_0_2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35;geff8ab8c68_0_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eff8ab8c68_0_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2800"/>
              <a:buNone/>
              <a:defRPr b="1">
                <a:solidFill>
                  <a:srgbClr val="C27BA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8" name="Google Shape;38;geff8ab8c68_0_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9" name="Google Shape;39;geff8ab8c68_0_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0" name="Google Shape;40;geff8ab8c68_0_31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geff8ab8c68_0_31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eff8ab8c68_0_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geff8ab8c68_0_3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5" name="Google Shape;45;geff8ab8c68_0_3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6" name="Google Shape;46;geff8ab8c68_0_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7" name="Google Shape;47;geff8ab8c68_0_37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geff8ab8c68_0_37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49;geff8ab8c68_0_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TWO_COLUMNS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ff8ab8c68_0_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geff8ab8c68_0_4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3" name="Google Shape;53;geff8ab8c68_0_4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4" name="Google Shape;54;geff8ab8c68_0_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55" name="Google Shape;55;geff8ab8c68_0_4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geff8ab8c68_0_4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ff8ab8c68_0_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" name="Google Shape;59;geff8ab8c68_0_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0" name="Google Shape;60;geff8ab8c68_0_5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eff8ab8c68_0_5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geff8ab8c68_0_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23" Type="http://schemas.openxmlformats.org/officeDocument/2006/relationships/theme" Target="../theme/theme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eff8ab8c68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geff8ab8c68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geff8ab8c68_0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11.png"/><Relationship Id="rId10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5" Type="http://schemas.openxmlformats.org/officeDocument/2006/relationships/image" Target="../media/image7.png"/><Relationship Id="rId6" Type="http://schemas.openxmlformats.org/officeDocument/2006/relationships/image" Target="../media/image6.png"/><Relationship Id="rId7" Type="http://schemas.openxmlformats.org/officeDocument/2006/relationships/image" Target="../media/image2.png"/><Relationship Id="rId8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"/>
          <p:cNvSpPr txBox="1"/>
          <p:nvPr/>
        </p:nvSpPr>
        <p:spPr>
          <a:xfrm>
            <a:off x="1111488" y="1362500"/>
            <a:ext cx="6921000" cy="18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Oficina de manejo da obesidade por abordagem coletiva na atenção primária à saúde </a:t>
            </a:r>
            <a:endParaRPr b="0" i="0" sz="1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09700" y="3929725"/>
            <a:ext cx="612457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"/>
          <p:cNvSpPr txBox="1"/>
          <p:nvPr/>
        </p:nvSpPr>
        <p:spPr>
          <a:xfrm>
            <a:off x="1263900" y="1615500"/>
            <a:ext cx="6921000" cy="19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Atividade </a:t>
            </a:r>
            <a:r>
              <a:rPr b="1" lang="pt-BR" sz="3400">
                <a:solidFill>
                  <a:srgbClr val="A64D79"/>
                </a:solidFill>
              </a:rPr>
              <a:t>1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Apresentação do Cronograma do Módulo</a:t>
            </a:r>
            <a:r>
              <a:rPr b="1" lang="pt-BR" sz="3400">
                <a:solidFill>
                  <a:srgbClr val="A64D79"/>
                </a:solidFill>
              </a:rPr>
              <a:t> 6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f4ce2c228a_1_63"/>
          <p:cNvSpPr txBox="1"/>
          <p:nvPr/>
        </p:nvSpPr>
        <p:spPr>
          <a:xfrm>
            <a:off x="311700" y="607275"/>
            <a:ext cx="85206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Módulo 6: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Vivências - Grupos terapêuticos e grupo motivacional para manejo de obesidade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f4ce2c228a_1_63"/>
          <p:cNvSpPr txBox="1"/>
          <p:nvPr>
            <p:ph idx="1" type="subTitle"/>
          </p:nvPr>
        </p:nvSpPr>
        <p:spPr>
          <a:xfrm>
            <a:off x="311700" y="2489025"/>
            <a:ext cx="8579400" cy="18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2500"/>
              <a:t>Objetivos: Permitir que os participantes vivenciem e reflitam acerca dos grupos terapêuticos (GTs) e grupo motivacional (GM) para o manejo da obesidade propostos no Instrutivo de Abordagem Coletiva para o Manejo da Obesidade no SUS</a:t>
            </a:r>
            <a:endParaRPr sz="2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f4ce2c228a_0_35"/>
          <p:cNvSpPr txBox="1"/>
          <p:nvPr/>
        </p:nvSpPr>
        <p:spPr>
          <a:xfrm>
            <a:off x="152400" y="200200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9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Módulo 6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4" name="Google Shape;164;gf4ce2c228a_0_35"/>
          <p:cNvGraphicFramePr/>
          <p:nvPr/>
        </p:nvGraphicFramePr>
        <p:xfrm>
          <a:off x="306600" y="11518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{1BF71DB4-E1EE-430D-988B-01D3304F1E41}</a:tableStyleId>
              </a:tblPr>
              <a:tblGrid>
                <a:gridCol w="1385650"/>
                <a:gridCol w="7001200"/>
              </a:tblGrid>
              <a:tr h="22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TEMPO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ATIVIDADE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15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Apresentação do módulo 6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/>
                        <a:t>6</a:t>
                      </a:r>
                      <a:r>
                        <a:rPr lang="pt-BR" sz="2000" u="none" cap="none" strike="noStrike"/>
                        <a:t>0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Atividade em grupo motivacional (GM)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65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Atividade em grupos terapêuticos sem e com indicação de cirurgia bariátrica (GT1 e GT2)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15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Intervalo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/>
                        <a:t>6</a:t>
                      </a:r>
                      <a:r>
                        <a:rPr lang="pt-BR" sz="2000" u="none" cap="none" strike="noStrike"/>
                        <a:t>0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Atividade em grupo de manutenção (GT3)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25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Roda de conversa e fechamento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2157" y="1638885"/>
            <a:ext cx="1275818" cy="8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9674" y="1714747"/>
            <a:ext cx="1084302" cy="8185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S Logo – Sistema Único de Saúde Logo - PNG e Vetor - Download de Logo" id="171" name="Google Shape;171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0" y="3186480"/>
            <a:ext cx="1305362" cy="674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adêmico – Rede Acqua" id="172" name="Google Shape;172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80161" y="3274702"/>
            <a:ext cx="1660725" cy="4982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istério da Saúde vai integrar o armazenamento e a distribuição de  medicamentos no SUS" id="173" name="Google Shape;173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7402" y="2971995"/>
            <a:ext cx="2094559" cy="1177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ós-Graduação na Faculdade de Saúde Pública da USP | AGÊNCIA FAPESP" id="174" name="Google Shape;174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11504" y="1649112"/>
            <a:ext cx="989394" cy="92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2420" y="1649112"/>
            <a:ext cx="1661880" cy="934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paf -" id="176" name="Google Shape;176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740175" y="1780322"/>
            <a:ext cx="2002705" cy="6962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sórcio Intermunicipal Grande ABC" id="177" name="Google Shape;177;p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310695" y="3160215"/>
            <a:ext cx="2094559" cy="651457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5"/>
          <p:cNvSpPr txBox="1"/>
          <p:nvPr/>
        </p:nvSpPr>
        <p:spPr>
          <a:xfrm>
            <a:off x="274600" y="330025"/>
            <a:ext cx="33039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9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Agradecimentos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