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IKvXraQnkEeYfJiOY+0yJ9Se/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 seguir serão apresentadas algumas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sugestões de estratégias de registro e monitoramento oferecidas no Instrutivo de Abordagem Coletiva para o Manejo da Obesidade no SUS.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21c8075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21c8075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 de Atividade Coletiva da Estratégia e-SUS AB: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permite o registro de cada atividade coletiva após sua execução, incluindo reuniões de planejamento e discussões dos casos encaminhados para os grupos, atividades de educação em saúde e de mobilização social. Pode ser preenchida manualmente para digitação posterior ou diretamente no sistema e-SUS AB.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21c8075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21c8075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Fichas de Acompanhamento Nutricional e de Marcadores de Consumo Alimentar e Mapa de acompanhamento Nutricional do Sistema de Vigilância Alimentar e Nutricional (SISVAN):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permitem identificar a situação alimentar e nutricional dos usuários e subsidiam a classificação de risco para organização da atenção. Após o cadastro dos usuários no SISVAN, pode-se acompanhar sua evolução pelo mapa de acompanhamento e gerar relatórios com dados coletivos e diferentes filtros (unidade de saúde, grupos de atendimento, entre outros).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21c80759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21c80759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21c80759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21c80759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Diário de campo: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voltado para os profissionais de saúde para a compilação das informações sobre as atividades coletivas, incluindo pontos críticos, percepções sobre o andamento do grupo, dúvidas dos participantes, etc.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21c80759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21c80759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Telemonitoramento: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 no uso de tecnologias de comunicação para fornecer suporte contínuo aos usuários e melhorar a adesão, gerar reflexão entre os encontros e avaliar atividades desenvolvidas, compreensão de temas trabalhados, alcance das mudanças de comportamento, intenção de permanecer e satisfação com o grupo, etc.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21c80759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21c80759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Diário de bordo: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utilizado pelo usuário para registrar informações, dúvidas e percepções sobre sua vivência no grupo. Atua como uma extensão dos encontros, incentivando a reflexão sobre as discussões do grupo para compartilhamento posterior.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21c80759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21c80759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5382d9fbd_0_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f5382d9fbd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f5382d9fbd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f5382d9fbd_0_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gf5382d9fbd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382d9fbd_0_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gf5382d9fbd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4" name="Google Shape;64;gf5382d9fbd_0_5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f5382d9fbd_0_5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f5382d9fbd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382d9fbd_0_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gf5382d9fbd_0_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0" name="Google Shape;70;gf5382d9fbd_0_5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f5382d9fbd_0_5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5382d9fbd_0_6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gf5382d9fbd_0_6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gf5382d9fbd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6" name="Google Shape;76;gf5382d9fbd_0_6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f5382d9fbd_0_6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f5382d9fbd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382d9fbd_0_7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gf5382d9fbd_0_7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gf5382d9fbd_0_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3" name="Google Shape;83;gf5382d9fbd_0_7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f5382d9fbd_0_7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5382d9fbd_0_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gf5382d9fbd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" name="Google Shape;88;gf5382d9fbd_0_7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f5382d9fbd_0_7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f5382d9fbd_0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5382d9fbd_0_8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gf5382d9fbd_0_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gf5382d9fbd_0_8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f5382d9fbd_0_8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5382d9fbd_0_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f5382d9fbd_0_8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9" name="Google Shape;99;gf5382d9fbd_0_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gf5382d9fbd_0_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gf5382d9fbd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2" name="Google Shape;102;gf5382d9fbd_0_8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f5382d9fbd_0_8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f5382d9fbd_0_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5382d9fbd_0_9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f5382d9fbd_0_9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gf5382d9fbd_0_9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gf5382d9fbd_0_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gf5382d9fbd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1" name="Google Shape;111;gf5382d9fbd_0_9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f5382d9fbd_0_9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5382d9fbd_0_1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gf5382d9fbd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6" name="Google Shape;116;gf5382d9fbd_0_10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f5382d9fbd_0_10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f5382d9fbd_0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382d9fbd_0_1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gf5382d9fbd_0_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2" name="Google Shape;122;gf5382d9fbd_0_1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f5382d9fbd_0_1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5382d9fbd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gf5382d9fbd_0_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f5382d9fbd_0_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gf5382d9fbd_0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5382d9fbd_0_1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gf5382d9fbd_0_1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gf5382d9fbd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8" name="Google Shape;128;gf5382d9fbd_0_1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f5382d9fbd_0_1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f5382d9fbd_0_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5382d9fbd_0_1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3" name="Google Shape;133;gf5382d9fbd_0_1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gf5382d9fbd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5" name="Google Shape;135;gf5382d9fbd_0_12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5382d9fbd_0_12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5382d9fbd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9" name="Google Shape;139;gf5382d9fbd_0_12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f5382d9fbd_0_12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f5382d9fbd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f5382d9fbd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" name="Google Shape;22;gf5382d9fbd_0_13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f5382d9fbd_0_13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 1">
  <p:cSld name="TITLE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f5382d9fbd_0_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f5382d9fbd_0_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" name="Google Shape;27;gf5382d9fbd_0_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" name="Google Shape;28;gf5382d9fbd_0_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f5382d9fbd_0_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gf5382d9fbd_0_2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f5382d9fbd_0_2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f5382d9fbd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gf5382d9fbd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gf5382d9fbd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7" name="Google Shape;37;gf5382d9fbd_0_2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f5382d9fbd_0_2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gf5382d9fbd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5382d9fbd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gf5382d9fbd_0_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gf5382d9fbd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4" name="Google Shape;44;gf5382d9fbd_0_3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f5382d9fbd_0_3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5382d9fbd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gf5382d9fbd_0_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gf5382d9fbd_0_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gf5382d9fbd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1" name="Google Shape;51;gf5382d9fbd_0_3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f5382d9fbd_0_3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gf5382d9fbd_0_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5382d9fbd_0_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gf5382d9fbd_0_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gf5382d9fbd_0_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gf5382d9fbd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gf5382d9fbd_0_4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f5382d9fbd_0_4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5382d9fbd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f5382d9fbd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f5382d9fbd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/>
        </p:nvSpPr>
        <p:spPr>
          <a:xfrm>
            <a:off x="1111488" y="1362500"/>
            <a:ext cx="6921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Oficina de manejo da obesidade por abordagem coletiva na atenção primária à saúde </a:t>
            </a:r>
            <a:endParaRPr b="0" i="0" sz="1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700" y="3929725"/>
            <a:ext cx="61245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201" name="Google Shape;20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202" name="Google Shape;20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203" name="Google Shape;20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204" name="Google Shape;20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206" name="Google Shape;20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207" name="Google Shape;20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/>
        </p:nvSpPr>
        <p:spPr>
          <a:xfrm>
            <a:off x="274600" y="330025"/>
            <a:ext cx="33039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1" i="0" sz="2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/>
        </p:nvSpPr>
        <p:spPr>
          <a:xfrm>
            <a:off x="1263900" y="1615500"/>
            <a:ext cx="69210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A64D79"/>
                </a:solidFill>
              </a:rPr>
              <a:t>Atividade 3: registro e monitoramento de atividades coletivas</a:t>
            </a:r>
            <a:endParaRPr b="1" i="0" sz="36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21c807599_0_1"/>
          <p:cNvSpPr txBox="1"/>
          <p:nvPr>
            <p:ph idx="4294967295" type="title"/>
          </p:nvPr>
        </p:nvSpPr>
        <p:spPr>
          <a:xfrm>
            <a:off x="572500" y="322525"/>
            <a:ext cx="4917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A64D79"/>
                </a:solidFill>
              </a:rPr>
              <a:t>Ficha de Atividade Coletiva da Estratégia e-SUS AB</a:t>
            </a:r>
            <a:endParaRPr b="1" sz="2500">
              <a:solidFill>
                <a:srgbClr val="A64D79"/>
              </a:solidFill>
            </a:endParaRPr>
          </a:p>
        </p:txBody>
      </p:sp>
      <p:pic>
        <p:nvPicPr>
          <p:cNvPr id="158" name="Google Shape;158;g1021c80759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71" y="0"/>
            <a:ext cx="3491829" cy="45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021c807599_0_1"/>
          <p:cNvSpPr txBox="1"/>
          <p:nvPr/>
        </p:nvSpPr>
        <p:spPr>
          <a:xfrm>
            <a:off x="572500" y="1502350"/>
            <a:ext cx="4917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permite o registro de cada atividade coletiva após sua execução: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sz="2200"/>
              <a:t>reuniões de planejamento e discussões dos caso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sz="2200"/>
              <a:t>atividades de educação em saúde e de mobilização social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21c807599_0_15"/>
          <p:cNvSpPr txBox="1"/>
          <p:nvPr>
            <p:ph type="title"/>
          </p:nvPr>
        </p:nvSpPr>
        <p:spPr>
          <a:xfrm>
            <a:off x="363150" y="183525"/>
            <a:ext cx="7981500" cy="17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Fichas de Acompanhamento Nutricional e de Marcadores de Consumo Alimentar e Mapa de acompanhamento Nutricional do Sistema de Vigilância Alimentar e Nutricional (SISVAN)</a:t>
            </a:r>
            <a:endParaRPr sz="2500"/>
          </a:p>
        </p:txBody>
      </p:sp>
      <p:sp>
        <p:nvSpPr>
          <p:cNvPr id="165" name="Google Shape;165;g1021c807599_0_15"/>
          <p:cNvSpPr txBox="1"/>
          <p:nvPr/>
        </p:nvSpPr>
        <p:spPr>
          <a:xfrm>
            <a:off x="363150" y="1884825"/>
            <a:ext cx="8417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sz="2200"/>
              <a:t>permitem </a:t>
            </a:r>
            <a:r>
              <a:rPr b="1" lang="pt-BR" sz="2200"/>
              <a:t>identificar a situação alimentar e nutricional dos usuários</a:t>
            </a:r>
            <a:r>
              <a:rPr lang="pt-BR" sz="2200"/>
              <a:t> e subsidiam a </a:t>
            </a:r>
            <a:r>
              <a:rPr b="1" lang="pt-BR" sz="2200"/>
              <a:t>classificação de risco para organização da atenção</a:t>
            </a:r>
            <a:r>
              <a:rPr lang="pt-BR" sz="2200"/>
              <a:t>. 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sz="2200"/>
              <a:t>Após o cadastro dos usuários no SISVAN, pode-se acompanhar sua evolução pelo mapa de acompanhamento e gerar relatórios com dados coletivos e diferentes filtros (unidade de saúde, grupos de atendimento, entre outros).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1021c807599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425" y="55650"/>
            <a:ext cx="3243574" cy="44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021c807599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5650"/>
            <a:ext cx="3645901" cy="44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21c807599_0_34"/>
          <p:cNvSpPr txBox="1"/>
          <p:nvPr>
            <p:ph idx="4294967295" type="title"/>
          </p:nvPr>
        </p:nvSpPr>
        <p:spPr>
          <a:xfrm>
            <a:off x="572500" y="1212188"/>
            <a:ext cx="4917600" cy="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A64D79"/>
                </a:solidFill>
              </a:rPr>
              <a:t>Diário de campo</a:t>
            </a:r>
            <a:endParaRPr b="1" sz="3200">
              <a:solidFill>
                <a:srgbClr val="A64D79"/>
              </a:solidFill>
            </a:endParaRPr>
          </a:p>
        </p:txBody>
      </p:sp>
      <p:sp>
        <p:nvSpPr>
          <p:cNvPr id="177" name="Google Shape;177;g1021c807599_0_34"/>
          <p:cNvSpPr txBox="1"/>
          <p:nvPr/>
        </p:nvSpPr>
        <p:spPr>
          <a:xfrm>
            <a:off x="572500" y="2392013"/>
            <a:ext cx="8279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Voltado para os profissionais de saúde para a </a:t>
            </a:r>
            <a:r>
              <a:rPr b="1" lang="pt-BR" sz="2200"/>
              <a:t>compilação das informações sobre as atividades coletivas</a:t>
            </a:r>
            <a:r>
              <a:rPr lang="pt-BR" sz="2200"/>
              <a:t>, incluindo pontos críticos, percepções sobre o andamento do grupo, dúvidas dos participantes, etc. 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21c807599_0_41"/>
          <p:cNvSpPr txBox="1"/>
          <p:nvPr>
            <p:ph idx="4294967295" type="title"/>
          </p:nvPr>
        </p:nvSpPr>
        <p:spPr>
          <a:xfrm>
            <a:off x="572500" y="577313"/>
            <a:ext cx="4917600" cy="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A64D79"/>
                </a:solidFill>
              </a:rPr>
              <a:t>Telemonitoramento</a:t>
            </a:r>
            <a:endParaRPr b="1" sz="3200">
              <a:solidFill>
                <a:srgbClr val="A64D79"/>
              </a:solidFill>
            </a:endParaRPr>
          </a:p>
        </p:txBody>
      </p:sp>
      <p:sp>
        <p:nvSpPr>
          <p:cNvPr id="183" name="Google Shape;183;g1021c807599_0_41"/>
          <p:cNvSpPr txBox="1"/>
          <p:nvPr/>
        </p:nvSpPr>
        <p:spPr>
          <a:xfrm>
            <a:off x="572500" y="1595738"/>
            <a:ext cx="8279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Consiste no </a:t>
            </a:r>
            <a:r>
              <a:rPr b="1" lang="pt-BR" sz="2200"/>
              <a:t>uso de tecnologias de comunicação para fornecer suporte contínuo aos usuários e melhorar a adesão</a:t>
            </a:r>
            <a:r>
              <a:rPr lang="pt-BR" sz="2200"/>
              <a:t>, gerar reflexão entre os encontros e avaliar atividades desenvolvidas, compreensão de temas trabalhados, alcance das mudanças de comportamento, intenção de permanecer e satisfação com o grupo, etc. 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21c807599_0_52"/>
          <p:cNvSpPr txBox="1"/>
          <p:nvPr>
            <p:ph idx="4294967295" type="title"/>
          </p:nvPr>
        </p:nvSpPr>
        <p:spPr>
          <a:xfrm>
            <a:off x="572500" y="577313"/>
            <a:ext cx="4917600" cy="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A64D79"/>
                </a:solidFill>
              </a:rPr>
              <a:t>Diário de bordo</a:t>
            </a:r>
            <a:endParaRPr b="1" sz="3200">
              <a:solidFill>
                <a:srgbClr val="A64D79"/>
              </a:solidFill>
            </a:endParaRPr>
          </a:p>
        </p:txBody>
      </p:sp>
      <p:sp>
        <p:nvSpPr>
          <p:cNvPr id="189" name="Google Shape;189;g1021c807599_0_52"/>
          <p:cNvSpPr txBox="1"/>
          <p:nvPr/>
        </p:nvSpPr>
        <p:spPr>
          <a:xfrm>
            <a:off x="572500" y="1595738"/>
            <a:ext cx="8279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Utilizado pelo usuário</a:t>
            </a:r>
            <a:r>
              <a:rPr lang="pt-BR" sz="2500"/>
              <a:t> </a:t>
            </a:r>
            <a:r>
              <a:rPr b="1" lang="pt-BR" sz="2500"/>
              <a:t>para registrar informações, dúvidas e percepções sobre sua vivência no grupo.</a:t>
            </a:r>
            <a:r>
              <a:rPr lang="pt-BR" sz="2500"/>
              <a:t> </a:t>
            </a:r>
            <a:endParaRPr sz="2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Atua como uma</a:t>
            </a:r>
            <a:r>
              <a:rPr b="1" lang="pt-BR" sz="2500"/>
              <a:t> extensão dos encontros, incentivando a reflexão sobre as discussões do grupo </a:t>
            </a:r>
            <a:r>
              <a:rPr lang="pt-BR" sz="2500"/>
              <a:t>para compartilhamento posterior.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1021c807599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38" y="664450"/>
            <a:ext cx="8863325" cy="38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