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HZgi3fVKhUGe3hjIJqM6Kf2V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sp.usp.br/lcsoabcpaulista/wp-content/uploads/2021/09/instrutivo_abordagem_coletiva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22c4a57b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22c4a57b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Apresente parte do exemplo trazido pelo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Instrutivo de Abordagem Coletiva para o Manejo da Obesidade no SUS.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22c4a57b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022c4a57b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A terceira etapa é a avaliação pelos participantes dos encontros e atividades. É importante evitar perguntas indutivas ou com opções de resposta restritas (Ex.: sim ou não), visando obter a percepção do usuário.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As fichas propostas pelos sistemas de informação do SUS fornecem dados para essa etapa. Por exemplo, na Ficha de Atividade Coletiva do e-SUS AB pode-se obter o número de participantes nos encontros (participação), as medidas antropométricas (alcance do objetivo principal no caso da obesidade). Nos relatórios de acompanhamento do SISVAN (Figura 6.4) pode-se analisar o desfecho de interesse: mudanças no estado nutricional. Outro tipo de avaliação que pode também ser usado nessa etapa é a qualitativa (CARVALHO et al., 2016; DIAS; SILVEIRA; WITT, 2009)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22c4a57b9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022c4a57b9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As fichas propostas pelos sistemas de informação do SUS fornecem dados para essa etapa. Por exemplo, na Ficha de Atividade Coletiva do e-SUS AB pode-se obter o número de participantes nos encontros (participação), as medidas antropométricas (alcance do objetivo principal no caso da obesidade).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Nos relatórios de acompanhamento do SISVAN (Figura 6.4) pode-se analisar o desfecho de interesse: mudanças no estado nutricional. Outro tipo de avaliação que pode também ser usado nessa etapa é a qualitativa (Figura 6.8) (CARVALHO et al., 2016; DIAS; SILVEIRA; WITT, 2009)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2383160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102383160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22c4a57b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22c4a57b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Lembre-se que, ainda que o resultado principal das atividades coletivas voltadas para o manejo da obesidade seja a redução de peso, é importante avaliar os desfechos intermediários, visando motivar novas conquistas e valorizar os ganhos obtidos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Evolução da motivação (estágios de mudança) e da confiança para mudar (autoeficácia)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Marcadores de consumo alimentar da Ficha de Acompanhamento Nutricional do SISVAN (Figura 6.2) ou Avaliação do consumo alimentar. Sugere-se o teste “Como está a sua alimentação?”, baseado nas diretrizes do Guia Alimentar para a População Brasileira (BRASIL, 2014a, 2018b)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pt-BR"/>
              <a:t>Desfechos em saúde e qualidade de vida: prática de atividade e/ou exercício físico; função intestinal; adiposidade abdominal; pressão arterial; controle glicêmico; qualidade do sono; bem-estar; autoestima; humor; percepção de saúde e de qualidade de vida, etc. (BRASIL, 2014b)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22c4a57b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22c4a57b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Neste processo de avaliação, também é importante a autoavaliação da equipe. Refletir sobre o papel dos facilitadores e de cada um dos profissionais envolvidos, incluindo o gestor, na condução das atividades coletivas; o processo de trabalho empreendido; e o planejamento realizado pode contribuir para aprimorar as atividades coletivas de forma a melhor atender às necessidades dos usuários, famílias e comunidade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2383160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2383160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R</a:t>
            </a:r>
            <a:r>
              <a:rPr lang="pt-BR"/>
              <a:t>eforça-se a importância de realizar a avaliação desde o planejamento até o encerramento das atividades com instrumentos previamente definidos pela equipe (PAVA-CÁRDENAS et al., 2017). A avaliação deve 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capaz de analisar os insumos disponíveis e atividades, produtos, desfechos intermediários e principais, de forma a serem condizentes com a realidade local. Veja no Quadro alguns parâmetros que podem ser utilizados.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2383160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2383160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reforça-se a importância de realizar a avaliação desde o planejamento até o encerramento das atividades com instrumentos previamente definidos pela equipe (PAVA-CÁRDENAS et al., 2017). A avaliação deve 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capaz de analisar os insumos disponíveis e atividades, produtos, desfechos intermediários e principais, de forma a serem condizentes com a realidade local. Veja no Quadro alguns parâmetros que podem ser utilizados.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 seguir serão apresentadas algumas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sugestões de estratégias de avaliação oferecidas 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 Instrutivo de Abordagem Coletiva para o Manejo da Obesidade no SUS.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21c80759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021c80759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Eficácia: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melhor que se pode fazer nas condições mais favoráveis.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Efetividade: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melhoria na saúde nas condições usuais da prática cotidiana.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Eficiência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custo com o qual dada melhoria na saúde é alcançada.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avaliação não deve ser fundamentada em juízos subjetivos ou pessoais, mas em métodos e técnicas que permitam determinar se o que foi planejado foi alcançado e em que nível, e os principais resultados (CORRÊA; SENA, 2009).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 instrumentos podem ser utilizados simultaneamente para avaliar atividades coletivas. Os quantitativos caracterizam-se por perguntas objetivas, realizadas por questionário estruturado ou semiestruturado (BRASIL, 2016; CARVALHO et al., 2016). Já os qualitativos constam de perguntas subjetivas de aspecto reflexivo, conduzidas por falas e impressões, obtidas em roteiros de entrevista, utilizados para guiar a conversa com o participante (CARVALHO et al., 2016; DIAS; SILVEIRA; WITT, 2009)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22c4a57b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022c4a57b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 instrumentos podem ser utilizados simultaneamente para avaliar atividades coletivas.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22c4a57b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1022c4a57b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Recomenda-se que a avaliação de atividades coletivas contemple as três etapas: 1) observação da estrutura e do processo de trabalho; 2) avaliação do perfil dos usuários (Ex.: sexo, idade, escolaridade, prontidão para mudanças, etc.) e dos desfechos de interesse; e 3) avaliação pelos participantes dos encontros e atividades desenvolvidas.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22c4a57b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1022c4a57b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A primeira etapa do processo de avaliação – observação da estrutura e do processo de trabalho do serviço de saúde - favorece a compreensão do contexto da unidade de saúde e a adequação da proposta à realidade do serviço, permitindo identificar adaptações necessárias.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Essa etapa pode ser baseada nos instrumentos de avaliação do PMAQ e da AMAQ, e realizada antes de iniciar as atividades coletivas. Seus indicadores abordam desde recursos humanos, materiais e organização do trabalho, até a existência de atividades intersetoriais e interdisciplinares no território.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>
                <a:solidFill>
                  <a:schemeClr val="dk1"/>
                </a:solidFill>
              </a:rPr>
              <a:t>PMAQ</a:t>
            </a:r>
            <a:r>
              <a:rPr lang="pt-BR">
                <a:solidFill>
                  <a:schemeClr val="dk1"/>
                </a:solidFill>
              </a:rPr>
              <a:t>: tem como objetivo incentivar gestores e equipes a melhorarem o acesso e a qualidade dos serviços de saúde na APS. Para isso, propõe estratégias de qualificação, acompanhamento e avaliação do trabalho das equipes de saúde, mediante incentivo financeiro. Os resultados da avaliação do primeiro e segundo ciclo do PMAQ podem ser acessados no site da Secretaria de Atenção Primária à Saúde: http://aps.saude.gov.br/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>
                <a:solidFill>
                  <a:schemeClr val="dk1"/>
                </a:solidFill>
              </a:rPr>
              <a:t>AMAQ</a:t>
            </a:r>
            <a:r>
              <a:rPr lang="pt-BR">
                <a:solidFill>
                  <a:schemeClr val="dk1"/>
                </a:solidFill>
              </a:rPr>
              <a:t>: integra a segunda fase do PMAQ. Fornece um modelo de matriz de intervenção para melhoria da qualidade do serviço. É considerada como dispositivo de reorganização da equipe e da gestão mediante autoanálise, autogestão e identificação dos problemas, bem como na formulação das estratégias de intervenção para melhoria dos serviços, relações e processos de trabalho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22c4a57b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22c4a57b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Apresente parte do exemplo trazido pelo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Instrutivo de Abordagem Coletiva para o Manejo da Obesidade no SUS.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22c4a57b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22c4a57b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Apresente parte do exemplo trazido pelo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Instrutivo de Abordagem Coletiva para o Manejo da Obesidade no SUS.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22c4a57b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1022c4a57b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A segunda etapa recomendada é a avaliação das características dos participantes (Ex.: idade, sexo, escolaridade, uso de tecnologias de comunicação, etc.) e dos desfechos de interesse (Ex.: antropometria, consumo alimentar, prontidão e autoeficácia para mudança, etc.).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Esses dados são essenciais para guiar o tipo de abordagem e materiais utilizados para realizar adaptações necessárias e verificar os resultados. Na APS, o Mapa de Acompanhamento Nutricional do SISVAN pode ser usado nesta etapa, e complementado por outros questionários quantitativos, se julgar necessário.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BRASIL. Ministério da Saúde. Coordenação-Geral de Alimentação e Nutrição. Universidade Federal de Minas Gerais. </a:t>
            </a:r>
            <a:r>
              <a:rPr b="1" lang="pt-BR">
                <a:solidFill>
                  <a:schemeClr val="dk1"/>
                </a:solidFill>
              </a:rPr>
              <a:t> </a:t>
            </a:r>
            <a:r>
              <a:rPr b="1" lang="pt-BR" u="sng">
                <a:solidFill>
                  <a:schemeClr val="hlink"/>
                </a:solidFill>
                <a:hlinkClick r:id="rId2"/>
              </a:rPr>
              <a:t>Instrutivo de Abordagem Coletiva para o Manejo da Obesidade no SUS</a:t>
            </a:r>
            <a:r>
              <a:rPr b="1" lang="pt-BR">
                <a:solidFill>
                  <a:schemeClr val="dk1"/>
                </a:solidFill>
              </a:rPr>
              <a:t>.</a:t>
            </a:r>
            <a:r>
              <a:rPr lang="pt-BR">
                <a:solidFill>
                  <a:schemeClr val="dk1"/>
                </a:solidFill>
              </a:rPr>
              <a:t> Brasília, 2021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f5382d9fbd_0_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f5382d9fbd_0_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f5382d9fbd_0_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f5382d9fbd_0_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gf5382d9fbd_0_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5382d9fbd_0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gf5382d9fbd_0_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gf5382d9fbd_0_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4" name="Google Shape;64;gf5382d9fbd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5" name="Google Shape;65;gf5382d9fbd_0_4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f5382d9fbd_0_4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382d9fbd_0_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gf5382d9fbd_0_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0" name="Google Shape;70;gf5382d9fbd_0_5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f5382d9fbd_0_5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5382d9fbd_0_6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4" name="Google Shape;74;gf5382d9fbd_0_6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gf5382d9fbd_0_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6" name="Google Shape;76;gf5382d9fbd_0_6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f5382d9fbd_0_6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f5382d9fbd_0_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382d9fbd_0_7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400"/>
              <a:buNone/>
              <a:defRPr b="1" sz="24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gf5382d9fbd_0_7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gf5382d9fbd_0_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3" name="Google Shape;83;gf5382d9fbd_0_7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f5382d9fbd_0_7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5382d9fbd_0_7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gf5382d9fbd_0_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" name="Google Shape;88;gf5382d9fbd_0_7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f5382d9fbd_0_7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f5382d9fbd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5382d9fbd_0_8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None/>
              <a:defRPr b="1" sz="4800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gf5382d9fbd_0_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gf5382d9fbd_0_8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f5382d9fbd_0_8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382d9fbd_0_8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f5382d9fbd_0_8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9" name="Google Shape;99;gf5382d9fbd_0_8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0" name="Google Shape;100;gf5382d9fbd_0_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gf5382d9fbd_0_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2" name="Google Shape;102;gf5382d9fbd_0_8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f5382d9fbd_0_8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f5382d9fbd_0_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5382d9fbd_0_9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f5382d9fbd_0_9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200"/>
              <a:buNone/>
              <a:defRPr b="1" sz="4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gf5382d9fbd_0_9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gf5382d9fbd_0_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gf5382d9fbd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1" name="Google Shape;111;gf5382d9fbd_0_96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f5382d9fbd_0_96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5382d9fbd_0_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5" name="Google Shape;115;gf5382d9fbd_0_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6" name="Google Shape;116;gf5382d9fbd_0_10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f5382d9fbd_0_10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f5382d9fbd_0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5382d9fbd_0_1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gf5382d9fbd_0_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2" name="Google Shape;122;gf5382d9fbd_0_1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f5382d9fbd_0_1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f5382d9fbd_0_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gf5382d9fbd_0_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f5382d9fbd_0_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gf5382d9fbd_0_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5382d9fbd_0_1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gf5382d9fbd_0_1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gf5382d9fbd_0_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8" name="Google Shape;128;gf5382d9fbd_0_115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f5382d9fbd_0_115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f5382d9fbd_0_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5382d9fbd_0_1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3" name="Google Shape;133;gf5382d9fbd_0_1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gf5382d9fbd_0_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5" name="Google Shape;135;gf5382d9fbd_0_12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f5382d9fbd_0_12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5382d9fbd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9" name="Google Shape;139;gf5382d9fbd_0_128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f5382d9fbd_0_128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f5382d9fbd_0_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f5382d9fbd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" name="Google Shape;22;gf5382d9fbd_0_133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f5382d9fbd_0_133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f5382d9fbd_0_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f5382d9fbd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" name="Google Shape;27;gf5382d9fbd_0_52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f5382d9fbd_0_52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gf5382d9fbd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icina 1">
  <p:cSld name="TITLE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f5382d9fbd_0_1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f5382d9fbd_0_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5200"/>
              <a:buNone/>
              <a:defRPr b="1" sz="52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gf5382d9fbd_0_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gf5382d9fbd_0_1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f5382d9fbd_0_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None/>
              <a:defRPr b="1" sz="3600">
                <a:solidFill>
                  <a:srgbClr val="A64D7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gf5382d9fbd_0_20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f5382d9fbd_0_20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f5382d9fbd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gf5382d9fbd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gf5382d9fbd_0_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3" name="Google Shape;43;gf5382d9fbd_0_24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f5382d9fbd_0_24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gf5382d9fbd_0_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5382d9fbd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800"/>
              <a:buNone/>
              <a:defRPr b="1">
                <a:solidFill>
                  <a:srgbClr val="C27B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gf5382d9fbd_0_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gf5382d9fbd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0" name="Google Shape;50;gf5382d9fbd_0_31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f5382d9fbd_0_31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5382d9fbd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800"/>
              <a:buNone/>
              <a:defRPr b="1">
                <a:solidFill>
                  <a:srgbClr val="A64D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gf5382d9fbd_0_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gf5382d9fbd_0_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gf5382d9fbd_0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7" name="Google Shape;57;gf5382d9fbd_0_37"/>
          <p:cNvSpPr/>
          <p:nvPr/>
        </p:nvSpPr>
        <p:spPr>
          <a:xfrm>
            <a:off x="0" y="4620425"/>
            <a:ext cx="9144000" cy="523200"/>
          </a:xfrm>
          <a:prstGeom prst="rect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EA999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f5382d9fbd_0_37"/>
          <p:cNvSpPr txBox="1"/>
          <p:nvPr/>
        </p:nvSpPr>
        <p:spPr>
          <a:xfrm>
            <a:off x="306600" y="4674275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Oficina de Manejo  da obesidade por abordagem coletiva na atenção primária à saúde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f5382d9fbd_0_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1400" y="177500"/>
            <a:ext cx="627875" cy="6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f5382d9fbd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f5382d9fbd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f5382d9fbd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/>
          <p:nvPr/>
        </p:nvSpPr>
        <p:spPr>
          <a:xfrm>
            <a:off x="1111488" y="1362500"/>
            <a:ext cx="6921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Oficina de manejo da obesidade por abordagem coletiva na atenção primária à saúde </a:t>
            </a:r>
            <a:endParaRPr b="0" i="0" sz="1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700" y="3929725"/>
            <a:ext cx="61245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22c4a57b9_0_71"/>
          <p:cNvSpPr txBox="1"/>
          <p:nvPr>
            <p:ph idx="4294967295" type="title"/>
          </p:nvPr>
        </p:nvSpPr>
        <p:spPr>
          <a:xfrm>
            <a:off x="539850" y="394900"/>
            <a:ext cx="8064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100">
                <a:solidFill>
                  <a:srgbClr val="A64D79"/>
                </a:solidFill>
              </a:rPr>
              <a:t>Mapa de Acompanhamento Nutricional do SISVAN</a:t>
            </a:r>
            <a:endParaRPr b="1" sz="2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100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100">
              <a:solidFill>
                <a:srgbClr val="A64D79"/>
              </a:solidFill>
            </a:endParaRPr>
          </a:p>
        </p:txBody>
      </p:sp>
      <p:pic>
        <p:nvPicPr>
          <p:cNvPr id="203" name="Google Shape;203;g1022c4a57b9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5988"/>
            <a:ext cx="8839201" cy="313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22c4a57b9_0_78"/>
          <p:cNvSpPr txBox="1"/>
          <p:nvPr>
            <p:ph idx="4294967295" type="title"/>
          </p:nvPr>
        </p:nvSpPr>
        <p:spPr>
          <a:xfrm>
            <a:off x="267900" y="157400"/>
            <a:ext cx="86082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500">
                <a:solidFill>
                  <a:srgbClr val="A64D79"/>
                </a:solidFill>
              </a:rPr>
              <a:t>3) Avaliação pelos participantes dos encontros e atividades desenvolvidas</a:t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</p:txBody>
      </p:sp>
      <p:sp>
        <p:nvSpPr>
          <p:cNvPr id="209" name="Google Shape;209;g1022c4a57b9_0_78"/>
          <p:cNvSpPr txBox="1"/>
          <p:nvPr/>
        </p:nvSpPr>
        <p:spPr>
          <a:xfrm>
            <a:off x="518250" y="1257800"/>
            <a:ext cx="8107500" cy="5751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Compreensão da atividade pelo grupo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210" name="Google Shape;210;g1022c4a57b9_0_78"/>
          <p:cNvSpPr txBox="1"/>
          <p:nvPr/>
        </p:nvSpPr>
        <p:spPr>
          <a:xfrm>
            <a:off x="518250" y="1992163"/>
            <a:ext cx="8107500" cy="8673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Participação - a metodologia propiciou a construção dialógica do conhecimento?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211" name="Google Shape;211;g1022c4a57b9_0_78"/>
          <p:cNvSpPr txBox="1"/>
          <p:nvPr/>
        </p:nvSpPr>
        <p:spPr>
          <a:xfrm>
            <a:off x="518250" y="3746400"/>
            <a:ext cx="8107500" cy="5751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Atividade alcançou o objetivo principal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212" name="Google Shape;212;g1022c4a57b9_0_78"/>
          <p:cNvSpPr txBox="1"/>
          <p:nvPr/>
        </p:nvSpPr>
        <p:spPr>
          <a:xfrm>
            <a:off x="518250" y="3018713"/>
            <a:ext cx="8107500" cy="5751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Empoderamento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22c4a57b9_0_96"/>
          <p:cNvSpPr txBox="1"/>
          <p:nvPr>
            <p:ph idx="4294967295" type="title"/>
          </p:nvPr>
        </p:nvSpPr>
        <p:spPr>
          <a:xfrm>
            <a:off x="267900" y="157400"/>
            <a:ext cx="86082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500">
                <a:solidFill>
                  <a:srgbClr val="A64D79"/>
                </a:solidFill>
              </a:rPr>
              <a:t>3) </a:t>
            </a:r>
            <a:r>
              <a:rPr b="1" lang="pt-BR" sz="2500">
                <a:solidFill>
                  <a:srgbClr val="A64D79"/>
                </a:solidFill>
              </a:rPr>
              <a:t>Avaliação pelos participantes dos encontros e atividades desenvolvidas</a:t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</p:txBody>
      </p:sp>
      <p:sp>
        <p:nvSpPr>
          <p:cNvPr id="218" name="Google Shape;218;g1022c4a57b9_0_96"/>
          <p:cNvSpPr txBox="1"/>
          <p:nvPr/>
        </p:nvSpPr>
        <p:spPr>
          <a:xfrm>
            <a:off x="475200" y="1213463"/>
            <a:ext cx="8279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500"/>
              <a:t>Ficha de Atividade Coletiva do e-SUS AB</a:t>
            </a:r>
            <a:r>
              <a:rPr lang="pt-BR" sz="2500"/>
              <a:t> pode-se obter o </a:t>
            </a:r>
            <a:r>
              <a:rPr b="1" lang="pt-BR" sz="2500"/>
              <a:t>número de participantes</a:t>
            </a:r>
            <a:r>
              <a:rPr lang="pt-BR" sz="2500"/>
              <a:t> nos encontros as </a:t>
            </a:r>
            <a:r>
              <a:rPr b="1" lang="pt-BR" sz="2500"/>
              <a:t>medidas antropométricas</a:t>
            </a:r>
            <a:r>
              <a:rPr lang="pt-BR" sz="2500"/>
              <a:t>.</a:t>
            </a:r>
            <a:endParaRPr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/>
              <a:t>Nos </a:t>
            </a:r>
            <a:r>
              <a:rPr b="1" lang="pt-BR" sz="2500"/>
              <a:t>relatórios de acompanhamento do SISVAN</a:t>
            </a:r>
            <a:r>
              <a:rPr lang="pt-BR" sz="2500"/>
              <a:t> pode-se analisar o desfecho de interesse: </a:t>
            </a:r>
            <a:r>
              <a:rPr b="1" lang="pt-BR" sz="2500"/>
              <a:t>mudanças no estado nutriciona</a:t>
            </a:r>
            <a:r>
              <a:rPr lang="pt-BR" sz="2500"/>
              <a:t>l.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23831606b_0_0"/>
          <p:cNvSpPr txBox="1"/>
          <p:nvPr>
            <p:ph idx="4294967295" type="title"/>
          </p:nvPr>
        </p:nvSpPr>
        <p:spPr>
          <a:xfrm>
            <a:off x="267900" y="157400"/>
            <a:ext cx="86082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500">
                <a:solidFill>
                  <a:srgbClr val="A64D79"/>
                </a:solidFill>
              </a:rPr>
              <a:t>Sugestão de avaliação quantitativa a ser aplicada ao final de um encontro</a:t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</p:txBody>
      </p:sp>
      <p:pic>
        <p:nvPicPr>
          <p:cNvPr id="224" name="Google Shape;224;g1023831606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75" y="1418600"/>
            <a:ext cx="8530251" cy="24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22c4a57b9_0_93"/>
          <p:cNvSpPr txBox="1"/>
          <p:nvPr>
            <p:ph idx="4294967295" type="title"/>
          </p:nvPr>
        </p:nvSpPr>
        <p:spPr>
          <a:xfrm>
            <a:off x="267900" y="157400"/>
            <a:ext cx="86082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500">
                <a:solidFill>
                  <a:srgbClr val="A64D79"/>
                </a:solidFill>
              </a:rPr>
              <a:t>3) </a:t>
            </a:r>
            <a:r>
              <a:rPr b="1" lang="pt-BR" sz="2500">
                <a:solidFill>
                  <a:srgbClr val="A64D79"/>
                </a:solidFill>
              </a:rPr>
              <a:t>Avaliação pelos participantes dos encontros e atividades desenvolvidas</a:t>
            </a:r>
            <a:endParaRPr b="1" sz="2500">
              <a:solidFill>
                <a:srgbClr val="000000"/>
              </a:solidFill>
            </a:endParaRPr>
          </a:p>
        </p:txBody>
      </p:sp>
      <p:sp>
        <p:nvSpPr>
          <p:cNvPr id="230" name="Google Shape;230;g1022c4a57b9_0_93"/>
          <p:cNvSpPr txBox="1"/>
          <p:nvPr/>
        </p:nvSpPr>
        <p:spPr>
          <a:xfrm>
            <a:off x="432150" y="1119075"/>
            <a:ext cx="82797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Para o </a:t>
            </a:r>
            <a:r>
              <a:rPr b="1" lang="pt-BR" sz="2200"/>
              <a:t>manejo da obesidade</a:t>
            </a:r>
            <a:r>
              <a:rPr lang="pt-BR" sz="2200"/>
              <a:t>, é importante avaliar os </a:t>
            </a:r>
            <a:r>
              <a:rPr b="1" lang="pt-BR" sz="2200"/>
              <a:t>desfechos intermediários</a:t>
            </a:r>
            <a:r>
              <a:rPr lang="pt-BR" sz="2200"/>
              <a:t>, visando motivar novas conquistas e valorizar os ganhos obtidos</a:t>
            </a:r>
            <a:endParaRPr sz="2200"/>
          </a:p>
        </p:txBody>
      </p:sp>
      <p:sp>
        <p:nvSpPr>
          <p:cNvPr id="231" name="Google Shape;231;g1022c4a57b9_0_93"/>
          <p:cNvSpPr txBox="1"/>
          <p:nvPr/>
        </p:nvSpPr>
        <p:spPr>
          <a:xfrm>
            <a:off x="518250" y="2414071"/>
            <a:ext cx="8107500" cy="5751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Evolução dos estágios de mudança e da autoeficácia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232" name="Google Shape;232;g1022c4a57b9_0_93"/>
          <p:cNvSpPr txBox="1"/>
          <p:nvPr/>
        </p:nvSpPr>
        <p:spPr>
          <a:xfrm>
            <a:off x="518250" y="3746400"/>
            <a:ext cx="8107500" cy="5751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Desfechos em saúde e qualidade de vida</a:t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233" name="Google Shape;233;g1022c4a57b9_0_93"/>
          <p:cNvSpPr txBox="1"/>
          <p:nvPr/>
        </p:nvSpPr>
        <p:spPr>
          <a:xfrm>
            <a:off x="518250" y="3080225"/>
            <a:ext cx="8107500" cy="5751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solidFill>
                  <a:srgbClr val="595959"/>
                </a:solidFill>
              </a:rPr>
              <a:t>Marcadores de consumo alimentar 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22c4a57b9_0_122"/>
          <p:cNvSpPr txBox="1"/>
          <p:nvPr>
            <p:ph idx="4294967295" type="title"/>
          </p:nvPr>
        </p:nvSpPr>
        <p:spPr>
          <a:xfrm>
            <a:off x="321700" y="351100"/>
            <a:ext cx="86082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500">
                <a:solidFill>
                  <a:srgbClr val="A64D79"/>
                </a:solidFill>
              </a:rPr>
              <a:t>Autoavaliação da equipe</a:t>
            </a:r>
            <a:endParaRPr b="1" sz="2500">
              <a:solidFill>
                <a:srgbClr val="A64D79"/>
              </a:solidFill>
            </a:endParaRPr>
          </a:p>
        </p:txBody>
      </p:sp>
      <p:sp>
        <p:nvSpPr>
          <p:cNvPr id="239" name="Google Shape;239;g1022c4a57b9_0_122"/>
          <p:cNvSpPr txBox="1"/>
          <p:nvPr/>
        </p:nvSpPr>
        <p:spPr>
          <a:xfrm>
            <a:off x="432150" y="1119075"/>
            <a:ext cx="8279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O </a:t>
            </a:r>
            <a:r>
              <a:rPr b="1" lang="pt-BR" sz="2200"/>
              <a:t>papel dos facilitadores</a:t>
            </a:r>
            <a:r>
              <a:rPr lang="pt-BR" sz="2200"/>
              <a:t> e de cada um dos </a:t>
            </a:r>
            <a:r>
              <a:rPr b="1" lang="pt-BR" sz="2200"/>
              <a:t>profissionais envolvidos</a:t>
            </a:r>
            <a:r>
              <a:rPr lang="pt-BR" sz="2200"/>
              <a:t>, incluindo o </a:t>
            </a:r>
            <a:r>
              <a:rPr b="1" lang="pt-BR" sz="2200"/>
              <a:t>gestor</a:t>
            </a:r>
            <a:r>
              <a:rPr lang="pt-BR" sz="2200"/>
              <a:t>, na condução das atividades coletivas; </a:t>
            </a:r>
            <a:endParaRPr sz="22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O </a:t>
            </a:r>
            <a:r>
              <a:rPr b="1" lang="pt-BR" sz="2200"/>
              <a:t>processo de trabalho</a:t>
            </a:r>
            <a:r>
              <a:rPr lang="pt-BR" sz="2200"/>
              <a:t> empreendido; </a:t>
            </a:r>
            <a:endParaRPr sz="22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/>
              <a:t>O </a:t>
            </a:r>
            <a:r>
              <a:rPr b="1" lang="pt-BR" sz="2200"/>
              <a:t>planejamento realizado</a:t>
            </a:r>
            <a:r>
              <a:rPr lang="pt-BR" sz="2200"/>
              <a:t> pode contribuir para aprimorar as atividades coletivas de forma a melhor atender às necessidades dos usuários, famílias e comunidade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23831606b_0_6"/>
          <p:cNvSpPr txBox="1"/>
          <p:nvPr>
            <p:ph idx="4294967295" type="title"/>
          </p:nvPr>
        </p:nvSpPr>
        <p:spPr>
          <a:xfrm>
            <a:off x="267900" y="157400"/>
            <a:ext cx="86082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100">
                <a:solidFill>
                  <a:srgbClr val="A64D79"/>
                </a:solidFill>
              </a:rPr>
              <a:t>Questões para o planejamento das atividades coletivas voltadas para o manejo da obesidade baseadas nos indicadores do PMAQ</a:t>
            </a:r>
            <a:endParaRPr b="1" sz="2100">
              <a:solidFill>
                <a:srgbClr val="000000"/>
              </a:solidFill>
            </a:endParaRPr>
          </a:p>
        </p:txBody>
      </p:sp>
      <p:pic>
        <p:nvPicPr>
          <p:cNvPr id="245" name="Google Shape;245;g1023831606b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975" y="1024700"/>
            <a:ext cx="5351500" cy="34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023831606b_0_6"/>
          <p:cNvSpPr txBox="1"/>
          <p:nvPr>
            <p:ph idx="4294967295" type="title"/>
          </p:nvPr>
        </p:nvSpPr>
        <p:spPr>
          <a:xfrm>
            <a:off x="7307325" y="4276200"/>
            <a:ext cx="20196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1100"/>
              <a:t>(Fonte: Brasil, 2011)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023831606b_0_16"/>
          <p:cNvSpPr txBox="1"/>
          <p:nvPr>
            <p:ph idx="4294967295" type="title"/>
          </p:nvPr>
        </p:nvSpPr>
        <p:spPr>
          <a:xfrm>
            <a:off x="267900" y="157400"/>
            <a:ext cx="86082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100">
                <a:solidFill>
                  <a:srgbClr val="A64D79"/>
                </a:solidFill>
              </a:rPr>
              <a:t>Questões para o planejamento das atividades coletivas voltadas para o manejo da obesidade baseadas nos indicadores do PMAQ</a:t>
            </a:r>
            <a:endParaRPr b="1" sz="2100">
              <a:solidFill>
                <a:srgbClr val="000000"/>
              </a:solidFill>
            </a:endParaRPr>
          </a:p>
        </p:txBody>
      </p:sp>
      <p:pic>
        <p:nvPicPr>
          <p:cNvPr id="252" name="Google Shape;252;g1023831606b_0_16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1232850" y="1112175"/>
            <a:ext cx="6850599" cy="31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259" name="Google Shape;25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260" name="Google Shape;26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261" name="Google Shape;26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262" name="Google Shape;26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264" name="Google Shape;26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265" name="Google Shape;265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"/>
          <p:cNvSpPr txBox="1"/>
          <p:nvPr/>
        </p:nvSpPr>
        <p:spPr>
          <a:xfrm>
            <a:off x="274600" y="330025"/>
            <a:ext cx="33039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9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Agradecimentos</a:t>
            </a:r>
            <a:endParaRPr b="1" i="0" sz="2400" u="none" cap="none" strike="noStrike">
              <a:solidFill>
                <a:srgbClr val="A64D7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/>
          <p:nvPr/>
        </p:nvSpPr>
        <p:spPr>
          <a:xfrm>
            <a:off x="1263900" y="1615500"/>
            <a:ext cx="6921000" cy="19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Atividade </a:t>
            </a:r>
            <a:r>
              <a:rPr b="1" lang="pt-BR" sz="3400">
                <a:solidFill>
                  <a:srgbClr val="A64D79"/>
                </a:solidFill>
              </a:rPr>
              <a:t>4</a:t>
            </a:r>
            <a:r>
              <a:rPr b="1" i="0" lang="pt-BR" sz="3400" u="none" cap="none" strike="noStrik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pt-BR" sz="3400">
                <a:solidFill>
                  <a:srgbClr val="A64D79"/>
                </a:solidFill>
              </a:rPr>
              <a:t>avaliação das atividades coletivas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21c807599_0_52"/>
          <p:cNvSpPr txBox="1"/>
          <p:nvPr>
            <p:ph idx="4294967295" type="title"/>
          </p:nvPr>
        </p:nvSpPr>
        <p:spPr>
          <a:xfrm>
            <a:off x="572500" y="512463"/>
            <a:ext cx="4917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600">
                <a:solidFill>
                  <a:srgbClr val="A64D79"/>
                </a:solidFill>
              </a:rPr>
              <a:t>Definição</a:t>
            </a:r>
            <a:endParaRPr b="1" sz="3200">
              <a:solidFill>
                <a:srgbClr val="A64D79"/>
              </a:solidFill>
            </a:endParaRPr>
          </a:p>
        </p:txBody>
      </p:sp>
      <p:sp>
        <p:nvSpPr>
          <p:cNvPr id="158" name="Google Shape;158;g1021c807599_0_52"/>
          <p:cNvSpPr txBox="1"/>
          <p:nvPr/>
        </p:nvSpPr>
        <p:spPr>
          <a:xfrm>
            <a:off x="474675" y="1306238"/>
            <a:ext cx="8279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/>
              <a:t>Processo sistemático de </a:t>
            </a:r>
            <a:r>
              <a:rPr b="1" lang="pt-BR" sz="2500"/>
              <a:t>análise qualitativa e/ou quantitativa</a:t>
            </a:r>
            <a:r>
              <a:rPr lang="pt-BR" sz="2500"/>
              <a:t> da relevância, eficácia, efetividade e eficiência das atividades, </a:t>
            </a:r>
            <a:r>
              <a:rPr b="1" lang="pt-BR" sz="2500"/>
              <a:t>relacionando os resultados aos objetivos propostos.</a:t>
            </a:r>
            <a:endParaRPr b="1"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/>
              <a:t>É útil para</a:t>
            </a:r>
            <a:r>
              <a:rPr b="1" lang="pt-BR" sz="2500"/>
              <a:t> indicar dificuldades e propor alternativas</a:t>
            </a:r>
            <a:r>
              <a:rPr lang="pt-BR" sz="2500"/>
              <a:t> para corrigir erros e remodelar a atividade.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22c4a57b9_0_12"/>
          <p:cNvSpPr txBox="1"/>
          <p:nvPr>
            <p:ph idx="4294967295" type="title"/>
          </p:nvPr>
        </p:nvSpPr>
        <p:spPr>
          <a:xfrm>
            <a:off x="572500" y="512463"/>
            <a:ext cx="4917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3600">
                <a:solidFill>
                  <a:srgbClr val="A64D79"/>
                </a:solidFill>
              </a:rPr>
              <a:t>Instrumentos</a:t>
            </a:r>
            <a:endParaRPr b="1" sz="3200">
              <a:solidFill>
                <a:srgbClr val="A64D79"/>
              </a:solidFill>
            </a:endParaRPr>
          </a:p>
        </p:txBody>
      </p:sp>
      <p:sp>
        <p:nvSpPr>
          <p:cNvPr id="164" name="Google Shape;164;g1022c4a57b9_0_12"/>
          <p:cNvSpPr txBox="1"/>
          <p:nvPr/>
        </p:nvSpPr>
        <p:spPr>
          <a:xfrm>
            <a:off x="572500" y="1379613"/>
            <a:ext cx="82797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pt-BR" sz="2500"/>
              <a:t>Quantitativos: </a:t>
            </a:r>
            <a:r>
              <a:rPr lang="pt-BR" sz="2500"/>
              <a:t>perguntas objetivas, realizadas por questionário estruturado ou semiestruturado</a:t>
            </a:r>
            <a:endParaRPr b="1"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pt-BR" sz="2500"/>
              <a:t>Qualitativos:</a:t>
            </a:r>
            <a:r>
              <a:rPr lang="pt-BR" sz="2500"/>
              <a:t> perguntas subjetivas de aspecto reflexivo, conduzidas por falas e impressões, obtidas em roteiros de entrevista, utilizados para guiar a conversa com o participante 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22c4a57b9_0_23"/>
          <p:cNvSpPr txBox="1"/>
          <p:nvPr>
            <p:ph idx="4294967295" type="title"/>
          </p:nvPr>
        </p:nvSpPr>
        <p:spPr>
          <a:xfrm>
            <a:off x="531750" y="267913"/>
            <a:ext cx="4917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3600">
                <a:solidFill>
                  <a:srgbClr val="A64D79"/>
                </a:solidFill>
              </a:rPr>
              <a:t>Etapas</a:t>
            </a:r>
            <a:endParaRPr b="1" sz="3200">
              <a:solidFill>
                <a:srgbClr val="A64D79"/>
              </a:solidFill>
            </a:endParaRPr>
          </a:p>
        </p:txBody>
      </p:sp>
      <p:sp>
        <p:nvSpPr>
          <p:cNvPr id="170" name="Google Shape;170;g1022c4a57b9_0_23"/>
          <p:cNvSpPr txBox="1"/>
          <p:nvPr/>
        </p:nvSpPr>
        <p:spPr>
          <a:xfrm>
            <a:off x="531750" y="1110613"/>
            <a:ext cx="8279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arenR"/>
            </a:pPr>
            <a:r>
              <a:rPr lang="pt-BR" sz="2500"/>
              <a:t>Observação da </a:t>
            </a:r>
            <a:r>
              <a:rPr b="1" lang="pt-BR" sz="2500"/>
              <a:t>estrutura e do processo de trabalho</a:t>
            </a:r>
            <a:r>
              <a:rPr lang="pt-BR" sz="2500"/>
              <a:t>;</a:t>
            </a:r>
            <a:endParaRPr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500"/>
          </a:p>
          <a:p>
            <a:pPr indent="-3873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arenR"/>
            </a:pPr>
            <a:r>
              <a:rPr lang="pt-BR" sz="2500"/>
              <a:t>Avaliação do </a:t>
            </a:r>
            <a:r>
              <a:rPr b="1" lang="pt-BR" sz="2500"/>
              <a:t>perfil dos usuários e dos desfechos</a:t>
            </a:r>
            <a:r>
              <a:rPr lang="pt-BR" sz="2500"/>
              <a:t> </a:t>
            </a:r>
            <a:r>
              <a:rPr b="1" lang="pt-BR" sz="2500"/>
              <a:t>de interesse</a:t>
            </a:r>
            <a:r>
              <a:rPr lang="pt-BR" sz="2500"/>
              <a:t>;</a:t>
            </a:r>
            <a:endParaRPr sz="25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sz="2500"/>
          </a:p>
          <a:p>
            <a:pPr indent="-3873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AutoNum type="arabicParenR"/>
            </a:pPr>
            <a:r>
              <a:rPr b="1" lang="pt-BR" sz="2500"/>
              <a:t>Avaliação pelos participantes</a:t>
            </a:r>
            <a:r>
              <a:rPr lang="pt-BR" sz="2500"/>
              <a:t> dos encontros e atividades desenvolvidas. 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22c4a57b9_0_32"/>
          <p:cNvSpPr txBox="1"/>
          <p:nvPr>
            <p:ph idx="4294967295" type="title"/>
          </p:nvPr>
        </p:nvSpPr>
        <p:spPr>
          <a:xfrm>
            <a:off x="229200" y="512475"/>
            <a:ext cx="88323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2500"/>
              <a:buAutoNum type="arabicParenR"/>
            </a:pPr>
            <a:r>
              <a:rPr b="1" lang="pt-BR" sz="2500">
                <a:solidFill>
                  <a:srgbClr val="A64D79"/>
                </a:solidFill>
              </a:rPr>
              <a:t>Observação da estrutura e do processo de trabalho</a:t>
            </a:r>
            <a:endParaRPr b="1" sz="3600">
              <a:solidFill>
                <a:srgbClr val="A64D79"/>
              </a:solidFill>
            </a:endParaRPr>
          </a:p>
        </p:txBody>
      </p:sp>
      <p:sp>
        <p:nvSpPr>
          <p:cNvPr id="176" name="Google Shape;176;g1022c4a57b9_0_32"/>
          <p:cNvSpPr txBox="1"/>
          <p:nvPr/>
        </p:nvSpPr>
        <p:spPr>
          <a:xfrm>
            <a:off x="572500" y="1379613"/>
            <a:ext cx="8279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/>
              <a:t>Favorece a </a:t>
            </a:r>
            <a:r>
              <a:rPr b="1" lang="pt-BR" sz="2500"/>
              <a:t>compreensão do contexto da unidade de saúde e a adequação da proposta à realidade do serviço</a:t>
            </a:r>
            <a:r>
              <a:rPr lang="pt-BR" sz="2500"/>
              <a:t>, permitindo identificar adaptações necessárias</a:t>
            </a:r>
            <a:endParaRPr sz="2500"/>
          </a:p>
        </p:txBody>
      </p:sp>
      <p:sp>
        <p:nvSpPr>
          <p:cNvPr id="177" name="Google Shape;177;g1022c4a57b9_0_32"/>
          <p:cNvSpPr txBox="1"/>
          <p:nvPr/>
        </p:nvSpPr>
        <p:spPr>
          <a:xfrm>
            <a:off x="1523175" y="3270025"/>
            <a:ext cx="2717100" cy="6387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595959"/>
                </a:solidFill>
              </a:rPr>
              <a:t>PMAQ</a:t>
            </a:r>
            <a:endParaRPr sz="3000">
              <a:solidFill>
                <a:srgbClr val="595959"/>
              </a:solidFill>
            </a:endParaRPr>
          </a:p>
        </p:txBody>
      </p:sp>
      <p:sp>
        <p:nvSpPr>
          <p:cNvPr id="178" name="Google Shape;178;g1022c4a57b9_0_32"/>
          <p:cNvSpPr txBox="1"/>
          <p:nvPr/>
        </p:nvSpPr>
        <p:spPr>
          <a:xfrm>
            <a:off x="4903725" y="3270025"/>
            <a:ext cx="2717100" cy="638700"/>
          </a:xfrm>
          <a:prstGeom prst="rect">
            <a:avLst/>
          </a:prstGeom>
          <a:noFill/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595959"/>
                </a:solidFill>
              </a:rPr>
              <a:t>A</a:t>
            </a:r>
            <a:r>
              <a:rPr lang="pt-BR" sz="3000">
                <a:solidFill>
                  <a:srgbClr val="595959"/>
                </a:solidFill>
              </a:rPr>
              <a:t>MAQ</a:t>
            </a:r>
            <a:endParaRPr sz="3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022c4a57b9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7588" y="682375"/>
            <a:ext cx="6128825" cy="377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022c4a57b9_0_19"/>
          <p:cNvSpPr txBox="1"/>
          <p:nvPr>
            <p:ph idx="4294967295" type="title"/>
          </p:nvPr>
        </p:nvSpPr>
        <p:spPr>
          <a:xfrm>
            <a:off x="932400" y="211975"/>
            <a:ext cx="72792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100">
                <a:solidFill>
                  <a:srgbClr val="A64D79"/>
                </a:solidFill>
              </a:rPr>
              <a:t>Questionário estruturado baseado no PMAQ e AMAQ</a:t>
            </a:r>
            <a:endParaRPr b="1" sz="21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22c4a57b9_0_47"/>
          <p:cNvSpPr txBox="1"/>
          <p:nvPr>
            <p:ph idx="4294967295" type="title"/>
          </p:nvPr>
        </p:nvSpPr>
        <p:spPr>
          <a:xfrm>
            <a:off x="539850" y="760750"/>
            <a:ext cx="80643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100">
                <a:solidFill>
                  <a:srgbClr val="A64D79"/>
                </a:solidFill>
              </a:rPr>
              <a:t>Questionário semiestruturado baseado no PMAQ e na AMAQ</a:t>
            </a:r>
            <a:endParaRPr b="1" sz="21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100">
              <a:solidFill>
                <a:srgbClr val="A64D79"/>
              </a:solidFill>
            </a:endParaRPr>
          </a:p>
        </p:txBody>
      </p:sp>
      <p:pic>
        <p:nvPicPr>
          <p:cNvPr id="190" name="Google Shape;190;g1022c4a57b9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" y="1532662"/>
            <a:ext cx="9038275" cy="20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22c4a57b9_0_54"/>
          <p:cNvSpPr txBox="1"/>
          <p:nvPr>
            <p:ph idx="4294967295" type="title"/>
          </p:nvPr>
        </p:nvSpPr>
        <p:spPr>
          <a:xfrm>
            <a:off x="0" y="284250"/>
            <a:ext cx="9144000" cy="8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500">
                <a:solidFill>
                  <a:srgbClr val="A64D79"/>
                </a:solidFill>
              </a:rPr>
              <a:t>2) Avaliação do perfil dos usuários e dos </a:t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pt-BR" sz="2500">
                <a:solidFill>
                  <a:srgbClr val="A64D79"/>
                </a:solidFill>
              </a:rPr>
              <a:t>desfechos de interesse</a:t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500">
              <a:solidFill>
                <a:srgbClr val="A64D79"/>
              </a:solidFill>
            </a:endParaRPr>
          </a:p>
        </p:txBody>
      </p:sp>
      <p:sp>
        <p:nvSpPr>
          <p:cNvPr id="196" name="Google Shape;196;g1022c4a57b9_0_54"/>
          <p:cNvSpPr txBox="1"/>
          <p:nvPr/>
        </p:nvSpPr>
        <p:spPr>
          <a:xfrm>
            <a:off x="486400" y="1713338"/>
            <a:ext cx="8279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/>
              <a:t>Essencial para </a:t>
            </a:r>
            <a:r>
              <a:rPr b="1" lang="pt-BR" sz="2500"/>
              <a:t>guiar o tipo de abordagem e materiais utilizados</a:t>
            </a:r>
            <a:r>
              <a:rPr lang="pt-BR" sz="2500"/>
              <a:t> para realizar adaptações necessárias e verificar os resultados</a:t>
            </a:r>
            <a:endParaRPr sz="2500"/>
          </a:p>
        </p:txBody>
      </p:sp>
      <p:sp>
        <p:nvSpPr>
          <p:cNvPr id="197" name="Google Shape;197;g1022c4a57b9_0_54"/>
          <p:cNvSpPr txBox="1"/>
          <p:nvPr/>
        </p:nvSpPr>
        <p:spPr>
          <a:xfrm>
            <a:off x="518250" y="3573600"/>
            <a:ext cx="8107500" cy="5751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rgbClr val="595959"/>
                </a:solidFill>
              </a:rPr>
              <a:t>Mapa de Acompanhamento Nutricional do SISVAN</a:t>
            </a:r>
            <a:endParaRPr sz="25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