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61" r:id="rId4"/>
    <p:sldId id="262" r:id="rId5"/>
    <p:sldId id="263" r:id="rId6"/>
    <p:sldId id="265" r:id="rId7"/>
    <p:sldId id="266" r:id="rId8"/>
    <p:sldId id="264" r:id="rId9"/>
    <p:sldId id="267" r:id="rId10"/>
    <p:sldId id="268" r:id="rId11"/>
    <p:sldId id="269" r:id="rId12"/>
    <p:sldId id="270" r:id="rId13"/>
    <p:sldId id="288" r:id="rId14"/>
    <p:sldId id="271" r:id="rId15"/>
    <p:sldId id="272" r:id="rId16"/>
    <p:sldId id="273" r:id="rId17"/>
    <p:sldId id="274" r:id="rId18"/>
    <p:sldId id="275" r:id="rId19"/>
    <p:sldId id="276" r:id="rId20"/>
    <p:sldId id="282" r:id="rId21"/>
    <p:sldId id="279" r:id="rId22"/>
    <p:sldId id="280" r:id="rId23"/>
    <p:sldId id="281" r:id="rId24"/>
    <p:sldId id="259" r:id="rId25"/>
    <p:sldId id="260" r:id="rId26"/>
    <p:sldId id="283" r:id="rId27"/>
    <p:sldId id="286" r:id="rId28"/>
    <p:sldId id="284" r:id="rId29"/>
  </p:sldIdLst>
  <p:sldSz cx="12192000" cy="6858000"/>
  <p:notesSz cx="6858000" cy="9144000"/>
  <p:embeddedFontLst>
    <p:embeddedFont>
      <p:font typeface="Anton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rbel" panose="020B0503020204020204" pitchFamily="34" charset="0"/>
      <p:regular r:id="rId36"/>
      <p:bold r:id="rId37"/>
      <p:italic r:id="rId38"/>
      <p:boldItalic r:id="rId39"/>
    </p:embeddedFont>
    <p:embeddedFont>
      <p:font typeface="Libre Franklin Thin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gbSSIdJJEvBmxGnSFHQYZokV5Y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4D16"/>
    <a:srgbClr val="495563"/>
    <a:srgbClr val="F5E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A3B346-580A-4D65-A5D9-CB4361255C9A}">
  <a:tblStyle styleId="{E0A3B346-580A-4D65-A5D9-CB4361255C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1D801B-B13B-4029-B998-2F820F3BD36E}" type="doc">
      <dgm:prSet loTypeId="urn:microsoft.com/office/officeart/2005/8/layout/orgChart1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E2D11597-3568-444C-9A51-840A7BA545EF}">
      <dgm:prSet phldrT="[Texto]" custT="1"/>
      <dgm:spPr>
        <a:solidFill>
          <a:schemeClr val="accent2">
            <a:alpha val="80000"/>
          </a:schemeClr>
        </a:solidFill>
      </dgm:spPr>
      <dgm:t>
        <a:bodyPr/>
        <a:lstStyle/>
        <a:p>
          <a:r>
            <a:rPr lang="pt-BR" sz="4400" dirty="0">
              <a:latin typeface="Corbel" panose="020B0503020204020204" pitchFamily="34" charset="0"/>
            </a:rPr>
            <a:t>Equilíbrio</a:t>
          </a:r>
        </a:p>
      </dgm:t>
    </dgm:pt>
    <dgm:pt modelId="{8DADCF5F-7FEA-41BF-8EEA-5A76B0D6218A}" type="parTrans" cxnId="{36B813A5-8529-4A8F-98C9-FA8352954B17}">
      <dgm:prSet/>
      <dgm:spPr/>
      <dgm:t>
        <a:bodyPr/>
        <a:lstStyle/>
        <a:p>
          <a:endParaRPr lang="pt-BR" sz="2800"/>
        </a:p>
      </dgm:t>
    </dgm:pt>
    <dgm:pt modelId="{87755542-4ED2-41D6-98FC-1C7F2B404186}" type="sibTrans" cxnId="{36B813A5-8529-4A8F-98C9-FA8352954B17}">
      <dgm:prSet/>
      <dgm:spPr/>
      <dgm:t>
        <a:bodyPr/>
        <a:lstStyle/>
        <a:p>
          <a:endParaRPr lang="pt-BR" sz="2800"/>
        </a:p>
      </dgm:t>
    </dgm:pt>
    <dgm:pt modelId="{3EC15D73-8388-4DE2-83DF-5B0302564A91}">
      <dgm:prSet phldrT="[Texto]" custT="1"/>
      <dgm:spPr>
        <a:solidFill>
          <a:schemeClr val="accent2">
            <a:lumMod val="40000"/>
            <a:lumOff val="60000"/>
            <a:alpha val="70000"/>
          </a:schemeClr>
        </a:solidFill>
      </dgm:spPr>
      <dgm:t>
        <a:bodyPr/>
        <a:lstStyle/>
        <a:p>
          <a:r>
            <a:rPr lang="pt-BR" sz="2800" dirty="0">
              <a:solidFill>
                <a:schemeClr val="accent2"/>
              </a:solidFill>
              <a:latin typeface="Corbel" panose="020B0503020204020204" pitchFamily="34" charset="0"/>
            </a:rPr>
            <a:t>Consumo de nutrientes</a:t>
          </a:r>
        </a:p>
      </dgm:t>
    </dgm:pt>
    <dgm:pt modelId="{6A18671A-377B-4D71-A94E-57D265EC6883}" type="parTrans" cxnId="{EE67EAFF-12CB-4D96-8F27-8117E5D736CF}">
      <dgm:prSet/>
      <dgm:spPr/>
      <dgm:t>
        <a:bodyPr/>
        <a:lstStyle/>
        <a:p>
          <a:endParaRPr lang="pt-BR" sz="2800"/>
        </a:p>
      </dgm:t>
    </dgm:pt>
    <dgm:pt modelId="{8FA42DD1-0D76-40FE-975A-7D0D4205F3EA}" type="sibTrans" cxnId="{EE67EAFF-12CB-4D96-8F27-8117E5D736CF}">
      <dgm:prSet/>
      <dgm:spPr/>
      <dgm:t>
        <a:bodyPr/>
        <a:lstStyle/>
        <a:p>
          <a:endParaRPr lang="pt-BR" sz="2800"/>
        </a:p>
      </dgm:t>
    </dgm:pt>
    <dgm:pt modelId="{FA043E16-F450-48BC-81CA-031D5B38EDF2}">
      <dgm:prSet phldrT="[Texto]" custT="1"/>
      <dgm:spPr>
        <a:solidFill>
          <a:schemeClr val="accent2">
            <a:lumMod val="40000"/>
            <a:lumOff val="60000"/>
            <a:alpha val="70000"/>
          </a:schemeClr>
        </a:solidFill>
      </dgm:spPr>
      <dgm:t>
        <a:bodyPr/>
        <a:lstStyle/>
        <a:p>
          <a:r>
            <a:rPr lang="pt-BR" sz="2800" dirty="0">
              <a:solidFill>
                <a:schemeClr val="accent2"/>
              </a:solidFill>
              <a:latin typeface="Corbel" panose="020B0503020204020204" pitchFamily="34" charset="0"/>
            </a:rPr>
            <a:t>Gasto energético do organismo</a:t>
          </a:r>
        </a:p>
      </dgm:t>
    </dgm:pt>
    <dgm:pt modelId="{7F8FA515-DCB7-4BF9-8EE5-8A99A518CBEE}" type="parTrans" cxnId="{A1212A77-1700-4033-8F6F-437633B2BE84}">
      <dgm:prSet/>
      <dgm:spPr/>
      <dgm:t>
        <a:bodyPr/>
        <a:lstStyle/>
        <a:p>
          <a:endParaRPr lang="pt-BR" sz="2800"/>
        </a:p>
      </dgm:t>
    </dgm:pt>
    <dgm:pt modelId="{BDD36E52-B609-4FAA-A7AC-FCF5F10455D2}" type="sibTrans" cxnId="{A1212A77-1700-4033-8F6F-437633B2BE84}">
      <dgm:prSet/>
      <dgm:spPr/>
      <dgm:t>
        <a:bodyPr/>
        <a:lstStyle/>
        <a:p>
          <a:endParaRPr lang="pt-BR" sz="2800"/>
        </a:p>
      </dgm:t>
    </dgm:pt>
    <dgm:pt modelId="{DB70074C-45D2-4E7D-8911-DE93416D2334}" type="pres">
      <dgm:prSet presAssocID="{131D801B-B13B-4029-B998-2F820F3BD36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67ED2F-2BC6-4D01-BD1E-4BA8595C6D95}" type="pres">
      <dgm:prSet presAssocID="{E2D11597-3568-444C-9A51-840A7BA545EF}" presName="hierRoot1" presStyleCnt="0">
        <dgm:presLayoutVars>
          <dgm:hierBranch val="init"/>
        </dgm:presLayoutVars>
      </dgm:prSet>
      <dgm:spPr/>
    </dgm:pt>
    <dgm:pt modelId="{0B17CF14-D77E-421A-BF08-5C64EABD6A97}" type="pres">
      <dgm:prSet presAssocID="{E2D11597-3568-444C-9A51-840A7BA545EF}" presName="rootComposite1" presStyleCnt="0"/>
      <dgm:spPr/>
    </dgm:pt>
    <dgm:pt modelId="{792E6FF0-71AE-4337-A458-DCAD38CA52B3}" type="pres">
      <dgm:prSet presAssocID="{E2D11597-3568-444C-9A51-840A7BA545EF}" presName="rootText1" presStyleLbl="node0" presStyleIdx="0" presStyleCnt="1">
        <dgm:presLayoutVars>
          <dgm:chPref val="3"/>
        </dgm:presLayoutVars>
      </dgm:prSet>
      <dgm:spPr/>
    </dgm:pt>
    <dgm:pt modelId="{F17F46D6-D53E-47A4-8736-23902C388768}" type="pres">
      <dgm:prSet presAssocID="{E2D11597-3568-444C-9A51-840A7BA545EF}" presName="rootConnector1" presStyleLbl="node1" presStyleIdx="0" presStyleCnt="0"/>
      <dgm:spPr/>
    </dgm:pt>
    <dgm:pt modelId="{82AD687D-C166-4BEE-9CE4-9C35B697EB40}" type="pres">
      <dgm:prSet presAssocID="{E2D11597-3568-444C-9A51-840A7BA545EF}" presName="hierChild2" presStyleCnt="0"/>
      <dgm:spPr/>
    </dgm:pt>
    <dgm:pt modelId="{56BB0ECA-052F-4F1C-A5D7-CC6DD16937A7}" type="pres">
      <dgm:prSet presAssocID="{6A18671A-377B-4D71-A94E-57D265EC6883}" presName="Name37" presStyleLbl="parChTrans1D2" presStyleIdx="0" presStyleCnt="2"/>
      <dgm:spPr/>
    </dgm:pt>
    <dgm:pt modelId="{8B9221C4-E7CF-46F9-A098-DA69FBCD66AB}" type="pres">
      <dgm:prSet presAssocID="{3EC15D73-8388-4DE2-83DF-5B0302564A91}" presName="hierRoot2" presStyleCnt="0">
        <dgm:presLayoutVars>
          <dgm:hierBranch val="init"/>
        </dgm:presLayoutVars>
      </dgm:prSet>
      <dgm:spPr/>
    </dgm:pt>
    <dgm:pt modelId="{52B16413-A208-4E84-AAB6-608E9D7EA860}" type="pres">
      <dgm:prSet presAssocID="{3EC15D73-8388-4DE2-83DF-5B0302564A91}" presName="rootComposite" presStyleCnt="0"/>
      <dgm:spPr/>
    </dgm:pt>
    <dgm:pt modelId="{AF3BD77F-6D06-4A5E-A252-AB566F2CD186}" type="pres">
      <dgm:prSet presAssocID="{3EC15D73-8388-4DE2-83DF-5B0302564A91}" presName="rootText" presStyleLbl="node2" presStyleIdx="0" presStyleCnt="2">
        <dgm:presLayoutVars>
          <dgm:chPref val="3"/>
        </dgm:presLayoutVars>
      </dgm:prSet>
      <dgm:spPr/>
    </dgm:pt>
    <dgm:pt modelId="{F99CC717-6DAF-4B77-B215-AD2E1CCDAFA9}" type="pres">
      <dgm:prSet presAssocID="{3EC15D73-8388-4DE2-83DF-5B0302564A91}" presName="rootConnector" presStyleLbl="node2" presStyleIdx="0" presStyleCnt="2"/>
      <dgm:spPr/>
    </dgm:pt>
    <dgm:pt modelId="{6C349B72-16CE-4664-ACBA-88A500C6270D}" type="pres">
      <dgm:prSet presAssocID="{3EC15D73-8388-4DE2-83DF-5B0302564A91}" presName="hierChild4" presStyleCnt="0"/>
      <dgm:spPr/>
    </dgm:pt>
    <dgm:pt modelId="{128E6DC3-D07D-4E2C-9BE6-190F9B017EF9}" type="pres">
      <dgm:prSet presAssocID="{3EC15D73-8388-4DE2-83DF-5B0302564A91}" presName="hierChild5" presStyleCnt="0"/>
      <dgm:spPr/>
    </dgm:pt>
    <dgm:pt modelId="{4718A39D-55B2-4E51-8506-3A35AF7495C6}" type="pres">
      <dgm:prSet presAssocID="{7F8FA515-DCB7-4BF9-8EE5-8A99A518CBEE}" presName="Name37" presStyleLbl="parChTrans1D2" presStyleIdx="1" presStyleCnt="2"/>
      <dgm:spPr/>
    </dgm:pt>
    <dgm:pt modelId="{F50E5BFA-94AC-4179-9D76-5666CAC2BE58}" type="pres">
      <dgm:prSet presAssocID="{FA043E16-F450-48BC-81CA-031D5B38EDF2}" presName="hierRoot2" presStyleCnt="0">
        <dgm:presLayoutVars>
          <dgm:hierBranch val="init"/>
        </dgm:presLayoutVars>
      </dgm:prSet>
      <dgm:spPr/>
    </dgm:pt>
    <dgm:pt modelId="{BBF3AC90-6E3C-43CC-8858-A8F12EC35DD1}" type="pres">
      <dgm:prSet presAssocID="{FA043E16-F450-48BC-81CA-031D5B38EDF2}" presName="rootComposite" presStyleCnt="0"/>
      <dgm:spPr/>
    </dgm:pt>
    <dgm:pt modelId="{6625EF9F-D4B2-4050-BCF7-DDE487778840}" type="pres">
      <dgm:prSet presAssocID="{FA043E16-F450-48BC-81CA-031D5B38EDF2}" presName="rootText" presStyleLbl="node2" presStyleIdx="1" presStyleCnt="2">
        <dgm:presLayoutVars>
          <dgm:chPref val="3"/>
        </dgm:presLayoutVars>
      </dgm:prSet>
      <dgm:spPr/>
    </dgm:pt>
    <dgm:pt modelId="{2E1419E5-BA9F-4CDC-AA14-A1436958B45F}" type="pres">
      <dgm:prSet presAssocID="{FA043E16-F450-48BC-81CA-031D5B38EDF2}" presName="rootConnector" presStyleLbl="node2" presStyleIdx="1" presStyleCnt="2"/>
      <dgm:spPr/>
    </dgm:pt>
    <dgm:pt modelId="{76B35478-504B-4D45-87CD-7A794C1ABB39}" type="pres">
      <dgm:prSet presAssocID="{FA043E16-F450-48BC-81CA-031D5B38EDF2}" presName="hierChild4" presStyleCnt="0"/>
      <dgm:spPr/>
    </dgm:pt>
    <dgm:pt modelId="{5A08D91B-07A6-451C-A82E-B8249A1C24F3}" type="pres">
      <dgm:prSet presAssocID="{FA043E16-F450-48BC-81CA-031D5B38EDF2}" presName="hierChild5" presStyleCnt="0"/>
      <dgm:spPr/>
    </dgm:pt>
    <dgm:pt modelId="{8E38610E-8E70-4B9E-BBA8-18FFC439C9F7}" type="pres">
      <dgm:prSet presAssocID="{E2D11597-3568-444C-9A51-840A7BA545EF}" presName="hierChild3" presStyleCnt="0"/>
      <dgm:spPr/>
    </dgm:pt>
  </dgm:ptLst>
  <dgm:cxnLst>
    <dgm:cxn modelId="{291B2811-C7C5-4112-849F-C0347EFA5129}" type="presOf" srcId="{3EC15D73-8388-4DE2-83DF-5B0302564A91}" destId="{AF3BD77F-6D06-4A5E-A252-AB566F2CD186}" srcOrd="0" destOrd="0" presId="urn:microsoft.com/office/officeart/2005/8/layout/orgChart1"/>
    <dgm:cxn modelId="{0F716E4F-8A08-4DAD-BA43-6660252434C9}" type="presOf" srcId="{FA043E16-F450-48BC-81CA-031D5B38EDF2}" destId="{6625EF9F-D4B2-4050-BCF7-DDE487778840}" srcOrd="0" destOrd="0" presId="urn:microsoft.com/office/officeart/2005/8/layout/orgChart1"/>
    <dgm:cxn modelId="{A1212A77-1700-4033-8F6F-437633B2BE84}" srcId="{E2D11597-3568-444C-9A51-840A7BA545EF}" destId="{FA043E16-F450-48BC-81CA-031D5B38EDF2}" srcOrd="1" destOrd="0" parTransId="{7F8FA515-DCB7-4BF9-8EE5-8A99A518CBEE}" sibTransId="{BDD36E52-B609-4FAA-A7AC-FCF5F10455D2}"/>
    <dgm:cxn modelId="{30E09259-E1B5-42DD-BCFD-9B67FB7E46DC}" type="presOf" srcId="{FA043E16-F450-48BC-81CA-031D5B38EDF2}" destId="{2E1419E5-BA9F-4CDC-AA14-A1436958B45F}" srcOrd="1" destOrd="0" presId="urn:microsoft.com/office/officeart/2005/8/layout/orgChart1"/>
    <dgm:cxn modelId="{D25CF3A1-3485-43DF-81DA-4486F8D00A1B}" type="presOf" srcId="{E2D11597-3568-444C-9A51-840A7BA545EF}" destId="{792E6FF0-71AE-4337-A458-DCAD38CA52B3}" srcOrd="0" destOrd="0" presId="urn:microsoft.com/office/officeart/2005/8/layout/orgChart1"/>
    <dgm:cxn modelId="{49DC07A3-64D5-4A16-9470-987166EEB7C6}" type="presOf" srcId="{3EC15D73-8388-4DE2-83DF-5B0302564A91}" destId="{F99CC717-6DAF-4B77-B215-AD2E1CCDAFA9}" srcOrd="1" destOrd="0" presId="urn:microsoft.com/office/officeart/2005/8/layout/orgChart1"/>
    <dgm:cxn modelId="{36B813A5-8529-4A8F-98C9-FA8352954B17}" srcId="{131D801B-B13B-4029-B998-2F820F3BD36E}" destId="{E2D11597-3568-444C-9A51-840A7BA545EF}" srcOrd="0" destOrd="0" parTransId="{8DADCF5F-7FEA-41BF-8EEA-5A76B0D6218A}" sibTransId="{87755542-4ED2-41D6-98FC-1C7F2B404186}"/>
    <dgm:cxn modelId="{1F144FE0-8614-4E35-A304-4E2EFB0B66A0}" type="presOf" srcId="{7F8FA515-DCB7-4BF9-8EE5-8A99A518CBEE}" destId="{4718A39D-55B2-4E51-8506-3A35AF7495C6}" srcOrd="0" destOrd="0" presId="urn:microsoft.com/office/officeart/2005/8/layout/orgChart1"/>
    <dgm:cxn modelId="{00D09DE4-53F2-4231-985B-657EEFA87F4C}" type="presOf" srcId="{6A18671A-377B-4D71-A94E-57D265EC6883}" destId="{56BB0ECA-052F-4F1C-A5D7-CC6DD16937A7}" srcOrd="0" destOrd="0" presId="urn:microsoft.com/office/officeart/2005/8/layout/orgChart1"/>
    <dgm:cxn modelId="{19D401EA-7DCB-4222-AD4D-7855993135E4}" type="presOf" srcId="{131D801B-B13B-4029-B998-2F820F3BD36E}" destId="{DB70074C-45D2-4E7D-8911-DE93416D2334}" srcOrd="0" destOrd="0" presId="urn:microsoft.com/office/officeart/2005/8/layout/orgChart1"/>
    <dgm:cxn modelId="{0EF8E6F1-01C2-4986-90C2-98D726E2DB5F}" type="presOf" srcId="{E2D11597-3568-444C-9A51-840A7BA545EF}" destId="{F17F46D6-D53E-47A4-8736-23902C388768}" srcOrd="1" destOrd="0" presId="urn:microsoft.com/office/officeart/2005/8/layout/orgChart1"/>
    <dgm:cxn modelId="{EE67EAFF-12CB-4D96-8F27-8117E5D736CF}" srcId="{E2D11597-3568-444C-9A51-840A7BA545EF}" destId="{3EC15D73-8388-4DE2-83DF-5B0302564A91}" srcOrd="0" destOrd="0" parTransId="{6A18671A-377B-4D71-A94E-57D265EC6883}" sibTransId="{8FA42DD1-0D76-40FE-975A-7D0D4205F3EA}"/>
    <dgm:cxn modelId="{52F1AA8C-1C62-47DD-A8DF-1222AFDA8BCB}" type="presParOf" srcId="{DB70074C-45D2-4E7D-8911-DE93416D2334}" destId="{F767ED2F-2BC6-4D01-BD1E-4BA8595C6D95}" srcOrd="0" destOrd="0" presId="urn:microsoft.com/office/officeart/2005/8/layout/orgChart1"/>
    <dgm:cxn modelId="{B0AAFD2F-532E-4D33-9BFF-6F99426CBEF9}" type="presParOf" srcId="{F767ED2F-2BC6-4D01-BD1E-4BA8595C6D95}" destId="{0B17CF14-D77E-421A-BF08-5C64EABD6A97}" srcOrd="0" destOrd="0" presId="urn:microsoft.com/office/officeart/2005/8/layout/orgChart1"/>
    <dgm:cxn modelId="{C97BFBB6-F018-4676-BD1D-F3736B64EBE6}" type="presParOf" srcId="{0B17CF14-D77E-421A-BF08-5C64EABD6A97}" destId="{792E6FF0-71AE-4337-A458-DCAD38CA52B3}" srcOrd="0" destOrd="0" presId="urn:microsoft.com/office/officeart/2005/8/layout/orgChart1"/>
    <dgm:cxn modelId="{B2C76E99-491E-4C7E-9A3A-DBB87A5C13EC}" type="presParOf" srcId="{0B17CF14-D77E-421A-BF08-5C64EABD6A97}" destId="{F17F46D6-D53E-47A4-8736-23902C388768}" srcOrd="1" destOrd="0" presId="urn:microsoft.com/office/officeart/2005/8/layout/orgChart1"/>
    <dgm:cxn modelId="{EE27BE6D-74CF-4157-B317-07EE677FA491}" type="presParOf" srcId="{F767ED2F-2BC6-4D01-BD1E-4BA8595C6D95}" destId="{82AD687D-C166-4BEE-9CE4-9C35B697EB40}" srcOrd="1" destOrd="0" presId="urn:microsoft.com/office/officeart/2005/8/layout/orgChart1"/>
    <dgm:cxn modelId="{23FBDD24-2D89-4690-B21A-9B4B39DEB249}" type="presParOf" srcId="{82AD687D-C166-4BEE-9CE4-9C35B697EB40}" destId="{56BB0ECA-052F-4F1C-A5D7-CC6DD16937A7}" srcOrd="0" destOrd="0" presId="urn:microsoft.com/office/officeart/2005/8/layout/orgChart1"/>
    <dgm:cxn modelId="{BF7AA31D-502E-41E7-8142-222BE7C68915}" type="presParOf" srcId="{82AD687D-C166-4BEE-9CE4-9C35B697EB40}" destId="{8B9221C4-E7CF-46F9-A098-DA69FBCD66AB}" srcOrd="1" destOrd="0" presId="urn:microsoft.com/office/officeart/2005/8/layout/orgChart1"/>
    <dgm:cxn modelId="{1F2697A8-30F4-46B8-A8F9-CA232550C265}" type="presParOf" srcId="{8B9221C4-E7CF-46F9-A098-DA69FBCD66AB}" destId="{52B16413-A208-4E84-AAB6-608E9D7EA860}" srcOrd="0" destOrd="0" presId="urn:microsoft.com/office/officeart/2005/8/layout/orgChart1"/>
    <dgm:cxn modelId="{725B8659-2F7C-4F1C-A928-3C4CFDA80AD9}" type="presParOf" srcId="{52B16413-A208-4E84-AAB6-608E9D7EA860}" destId="{AF3BD77F-6D06-4A5E-A252-AB566F2CD186}" srcOrd="0" destOrd="0" presId="urn:microsoft.com/office/officeart/2005/8/layout/orgChart1"/>
    <dgm:cxn modelId="{AE6872C9-E84E-4BAC-BE74-8F75646EDA4D}" type="presParOf" srcId="{52B16413-A208-4E84-AAB6-608E9D7EA860}" destId="{F99CC717-6DAF-4B77-B215-AD2E1CCDAFA9}" srcOrd="1" destOrd="0" presId="urn:microsoft.com/office/officeart/2005/8/layout/orgChart1"/>
    <dgm:cxn modelId="{2E85E7E3-67B0-41E2-A583-A67183EF6001}" type="presParOf" srcId="{8B9221C4-E7CF-46F9-A098-DA69FBCD66AB}" destId="{6C349B72-16CE-4664-ACBA-88A500C6270D}" srcOrd="1" destOrd="0" presId="urn:microsoft.com/office/officeart/2005/8/layout/orgChart1"/>
    <dgm:cxn modelId="{971A3933-5A02-4A3D-9849-6E8F7A940D4E}" type="presParOf" srcId="{8B9221C4-E7CF-46F9-A098-DA69FBCD66AB}" destId="{128E6DC3-D07D-4E2C-9BE6-190F9B017EF9}" srcOrd="2" destOrd="0" presId="urn:microsoft.com/office/officeart/2005/8/layout/orgChart1"/>
    <dgm:cxn modelId="{AE2FC7DE-114B-4775-911A-F7E49028F255}" type="presParOf" srcId="{82AD687D-C166-4BEE-9CE4-9C35B697EB40}" destId="{4718A39D-55B2-4E51-8506-3A35AF7495C6}" srcOrd="2" destOrd="0" presId="urn:microsoft.com/office/officeart/2005/8/layout/orgChart1"/>
    <dgm:cxn modelId="{116B130A-2A4F-4ED2-92BE-C3C103FAAC5A}" type="presParOf" srcId="{82AD687D-C166-4BEE-9CE4-9C35B697EB40}" destId="{F50E5BFA-94AC-4179-9D76-5666CAC2BE58}" srcOrd="3" destOrd="0" presId="urn:microsoft.com/office/officeart/2005/8/layout/orgChart1"/>
    <dgm:cxn modelId="{9DB4C01D-F3D0-457D-BD71-8172418CF7F5}" type="presParOf" srcId="{F50E5BFA-94AC-4179-9D76-5666CAC2BE58}" destId="{BBF3AC90-6E3C-43CC-8858-A8F12EC35DD1}" srcOrd="0" destOrd="0" presId="urn:microsoft.com/office/officeart/2005/8/layout/orgChart1"/>
    <dgm:cxn modelId="{1D4F8070-F577-484C-ADE4-21F709E0CFDD}" type="presParOf" srcId="{BBF3AC90-6E3C-43CC-8858-A8F12EC35DD1}" destId="{6625EF9F-D4B2-4050-BCF7-DDE487778840}" srcOrd="0" destOrd="0" presId="urn:microsoft.com/office/officeart/2005/8/layout/orgChart1"/>
    <dgm:cxn modelId="{F62BC868-19EE-4C89-91AC-1131CBD27B4C}" type="presParOf" srcId="{BBF3AC90-6E3C-43CC-8858-A8F12EC35DD1}" destId="{2E1419E5-BA9F-4CDC-AA14-A1436958B45F}" srcOrd="1" destOrd="0" presId="urn:microsoft.com/office/officeart/2005/8/layout/orgChart1"/>
    <dgm:cxn modelId="{09AD1034-9151-4942-93D8-53F56A089D15}" type="presParOf" srcId="{F50E5BFA-94AC-4179-9D76-5666CAC2BE58}" destId="{76B35478-504B-4D45-87CD-7A794C1ABB39}" srcOrd="1" destOrd="0" presId="urn:microsoft.com/office/officeart/2005/8/layout/orgChart1"/>
    <dgm:cxn modelId="{6EC97B1F-7463-4DF1-B98B-B4C5D57FBA2D}" type="presParOf" srcId="{F50E5BFA-94AC-4179-9D76-5666CAC2BE58}" destId="{5A08D91B-07A6-451C-A82E-B8249A1C24F3}" srcOrd="2" destOrd="0" presId="urn:microsoft.com/office/officeart/2005/8/layout/orgChart1"/>
    <dgm:cxn modelId="{7F1A1E89-19BD-45C1-94B7-25C4312823A9}" type="presParOf" srcId="{F767ED2F-2BC6-4D01-BD1E-4BA8595C6D95}" destId="{8E38610E-8E70-4B9E-BBA8-18FFC439C9F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8A39D-55B2-4E51-8506-3A35AF7495C6}">
      <dsp:nvSpPr>
        <dsp:cNvPr id="0" name=""/>
        <dsp:cNvSpPr/>
      </dsp:nvSpPr>
      <dsp:spPr>
        <a:xfrm>
          <a:off x="2755067" y="1460849"/>
          <a:ext cx="1507703" cy="523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667"/>
              </a:lnTo>
              <a:lnTo>
                <a:pt x="1507703" y="261667"/>
              </a:lnTo>
              <a:lnTo>
                <a:pt x="1507703" y="523335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BB0ECA-052F-4F1C-A5D7-CC6DD16937A7}">
      <dsp:nvSpPr>
        <dsp:cNvPr id="0" name=""/>
        <dsp:cNvSpPr/>
      </dsp:nvSpPr>
      <dsp:spPr>
        <a:xfrm>
          <a:off x="1247364" y="1460849"/>
          <a:ext cx="1507703" cy="523335"/>
        </a:xfrm>
        <a:custGeom>
          <a:avLst/>
          <a:gdLst/>
          <a:ahLst/>
          <a:cxnLst/>
          <a:rect l="0" t="0" r="0" b="0"/>
          <a:pathLst>
            <a:path>
              <a:moveTo>
                <a:pt x="1507703" y="0"/>
              </a:moveTo>
              <a:lnTo>
                <a:pt x="1507703" y="261667"/>
              </a:lnTo>
              <a:lnTo>
                <a:pt x="0" y="261667"/>
              </a:lnTo>
              <a:lnTo>
                <a:pt x="0" y="523335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E6FF0-71AE-4337-A458-DCAD38CA52B3}">
      <dsp:nvSpPr>
        <dsp:cNvPr id="0" name=""/>
        <dsp:cNvSpPr/>
      </dsp:nvSpPr>
      <dsp:spPr>
        <a:xfrm>
          <a:off x="1509031" y="214814"/>
          <a:ext cx="2492071" cy="1246035"/>
        </a:xfrm>
        <a:prstGeom prst="rect">
          <a:avLst/>
        </a:prstGeom>
        <a:solidFill>
          <a:schemeClr val="accent2">
            <a:alpha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 dirty="0">
              <a:latin typeface="Corbel" panose="020B0503020204020204" pitchFamily="34" charset="0"/>
            </a:rPr>
            <a:t>Equilíbrio</a:t>
          </a:r>
        </a:p>
      </dsp:txBody>
      <dsp:txXfrm>
        <a:off x="1509031" y="214814"/>
        <a:ext cx="2492071" cy="1246035"/>
      </dsp:txXfrm>
    </dsp:sp>
    <dsp:sp modelId="{AF3BD77F-6D06-4A5E-A252-AB566F2CD186}">
      <dsp:nvSpPr>
        <dsp:cNvPr id="0" name=""/>
        <dsp:cNvSpPr/>
      </dsp:nvSpPr>
      <dsp:spPr>
        <a:xfrm>
          <a:off x="1328" y="1984185"/>
          <a:ext cx="2492071" cy="1246035"/>
        </a:xfrm>
        <a:prstGeom prst="rect">
          <a:avLst/>
        </a:prstGeom>
        <a:solidFill>
          <a:schemeClr val="accent2">
            <a:lumMod val="40000"/>
            <a:lumOff val="60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>
              <a:solidFill>
                <a:schemeClr val="accent2"/>
              </a:solidFill>
              <a:latin typeface="Corbel" panose="020B0503020204020204" pitchFamily="34" charset="0"/>
            </a:rPr>
            <a:t>Consumo de nutrientes</a:t>
          </a:r>
        </a:p>
      </dsp:txBody>
      <dsp:txXfrm>
        <a:off x="1328" y="1984185"/>
        <a:ext cx="2492071" cy="1246035"/>
      </dsp:txXfrm>
    </dsp:sp>
    <dsp:sp modelId="{6625EF9F-D4B2-4050-BCF7-DDE487778840}">
      <dsp:nvSpPr>
        <dsp:cNvPr id="0" name=""/>
        <dsp:cNvSpPr/>
      </dsp:nvSpPr>
      <dsp:spPr>
        <a:xfrm>
          <a:off x="3016735" y="1984185"/>
          <a:ext cx="2492071" cy="1246035"/>
        </a:xfrm>
        <a:prstGeom prst="rect">
          <a:avLst/>
        </a:prstGeom>
        <a:solidFill>
          <a:schemeClr val="accent2">
            <a:lumMod val="40000"/>
            <a:lumOff val="60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>
              <a:solidFill>
                <a:schemeClr val="accent2"/>
              </a:solidFill>
              <a:latin typeface="Corbel" panose="020B0503020204020204" pitchFamily="34" charset="0"/>
            </a:rPr>
            <a:t>Gasto energético do organismo</a:t>
          </a:r>
        </a:p>
      </dsp:txBody>
      <dsp:txXfrm>
        <a:off x="3016735" y="1984185"/>
        <a:ext cx="2492071" cy="1246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Ll2m2y28yo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8180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Altura Essa medida é aferida com o indivíduo na posição vertical (em pé), sendo adotada para medir crianças maiores de dois anos, adolescentes, adultos, idosos e gestantes.</a:t>
            </a:r>
            <a:endParaRPr/>
          </a:p>
        </p:txBody>
      </p:sp>
      <p:sp>
        <p:nvSpPr>
          <p:cNvPr id="337" name="Google Shape;33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As vantagens de se usar esse método para avaliação nutricional de adultos são: facilidade de obtenção e padronização das medidas de peso e altura, dispensa a informação da idade para o cálculo, possui alta correlação com a massa corporal e indicadores de composição corporal e não necessita de comparação com curvas de referência. Outra característica a ser ressaltado é a sua capacidade de predição de riscos de morbi-mortalidade, especialmente em seus limites extremos.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desvantagem é que o IMC não detecta a distribuição de gordura pelo corpo. Isto acontece porque o IMC é calculado somente com o peso e a altura.  </a:t>
            </a: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Desta forma, duas pessoas podem apresentar o mesmo IMC e terem diferentes quantidades de gordura corporal. Assim sendo, uma pessoa pode ser classificada como adequado/eutrofico, mas pode apresentar grandes quantidades de tecido adiposo em uma única região, como por exemplo na região abdominal, e ter um risco cardiovascular elevado. </a:t>
            </a: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207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Antes da apresentação técnica, o(a) facilitador(a) explicará sobre o cuidado de pessoas com sobrepeso e obesidade, a necessidade da escuta e fala respeitosas e ética profissional. Isso se traduz em, por exemplo, não  fazer insultos verbais, humor inapropriado e comentários insensíveis sobre o peso, evitando imagens e termos negativos e depreciativos (como, por exemplo, resistir à tentação, gordice, cabeça de gordo, entre outros) e que se baseiem em estereótipos sobre a pessoa com sobrepeso e obesidade (por exemplo: feia, burra, suja, sem caráter, fraca, preguiçosa, gulosa, descontrolada, hipersensível, entre outros). Também inclui não dar apelidos ao usuário relacionados ao seu peso e tamanho corporal, sua ingestão alimentar e sua prática de atividade física.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pessoa com sobrepeso e obesidade se sente muito constrangida, humilhada e estigmatizada durante uma pesagem e mensuração. Isso acontece porque às vezes o procedimento é feito sem privacidade ou o(a) profissional de saúde faz comentários inapropriados sobre o peso ou a medida. </a:t>
            </a:r>
            <a:endParaRPr/>
          </a:p>
        </p:txBody>
      </p:sp>
      <p:sp>
        <p:nvSpPr>
          <p:cNvPr id="124" name="Google Shape;1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341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pessoa com sobrepeso e obesidade se sente muito constrangida, humilhada e estigmatizada durante uma pesagem e mensuração. Isso acontece porque às vezes o procedimento é feito sem privacidade ou o(a) profissional de saúde faz comentários inapropriados sobre o peso ou a medida. </a:t>
            </a:r>
            <a:endParaRPr/>
          </a:p>
        </p:txBody>
      </p:sp>
      <p:sp>
        <p:nvSpPr>
          <p:cNvPr id="143" name="Google Shape;14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332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53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537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É o resultado do equilíbrio entre o consumo de nutrientes e o gasto energético do organismo para suprir as necessidades nutricionais (BRASIL, 2007). O estado nutricional pode ter três tipos de manifestação orgânica: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Adequação Nutricional (Eutrofia): manifestação produzida pelo equilíbrio entre o consumo e as necessidades nutricionais.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Carência Nutricional: situação em que deficiências gerais ou específicas de energia e nutrientes resultam na instalação de processos orgânicos adversos à saúde.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 Distúrbio Nutricional: problemas relacionados ao consumo inadequado de alimentos, tanto por escassez quanto por excesso, como a desnutrição e a obesidade</a:t>
            </a: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 A avaliação antropométrica do adulto, recomendada na APS, refere-se à avaliação do peso, da estatura e cintura</a:t>
            </a:r>
            <a:endParaRPr dirty="0"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Peso corporal revela a massa ou volume corporal de modo inespecífico. Ou seja, representa o peso de músculos, tecido gorduroso, ósseo, vísceras e líquidos corporais. As alterações de peso são o indicador mais sensível da ocorrência de algum tipo de distúrbio nutricional, tanto relativo às deficiências quanto ao excesso de massa corporal.</a:t>
            </a:r>
            <a:endParaRPr/>
          </a:p>
        </p:txBody>
      </p:sp>
      <p:sp>
        <p:nvSpPr>
          <p:cNvPr id="231" name="Google Shape;23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u="sng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https://www.youtube.com/watch?v=lLl2m2y28yo</a:t>
            </a:r>
            <a:endParaRPr sz="2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ATE 4MIN40S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Ll2m2y28yo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Ll2m2y28y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767786" y="1912887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lang="pt-BR" sz="5400" cap="non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TÉCNICAS ANTROPOMÉTRICAS</a:t>
            </a:r>
            <a:endParaRPr sz="5400" cap="none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94" name="Google Shape;94;p1"/>
          <p:cNvCxnSpPr/>
          <p:nvPr/>
        </p:nvCxnSpPr>
        <p:spPr>
          <a:xfrm>
            <a:off x="2186522" y="4085801"/>
            <a:ext cx="7561299" cy="0"/>
          </a:xfrm>
          <a:prstGeom prst="straightConnector1">
            <a:avLst/>
          </a:prstGeom>
          <a:noFill/>
          <a:ln w="9525" cap="flat" cmpd="sng">
            <a:solidFill>
              <a:srgbClr val="C6BE2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1"/>
          <p:cNvSpPr txBox="1"/>
          <p:nvPr/>
        </p:nvSpPr>
        <p:spPr>
          <a:xfrm>
            <a:off x="1711452" y="4243774"/>
            <a:ext cx="8769096" cy="136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1600"/>
              <a:buFont typeface="Corbel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Universidade de São Paulo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6B727"/>
              </a:buClr>
              <a:buSzPts val="1600"/>
              <a:buFont typeface="Corbel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Faculdade de Saúde Pública</a:t>
            </a:r>
            <a:endParaRPr/>
          </a:p>
        </p:txBody>
      </p:sp>
      <p:sp>
        <p:nvSpPr>
          <p:cNvPr id="96" name="Google Shape;96;p1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id="15" name="Picture 20" descr="Resultado de imagem para &quot;atividade física&quot; icon">
            <a:extLst>
              <a:ext uri="{FF2B5EF4-FFF2-40B4-BE49-F238E27FC236}">
                <a16:creationId xmlns:a16="http://schemas.microsoft.com/office/drawing/2014/main" id="{0D216C5D-95E0-472A-A860-F5ED0CDB3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7" t="28029" r="53951" b="53907"/>
          <a:stretch/>
        </p:blipFill>
        <p:spPr bwMode="auto">
          <a:xfrm>
            <a:off x="9971990" y="294099"/>
            <a:ext cx="690196" cy="66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Resultado de imagem para &quot;atividade física&quot; icon">
            <a:extLst>
              <a:ext uri="{FF2B5EF4-FFF2-40B4-BE49-F238E27FC236}">
                <a16:creationId xmlns:a16="http://schemas.microsoft.com/office/drawing/2014/main" id="{9C23DFD0-61A4-4A46-B05B-DD6AFE7E9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28889" r="79207" b="53477"/>
          <a:stretch/>
        </p:blipFill>
        <p:spPr bwMode="auto">
          <a:xfrm>
            <a:off x="11093048" y="298736"/>
            <a:ext cx="716947" cy="65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Resultado de imagem para &quot;atividade física&quot; icon">
            <a:extLst>
              <a:ext uri="{FF2B5EF4-FFF2-40B4-BE49-F238E27FC236}">
                <a16:creationId xmlns:a16="http://schemas.microsoft.com/office/drawing/2014/main" id="{00947AD0-97E5-4204-B4E5-50BB14A9C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0" t="2131" r="54180" b="79805"/>
          <a:stretch/>
        </p:blipFill>
        <p:spPr bwMode="auto">
          <a:xfrm>
            <a:off x="10535432" y="276514"/>
            <a:ext cx="658093" cy="66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CB507B0-F6B4-4C45-9C8C-1730ECABC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3383" t="14904" r="43764" b="60504"/>
          <a:stretch>
            <a:fillRect/>
          </a:stretch>
        </p:blipFill>
        <p:spPr bwMode="auto">
          <a:xfrm>
            <a:off x="9437243" y="298938"/>
            <a:ext cx="621157" cy="66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3"/>
          <p:cNvPicPr preferRelativeResize="0"/>
          <p:nvPr/>
        </p:nvPicPr>
        <p:blipFill rotWithShape="1">
          <a:blip r:embed="rId3">
            <a:alphaModFix/>
          </a:blip>
          <a:srcRect l="56449" t="34879" r="31989" b="20968"/>
          <a:stretch/>
        </p:blipFill>
        <p:spPr>
          <a:xfrm>
            <a:off x="10967679" y="143116"/>
            <a:ext cx="1188355" cy="255147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3"/>
          <p:cNvSpPr/>
          <p:nvPr/>
        </p:nvSpPr>
        <p:spPr>
          <a:xfrm>
            <a:off x="10709030" y="316523"/>
            <a:ext cx="545123" cy="54512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3"/>
          <p:cNvSpPr/>
          <p:nvPr/>
        </p:nvSpPr>
        <p:spPr>
          <a:xfrm>
            <a:off x="293765" y="667217"/>
            <a:ext cx="347317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Balança mecânica de plataforma</a:t>
            </a:r>
            <a:endParaRPr sz="2800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pic>
        <p:nvPicPr>
          <p:cNvPr id="288" name="Google Shape;288;p13"/>
          <p:cNvPicPr preferRelativeResize="0"/>
          <p:nvPr/>
        </p:nvPicPr>
        <p:blipFill rotWithShape="1">
          <a:blip r:embed="rId4">
            <a:alphaModFix/>
          </a:blip>
          <a:srcRect l="38653" t="18548" r="38027" b="16330"/>
          <a:stretch/>
        </p:blipFill>
        <p:spPr>
          <a:xfrm>
            <a:off x="4247533" y="765539"/>
            <a:ext cx="3598608" cy="565000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3"/>
          <p:cNvSpPr/>
          <p:nvPr/>
        </p:nvSpPr>
        <p:spPr>
          <a:xfrm>
            <a:off x="8722109" y="1161094"/>
            <a:ext cx="2442047" cy="369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1. Destravar a balança.</a:t>
            </a:r>
            <a:endParaRPr sz="1800" dirty="0">
              <a:solidFill>
                <a:schemeClr val="dk1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291" name="Google Shape;291;p13"/>
          <p:cNvSpPr/>
          <p:nvPr/>
        </p:nvSpPr>
        <p:spPr>
          <a:xfrm>
            <a:off x="8674770" y="3647760"/>
            <a:ext cx="253672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3. Esperar até que a agulha do braço e o fiel estejam nivelados.</a:t>
            </a:r>
            <a:endParaRPr sz="1800" dirty="0">
              <a:solidFill>
                <a:schemeClr val="dk1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292" name="Google Shape;292;p13"/>
          <p:cNvSpPr/>
          <p:nvPr/>
        </p:nvSpPr>
        <p:spPr>
          <a:xfrm>
            <a:off x="368700" y="4780534"/>
            <a:ext cx="33233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4. Após a calibração da balança, ela deve ser travada e só então o adulto subirá na plataforma para ser pesado.</a:t>
            </a:r>
            <a:endParaRPr sz="1800" dirty="0">
              <a:solidFill>
                <a:schemeClr val="dk1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294" name="Google Shape;294;p13"/>
          <p:cNvSpPr/>
          <p:nvPr/>
        </p:nvSpPr>
        <p:spPr>
          <a:xfrm>
            <a:off x="368700" y="1873034"/>
            <a:ext cx="2991900" cy="17542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2. Verificar se a balança está calibrada (a agulha do braço e o fiel devem estar na mesma linha horizontal). Caso contrário, calibrá-la, girando lentamente o calibrador.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297" name="Google Shape;297;p13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3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Corbel" panose="020B0503020204020204" pitchFamily="34" charset="0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>
              <a:latin typeface="Corbel" panose="020B0503020204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5539F59-2777-465E-A3B4-7DBE60AF4F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5" t="27547" r="52073" b="30170"/>
          <a:stretch/>
        </p:blipFill>
        <p:spPr>
          <a:xfrm flipV="1">
            <a:off x="7933482" y="1204938"/>
            <a:ext cx="587267" cy="37109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E1DDB84-7F3E-4CE8-9C1B-2E7FA9BF0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5" t="27547" r="52073" b="30170"/>
          <a:stretch/>
        </p:blipFill>
        <p:spPr>
          <a:xfrm rot="11158213" flipV="1">
            <a:off x="3927965" y="5341750"/>
            <a:ext cx="587267" cy="37109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8135581-7929-4994-9233-F15C30B3DA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5" t="27547" r="52073" b="30170"/>
          <a:stretch/>
        </p:blipFill>
        <p:spPr>
          <a:xfrm rot="10800000" flipV="1">
            <a:off x="3594588" y="2564630"/>
            <a:ext cx="587267" cy="37109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066B380-377A-4160-A788-94EBF6BD4E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5" t="27547" r="52073" b="30170"/>
          <a:stretch/>
        </p:blipFill>
        <p:spPr>
          <a:xfrm flipV="1">
            <a:off x="7921165" y="3923879"/>
            <a:ext cx="587267" cy="371093"/>
          </a:xfrm>
          <a:prstGeom prst="rect">
            <a:avLst/>
          </a:prstGeom>
        </p:spPr>
      </p:pic>
      <p:sp>
        <p:nvSpPr>
          <p:cNvPr id="23" name="Google Shape;273;p12">
            <a:extLst>
              <a:ext uri="{FF2B5EF4-FFF2-40B4-BE49-F238E27FC236}">
                <a16:creationId xmlns:a16="http://schemas.microsoft.com/office/drawing/2014/main" id="{2888DE61-9BA7-441D-A66D-6E868C60AF04}"/>
              </a:ext>
            </a:extLst>
          </p:cNvPr>
          <p:cNvSpPr txBox="1">
            <a:spLocks/>
          </p:cNvSpPr>
          <p:nvPr/>
        </p:nvSpPr>
        <p:spPr>
          <a:xfrm>
            <a:off x="245500" y="-60942"/>
            <a:ext cx="10515600" cy="923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A6B727"/>
              </a:buClr>
              <a:buSzPts val="4400"/>
              <a:buFont typeface="Corbel"/>
              <a:buNone/>
            </a:pPr>
            <a:r>
              <a:rPr lang="pt-BR" sz="4400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Aferição do Peso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4"/>
          <p:cNvSpPr/>
          <p:nvPr/>
        </p:nvSpPr>
        <p:spPr>
          <a:xfrm>
            <a:off x="8426295" y="209625"/>
            <a:ext cx="348062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</a:rPr>
              <a:t>5. </a:t>
            </a: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Posicionar o adulto de costas para a balança, descalço, com o mínimo de roupa possível, no centro do equipamento, ereto, com os pés juntos e os braços estendidos ao longo do corpo.</a:t>
            </a:r>
            <a:endParaRPr sz="1800" dirty="0">
              <a:solidFill>
                <a:schemeClr val="dk1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307" name="Google Shape;307;p14"/>
          <p:cNvSpPr/>
          <p:nvPr/>
        </p:nvSpPr>
        <p:spPr>
          <a:xfrm>
            <a:off x="1352215" y="2665153"/>
            <a:ext cx="2471299" cy="369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6. Destravar a balança.</a:t>
            </a:r>
            <a:endParaRPr sz="1800" dirty="0">
              <a:solidFill>
                <a:schemeClr val="dk1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308" name="Google Shape;308;p14"/>
          <p:cNvSpPr/>
          <p:nvPr/>
        </p:nvSpPr>
        <p:spPr>
          <a:xfrm>
            <a:off x="8227115" y="3632618"/>
            <a:ext cx="2092500" cy="14772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7. Mover o cursor maior sobre a escala numérica, para marcar os quilos.</a:t>
            </a:r>
            <a:endParaRPr sz="1800" dirty="0">
              <a:solidFill>
                <a:schemeClr val="dk1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309" name="Google Shape;309;p14"/>
          <p:cNvSpPr/>
          <p:nvPr/>
        </p:nvSpPr>
        <p:spPr>
          <a:xfrm>
            <a:off x="1249662" y="4962851"/>
            <a:ext cx="199594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8. Depois mover o cursor menor para marcar os gramas.</a:t>
            </a: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14"/>
          <p:cNvPicPr preferRelativeResize="0"/>
          <p:nvPr/>
        </p:nvPicPr>
        <p:blipFill rotWithShape="1">
          <a:blip r:embed="rId3">
            <a:alphaModFix/>
          </a:blip>
          <a:srcRect l="44958" t="30443" r="40377" b="45563"/>
          <a:stretch/>
        </p:blipFill>
        <p:spPr>
          <a:xfrm>
            <a:off x="4724400" y="0"/>
            <a:ext cx="2667000" cy="245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4"/>
          <p:cNvPicPr preferRelativeResize="0"/>
          <p:nvPr/>
        </p:nvPicPr>
        <p:blipFill rotWithShape="1">
          <a:blip r:embed="rId4">
            <a:alphaModFix/>
          </a:blip>
          <a:srcRect l="58716" t="17944" r="18273" b="31092"/>
          <a:stretch/>
        </p:blipFill>
        <p:spPr>
          <a:xfrm>
            <a:off x="4251064" y="2050025"/>
            <a:ext cx="3292614" cy="410005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4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4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Corbel" panose="020B0503020204020204" pitchFamily="34" charset="0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>
              <a:latin typeface="Corbel" panose="020B0503020204020204" pitchFamily="34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988E6449-F428-4AF7-AD38-614BDC8B7A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5" t="27547" r="52073" b="30170"/>
          <a:stretch/>
        </p:blipFill>
        <p:spPr>
          <a:xfrm flipV="1">
            <a:off x="7615214" y="978145"/>
            <a:ext cx="587267" cy="371093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4E2BA01-43FE-4D2F-BEF7-3DCAF63C86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5" t="27547" r="52073" b="30170"/>
          <a:stretch/>
        </p:blipFill>
        <p:spPr>
          <a:xfrm rot="11254717" flipV="1">
            <a:off x="3589532" y="5189835"/>
            <a:ext cx="587267" cy="37109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6ED9F13-555B-488E-B459-F3ED6C927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5" t="27547" r="52073" b="30170"/>
          <a:stretch/>
        </p:blipFill>
        <p:spPr>
          <a:xfrm rot="10800000" flipV="1">
            <a:off x="4137133" y="2601571"/>
            <a:ext cx="587267" cy="37109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0DAF47D2-3884-450F-B642-AE5BB4495C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5" t="27547" r="52073" b="30170"/>
          <a:stretch/>
        </p:blipFill>
        <p:spPr>
          <a:xfrm flipV="1">
            <a:off x="7484964" y="4100051"/>
            <a:ext cx="587267" cy="371093"/>
          </a:xfrm>
          <a:prstGeom prst="rect">
            <a:avLst/>
          </a:prstGeom>
        </p:spPr>
      </p:pic>
      <p:sp>
        <p:nvSpPr>
          <p:cNvPr id="15" name="Google Shape;287;p13">
            <a:extLst>
              <a:ext uri="{FF2B5EF4-FFF2-40B4-BE49-F238E27FC236}">
                <a16:creationId xmlns:a16="http://schemas.microsoft.com/office/drawing/2014/main" id="{0CC8A3BE-D885-4CF8-A196-FCF240447117}"/>
              </a:ext>
            </a:extLst>
          </p:cNvPr>
          <p:cNvSpPr/>
          <p:nvPr/>
        </p:nvSpPr>
        <p:spPr>
          <a:xfrm>
            <a:off x="293765" y="667217"/>
            <a:ext cx="347317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Balança mecânica de plataforma</a:t>
            </a:r>
            <a:endParaRPr sz="2800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6" name="Google Shape;273;p12">
            <a:extLst>
              <a:ext uri="{FF2B5EF4-FFF2-40B4-BE49-F238E27FC236}">
                <a16:creationId xmlns:a16="http://schemas.microsoft.com/office/drawing/2014/main" id="{B6FE391D-7B06-4F98-B005-EC5C56E11705}"/>
              </a:ext>
            </a:extLst>
          </p:cNvPr>
          <p:cNvSpPr txBox="1">
            <a:spLocks/>
          </p:cNvSpPr>
          <p:nvPr/>
        </p:nvSpPr>
        <p:spPr>
          <a:xfrm>
            <a:off x="245500" y="-60942"/>
            <a:ext cx="10515600" cy="923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A6B727"/>
              </a:buClr>
              <a:buSzPts val="4400"/>
              <a:buFont typeface="Corbel"/>
              <a:buNone/>
            </a:pPr>
            <a:r>
              <a:rPr lang="pt-BR" sz="4400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Aferição do Peso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5"/>
          <p:cNvPicPr preferRelativeResize="0"/>
          <p:nvPr/>
        </p:nvPicPr>
        <p:blipFill rotWithShape="1">
          <a:blip r:embed="rId3">
            <a:alphaModFix/>
          </a:blip>
          <a:srcRect l="33752" t="31754" r="35415" b="40625"/>
          <a:stretch/>
        </p:blipFill>
        <p:spPr>
          <a:xfrm>
            <a:off x="7090422" y="752168"/>
            <a:ext cx="732037" cy="36871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5"/>
          <p:cNvSpPr/>
          <p:nvPr/>
        </p:nvSpPr>
        <p:spPr>
          <a:xfrm>
            <a:off x="1209369" y="5541976"/>
            <a:ext cx="8288592" cy="36929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ysClr val="windowText" lastClr="000000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Anotar o peso no prontuário e no sistema do serviço de saúde / SISVAN.</a:t>
            </a:r>
            <a:endParaRPr sz="1800" b="1" dirty="0">
              <a:solidFill>
                <a:sysClr val="windowText" lastClr="000000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15"/>
          <p:cNvPicPr preferRelativeResize="0"/>
          <p:nvPr/>
        </p:nvPicPr>
        <p:blipFill rotWithShape="1">
          <a:blip r:embed="rId4">
            <a:alphaModFix/>
          </a:blip>
          <a:srcRect l="58331" t="27292" r="17189" b="22707"/>
          <a:stretch/>
        </p:blipFill>
        <p:spPr>
          <a:xfrm>
            <a:off x="3634635" y="309716"/>
            <a:ext cx="4507458" cy="517602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5"/>
          <p:cNvSpPr/>
          <p:nvPr/>
        </p:nvSpPr>
        <p:spPr>
          <a:xfrm>
            <a:off x="8970572" y="309716"/>
            <a:ext cx="1932037" cy="1200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9. Esperar até que a agulha do braço e o fiel estejam nivelados.</a:t>
            </a:r>
            <a:endParaRPr sz="1800" dirty="0">
              <a:solidFill>
                <a:schemeClr val="dk1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326" name="Google Shape;326;p15"/>
          <p:cNvSpPr/>
          <p:nvPr/>
        </p:nvSpPr>
        <p:spPr>
          <a:xfrm>
            <a:off x="670108" y="1885540"/>
            <a:ext cx="2136048" cy="17542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10. Travar a balança, evitando, assim que sua mola desgaste, assegurando o bom funcionamento do equipamento.</a:t>
            </a:r>
            <a:endParaRPr sz="1800" dirty="0">
              <a:solidFill>
                <a:schemeClr val="dk1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331" name="Google Shape;331;p15"/>
          <p:cNvSpPr/>
          <p:nvPr/>
        </p:nvSpPr>
        <p:spPr>
          <a:xfrm>
            <a:off x="8970572" y="3829530"/>
            <a:ext cx="222848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11. Realizar a leitura de frente para o equipamento, a fim de visualizar melhor os valores apontados pelos cursores.</a:t>
            </a:r>
            <a:endParaRPr sz="1800" dirty="0">
              <a:solidFill>
                <a:schemeClr val="dk1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332" name="Google Shape;332;p15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5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Corbel" panose="020B0503020204020204" pitchFamily="34" charset="0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>
              <a:latin typeface="Corbel" panose="020B05030202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9F45CA4-7A60-430B-8624-83006B37D4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71" t="1966" r="60805" b="59570"/>
          <a:stretch/>
        </p:blipFill>
        <p:spPr>
          <a:xfrm>
            <a:off x="560438" y="5460909"/>
            <a:ext cx="695989" cy="58996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1B4C984-8FEB-4EAB-B6F0-00084FF8A7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5" t="27547" r="52073" b="30170"/>
          <a:stretch/>
        </p:blipFill>
        <p:spPr>
          <a:xfrm flipV="1">
            <a:off x="8053953" y="707776"/>
            <a:ext cx="587267" cy="37109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F1005CF-101F-4931-B86D-8A7AE61043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5" t="27547" r="52073" b="30170"/>
          <a:stretch/>
        </p:blipFill>
        <p:spPr>
          <a:xfrm rot="11034397" flipV="1">
            <a:off x="3135508" y="2394704"/>
            <a:ext cx="587267" cy="37109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24723A6-2668-4A1A-AB2F-F89760A25F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5" t="27547" r="52073" b="30170"/>
          <a:stretch/>
        </p:blipFill>
        <p:spPr>
          <a:xfrm flipV="1">
            <a:off x="7928726" y="4314660"/>
            <a:ext cx="752616" cy="371094"/>
          </a:xfrm>
          <a:prstGeom prst="rect">
            <a:avLst/>
          </a:prstGeom>
        </p:spPr>
      </p:pic>
      <p:sp>
        <p:nvSpPr>
          <p:cNvPr id="14" name="Google Shape;287;p13">
            <a:extLst>
              <a:ext uri="{FF2B5EF4-FFF2-40B4-BE49-F238E27FC236}">
                <a16:creationId xmlns:a16="http://schemas.microsoft.com/office/drawing/2014/main" id="{F6F2D8BA-CADC-4E87-A58B-0CF3DC9D3F44}"/>
              </a:ext>
            </a:extLst>
          </p:cNvPr>
          <p:cNvSpPr/>
          <p:nvPr/>
        </p:nvSpPr>
        <p:spPr>
          <a:xfrm>
            <a:off x="293765" y="667217"/>
            <a:ext cx="347317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Balança mecânica de plataforma</a:t>
            </a:r>
            <a:endParaRPr sz="2800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5" name="Google Shape;273;p12">
            <a:extLst>
              <a:ext uri="{FF2B5EF4-FFF2-40B4-BE49-F238E27FC236}">
                <a16:creationId xmlns:a16="http://schemas.microsoft.com/office/drawing/2014/main" id="{D27A553E-7607-43B4-A95C-D2B185F83464}"/>
              </a:ext>
            </a:extLst>
          </p:cNvPr>
          <p:cNvSpPr txBox="1">
            <a:spLocks/>
          </p:cNvSpPr>
          <p:nvPr/>
        </p:nvSpPr>
        <p:spPr>
          <a:xfrm>
            <a:off x="245500" y="-60942"/>
            <a:ext cx="10515600" cy="923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A6B727"/>
              </a:buClr>
              <a:buSzPts val="4400"/>
              <a:buFont typeface="Corbel"/>
              <a:buNone/>
            </a:pPr>
            <a:r>
              <a:rPr lang="pt-BR" sz="4400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Aferição do Peso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1"/>
          <p:cNvSpPr txBox="1"/>
          <p:nvPr/>
        </p:nvSpPr>
        <p:spPr>
          <a:xfrm>
            <a:off x="897194" y="1769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Estimativa da Peso </a:t>
            </a:r>
            <a:endParaRPr sz="4400" dirty="0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9" name="Google Shape;429;p21"/>
          <p:cNvSpPr/>
          <p:nvPr/>
        </p:nvSpPr>
        <p:spPr>
          <a:xfrm>
            <a:off x="824310" y="899651"/>
            <a:ext cx="582721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A6B727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1"/>
          <p:cNvSpPr/>
          <p:nvPr/>
        </p:nvSpPr>
        <p:spPr>
          <a:xfrm>
            <a:off x="1950092" y="3538906"/>
            <a:ext cx="3274141" cy="64629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lt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Medida da Circunferência do Braço</a:t>
            </a:r>
            <a:endParaRPr sz="1800" b="1" dirty="0">
              <a:solidFill>
                <a:schemeClr val="lt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21"/>
          <p:cNvPicPr preferRelativeResize="0"/>
          <p:nvPr/>
        </p:nvPicPr>
        <p:blipFill rotWithShape="1">
          <a:blip r:embed="rId3">
            <a:alphaModFix/>
          </a:blip>
          <a:srcRect l="43841" t="19053" r="28841" b="7157"/>
          <a:stretch/>
        </p:blipFill>
        <p:spPr>
          <a:xfrm>
            <a:off x="8385224" y="4005941"/>
            <a:ext cx="1709201" cy="259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1"/>
          <p:cNvPicPr preferRelativeResize="0"/>
          <p:nvPr/>
        </p:nvPicPr>
        <p:blipFill rotWithShape="1">
          <a:blip r:embed="rId4">
            <a:alphaModFix/>
          </a:blip>
          <a:srcRect l="43955" t="26310" r="29181" b="7358"/>
          <a:stretch/>
        </p:blipFill>
        <p:spPr>
          <a:xfrm>
            <a:off x="6510567" y="4027723"/>
            <a:ext cx="1843548" cy="255918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1"/>
          <p:cNvSpPr/>
          <p:nvPr/>
        </p:nvSpPr>
        <p:spPr>
          <a:xfrm>
            <a:off x="6780955" y="3538906"/>
            <a:ext cx="3033250" cy="369332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Medida da altura do joelho</a:t>
            </a:r>
            <a:endParaRPr sz="1800" b="1">
              <a:solidFill>
                <a:schemeClr val="lt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1"/>
          <p:cNvSpPr/>
          <p:nvPr/>
        </p:nvSpPr>
        <p:spPr>
          <a:xfrm>
            <a:off x="8634335" y="6557413"/>
            <a:ext cx="1902541" cy="28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Fonte: </a:t>
            </a:r>
            <a:r>
              <a:rPr lang="pt-BR" sz="1200" dirty="0" err="1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Mussoi</a:t>
            </a:r>
            <a:r>
              <a:rPr lang="pt-BR" sz="1200" dirty="0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 (2017).</a:t>
            </a:r>
            <a:endParaRPr sz="1200" dirty="0">
              <a:solidFill>
                <a:schemeClr val="bg1">
                  <a:lumMod val="75000"/>
                </a:schemeClr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1"/>
          <p:cNvSpPr/>
          <p:nvPr/>
        </p:nvSpPr>
        <p:spPr>
          <a:xfrm>
            <a:off x="3806777" y="6466110"/>
            <a:ext cx="1902541" cy="28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Fonte: </a:t>
            </a:r>
            <a:r>
              <a:rPr lang="pt-BR" sz="1200" dirty="0" err="1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Mussoi</a:t>
            </a:r>
            <a:r>
              <a:rPr lang="pt-BR" sz="1200" dirty="0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 (2017).</a:t>
            </a:r>
            <a:endParaRPr sz="1200" dirty="0">
              <a:solidFill>
                <a:schemeClr val="bg1">
                  <a:lumMod val="75000"/>
                </a:schemeClr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13;p20">
            <a:extLst>
              <a:ext uri="{FF2B5EF4-FFF2-40B4-BE49-F238E27FC236}">
                <a16:creationId xmlns:a16="http://schemas.microsoft.com/office/drawing/2014/main" id="{BEE581F7-314B-4A06-8064-C71EFCE42C77}"/>
              </a:ext>
            </a:extLst>
          </p:cNvPr>
          <p:cNvSpPr/>
          <p:nvPr/>
        </p:nvSpPr>
        <p:spPr>
          <a:xfrm>
            <a:off x="1084799" y="1222796"/>
            <a:ext cx="9660194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Na impossibilidade de aferir o peso atual na posição vertical e ereta, na ausência de balança ou em situações especiais, </a:t>
            </a:r>
            <a:r>
              <a:rPr lang="pt-BR" sz="1800" b="1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outras medidas antropométricas (como a altura do joelho, circunferência do braço, circunferência da panturrilha, entre outras) </a:t>
            </a: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podem ser utilizadas para realizar a estimativa do peso.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pt-BR" sz="1800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Para calcular a estimativa do peso, </a:t>
            </a:r>
            <a:r>
              <a:rPr lang="pt-BR" sz="1800" b="1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fórmulas matemáticas</a:t>
            </a: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 específicas para cada situação, previstas nos protocolos do serviço de saúde, devem ser utilizadas.  </a:t>
            </a:r>
            <a:endParaRPr sz="1800" dirty="0">
              <a:latin typeface="Corbel" panose="020B05030202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B506CA-E7F1-4E89-A29D-6850FFEE04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63" r="17830" b="3561"/>
          <a:stretch/>
        </p:blipFill>
        <p:spPr>
          <a:xfrm rot="5400000">
            <a:off x="2651580" y="3821803"/>
            <a:ext cx="2062892" cy="308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11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B72BAEA2-2E57-454D-8A52-A763E944406D}"/>
              </a:ext>
            </a:extLst>
          </p:cNvPr>
          <p:cNvGrpSpPr/>
          <p:nvPr/>
        </p:nvGrpSpPr>
        <p:grpSpPr>
          <a:xfrm>
            <a:off x="730155" y="1863032"/>
            <a:ext cx="3216750" cy="2550360"/>
            <a:chOff x="730155" y="1863032"/>
            <a:chExt cx="3216750" cy="2550360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5AF1036C-0FD4-4609-84D1-64F4D27FD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347" r="4859" b="37142"/>
            <a:stretch/>
          </p:blipFill>
          <p:spPr>
            <a:xfrm>
              <a:off x="764459" y="1863032"/>
              <a:ext cx="3182446" cy="1981277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B50E4AEA-4B16-4B32-8B47-6194722DB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347" t="81731" r="4859"/>
            <a:stretch/>
          </p:blipFill>
          <p:spPr>
            <a:xfrm>
              <a:off x="730155" y="3837545"/>
              <a:ext cx="3182446" cy="575847"/>
            </a:xfrm>
            <a:prstGeom prst="rect">
              <a:avLst/>
            </a:prstGeom>
          </p:spPr>
        </p:pic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4B75C630-7585-4F87-BFB0-491A751EA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47" r="4859"/>
          <a:stretch/>
        </p:blipFill>
        <p:spPr>
          <a:xfrm>
            <a:off x="6328431" y="1690688"/>
            <a:ext cx="3734380" cy="3698627"/>
          </a:xfrm>
          <a:prstGeom prst="rect">
            <a:avLst/>
          </a:prstGeom>
        </p:spPr>
      </p:pic>
      <p:sp>
        <p:nvSpPr>
          <p:cNvPr id="342" name="Google Shape;342;p16"/>
          <p:cNvSpPr txBox="1">
            <a:spLocks noGrp="1"/>
          </p:cNvSpPr>
          <p:nvPr>
            <p:ph type="title"/>
          </p:nvPr>
        </p:nvSpPr>
        <p:spPr>
          <a:xfrm>
            <a:off x="76445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dirty="0">
                <a:solidFill>
                  <a:srgbClr val="A6B727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Estatura</a:t>
            </a:r>
            <a:r>
              <a:rPr lang="pt-BR" dirty="0">
                <a:solidFill>
                  <a:srgbClr val="385623"/>
                </a:solidFill>
                <a:latin typeface="Corbel" panose="020B0503020204020204" pitchFamily="34" charset="0"/>
                <a:ea typeface="Anton"/>
                <a:cs typeface="Anton"/>
                <a:sym typeface="Anton"/>
              </a:rPr>
              <a:t> </a:t>
            </a:r>
            <a:endParaRPr dirty="0">
              <a:latin typeface="Corbel" panose="020B0503020204020204" pitchFamily="34" charset="0"/>
            </a:endParaRPr>
          </a:p>
        </p:txBody>
      </p:sp>
      <p:pic>
        <p:nvPicPr>
          <p:cNvPr id="343" name="Google Shape;343;p16"/>
          <p:cNvPicPr preferRelativeResize="0"/>
          <p:nvPr/>
        </p:nvPicPr>
        <p:blipFill rotWithShape="1">
          <a:blip r:embed="rId4">
            <a:alphaModFix/>
          </a:blip>
          <a:srcRect l="49875" t="33870" r="25980" b="27419"/>
          <a:stretch/>
        </p:blipFill>
        <p:spPr>
          <a:xfrm>
            <a:off x="4057932" y="4115356"/>
            <a:ext cx="1996106" cy="179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6"/>
          <p:cNvPicPr preferRelativeResize="0"/>
          <p:nvPr/>
        </p:nvPicPr>
        <p:blipFill rotWithShape="1">
          <a:blip r:embed="rId5">
            <a:alphaModFix/>
          </a:blip>
          <a:srcRect l="56716" t="29233" r="34596" b="17339"/>
          <a:stretch/>
        </p:blipFill>
        <p:spPr>
          <a:xfrm>
            <a:off x="10491229" y="2323920"/>
            <a:ext cx="934064" cy="322989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/>
          <p:nvPr/>
        </p:nvSpPr>
        <p:spPr>
          <a:xfrm>
            <a:off x="6760113" y="2432875"/>
            <a:ext cx="30132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Antropômetro vertical portátil</a:t>
            </a:r>
            <a:endParaRPr sz="16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46" name="Google Shape;346;p16"/>
          <p:cNvSpPr/>
          <p:nvPr/>
        </p:nvSpPr>
        <p:spPr>
          <a:xfrm>
            <a:off x="6884864" y="3210988"/>
            <a:ext cx="2851105" cy="140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- Material desmontável que se encaixa com precisão; </a:t>
            </a:r>
            <a:endParaRPr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tx1"/>
              </a:solidFill>
              <a:latin typeface="Corbel" panose="020B0503020204020204" pitchFamily="34" charset="0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- Mantenham-se as peças estáveis durante o uso.</a:t>
            </a:r>
            <a:endParaRPr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47" name="Google Shape;347;p16"/>
          <p:cNvSpPr txBox="1"/>
          <p:nvPr/>
        </p:nvSpPr>
        <p:spPr>
          <a:xfrm>
            <a:off x="1084259" y="3192067"/>
            <a:ext cx="266445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- Equipamento específico para fixação em parede;</a:t>
            </a:r>
            <a:endParaRPr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349" name="Google Shape;349;p16"/>
          <p:cNvSpPr/>
          <p:nvPr/>
        </p:nvSpPr>
        <p:spPr>
          <a:xfrm>
            <a:off x="964526" y="2432115"/>
            <a:ext cx="27432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Antropômetro vertical fixo tipo trena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rbel" panose="020B0503020204020204" pitchFamily="34" charset="0"/>
            </a:endParaRPr>
          </a:p>
        </p:txBody>
      </p:sp>
      <p:sp>
        <p:nvSpPr>
          <p:cNvPr id="354" name="Google Shape;354;p16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6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334B7953-0DC3-4692-949D-4EE2D3E46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1191" y="-208254"/>
            <a:ext cx="1158340" cy="1603387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E46D040B-01AD-4824-9698-F7A46EC4E214}"/>
              </a:ext>
            </a:extLst>
          </p:cNvPr>
          <p:cNvSpPr txBox="1"/>
          <p:nvPr/>
        </p:nvSpPr>
        <p:spPr>
          <a:xfrm>
            <a:off x="764459" y="1329914"/>
            <a:ext cx="9854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Escala numérica com, no mínimo, 200 cm úteis.</a:t>
            </a:r>
            <a:endParaRPr lang="pt-BR" sz="2400" dirty="0">
              <a:latin typeface="Corbel" panose="020B0503020204020204" pitchFamily="34" charset="0"/>
            </a:endParaRPr>
          </a:p>
        </p:txBody>
      </p:sp>
      <p:pic>
        <p:nvPicPr>
          <p:cNvPr id="25" name="Picture 4" descr="Semana do Instagram com Pedro Sobral">
            <a:extLst>
              <a:ext uri="{FF2B5EF4-FFF2-40B4-BE49-F238E27FC236}">
                <a16:creationId xmlns:a16="http://schemas.microsoft.com/office/drawing/2014/main" id="{547BD23D-C65C-471D-8372-DA575A50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4063" flipH="1">
            <a:off x="3953514" y="3026944"/>
            <a:ext cx="1001116" cy="7988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emana do Instagram com Pedro Sobral">
            <a:extLst>
              <a:ext uri="{FF2B5EF4-FFF2-40B4-BE49-F238E27FC236}">
                <a16:creationId xmlns:a16="http://schemas.microsoft.com/office/drawing/2014/main" id="{6645AAF5-D3C9-4DB0-A57B-467C4F997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3409" flipH="1">
            <a:off x="9751443" y="1551415"/>
            <a:ext cx="1001116" cy="7988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D8033791-C216-4FB4-8CAD-F1AAFEC675A7}"/>
              </a:ext>
            </a:extLst>
          </p:cNvPr>
          <p:cNvSpPr txBox="1"/>
          <p:nvPr/>
        </p:nvSpPr>
        <p:spPr>
          <a:xfrm>
            <a:off x="10785521" y="5809151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Brasil (2012).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7"/>
          <p:cNvPicPr preferRelativeResize="0"/>
          <p:nvPr/>
        </p:nvPicPr>
        <p:blipFill rotWithShape="1">
          <a:blip r:embed="rId3">
            <a:alphaModFix/>
          </a:blip>
          <a:srcRect l="52935" t="57056" r="30629" b="20160"/>
          <a:stretch/>
        </p:blipFill>
        <p:spPr>
          <a:xfrm>
            <a:off x="998206" y="2797871"/>
            <a:ext cx="3864033" cy="301128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7"/>
          <p:cNvSpPr txBox="1"/>
          <p:nvPr/>
        </p:nvSpPr>
        <p:spPr>
          <a:xfrm>
            <a:off x="764459" y="21670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sz="4400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Estatura</a:t>
            </a:r>
            <a:r>
              <a:rPr lang="pt-BR" sz="4400" b="0" i="0" u="none" strike="noStrike" cap="none" dirty="0">
                <a:solidFill>
                  <a:srgbClr val="385623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7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7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234D6EE-154C-4FB9-84E9-32CF8B813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45"/>
          <a:stretch/>
        </p:blipFill>
        <p:spPr>
          <a:xfrm>
            <a:off x="5252297" y="1244262"/>
            <a:ext cx="6358371" cy="4845101"/>
          </a:xfrm>
          <a:prstGeom prst="rect">
            <a:avLst/>
          </a:prstGeom>
        </p:spPr>
      </p:pic>
      <p:sp>
        <p:nvSpPr>
          <p:cNvPr id="16" name="Google Shape;366;p17">
            <a:extLst>
              <a:ext uri="{FF2B5EF4-FFF2-40B4-BE49-F238E27FC236}">
                <a16:creationId xmlns:a16="http://schemas.microsoft.com/office/drawing/2014/main" id="{0C04AB7A-4D5A-44D3-80CC-C58BAE746719}"/>
              </a:ext>
            </a:extLst>
          </p:cNvPr>
          <p:cNvSpPr/>
          <p:nvPr/>
        </p:nvSpPr>
        <p:spPr>
          <a:xfrm>
            <a:off x="6032412" y="3001132"/>
            <a:ext cx="4798142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- Deve ser de material maleável, inelástico, inextensível, resistente e de fácil higienização;</a:t>
            </a:r>
            <a:endParaRPr sz="18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  <a:latin typeface="Corbel" panose="020B0503020204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- Fita com área em branco antes da linha “zero” para permitir mensuração adequada;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endParaRPr lang="pt-BR" sz="18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chemeClr val="tx1"/>
                </a:solidFill>
                <a:latin typeface="Corbel" panose="020B0503020204020204" pitchFamily="34" charset="0"/>
              </a:rPr>
              <a:t>- Escala numérica em centímetros, com graduação (precisão) de 1 mm</a:t>
            </a:r>
            <a:endParaRPr sz="18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17" name="Google Shape;367;p17">
            <a:extLst>
              <a:ext uri="{FF2B5EF4-FFF2-40B4-BE49-F238E27FC236}">
                <a16:creationId xmlns:a16="http://schemas.microsoft.com/office/drawing/2014/main" id="{B73A02C3-27DB-4D1B-9DA2-77FF5928ABF0}"/>
              </a:ext>
            </a:extLst>
          </p:cNvPr>
          <p:cNvSpPr/>
          <p:nvPr/>
        </p:nvSpPr>
        <p:spPr>
          <a:xfrm>
            <a:off x="6737383" y="2356435"/>
            <a:ext cx="338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Fita antropométrica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A86C61B-AD08-4D59-BAF6-37F3440E4256}"/>
              </a:ext>
            </a:extLst>
          </p:cNvPr>
          <p:cNvSpPr txBox="1"/>
          <p:nvPr/>
        </p:nvSpPr>
        <p:spPr>
          <a:xfrm>
            <a:off x="10785521" y="5809151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Brasil (2012).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5C32219-B8C0-42B3-BD36-2675DF0EB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191" y="-208254"/>
            <a:ext cx="1158340" cy="160338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AD96462-3190-441D-AAC8-7F45F39C8CE3}"/>
              </a:ext>
            </a:extLst>
          </p:cNvPr>
          <p:cNvSpPr txBox="1"/>
          <p:nvPr/>
        </p:nvSpPr>
        <p:spPr>
          <a:xfrm>
            <a:off x="764459" y="1329914"/>
            <a:ext cx="9854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Escala numérica com, no mínimo, 200 cm úteis.</a:t>
            </a:r>
            <a:endParaRPr lang="pt-BR" sz="2400" dirty="0">
              <a:latin typeface="Corbel" panose="020B0503020204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 txBox="1"/>
          <p:nvPr/>
        </p:nvSpPr>
        <p:spPr>
          <a:xfrm>
            <a:off x="897194" y="1769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sz="4400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Aferição da Estatura </a:t>
            </a:r>
            <a:endParaRPr sz="4400" dirty="0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78" name="Google Shape;378;p18"/>
          <p:cNvSpPr/>
          <p:nvPr/>
        </p:nvSpPr>
        <p:spPr>
          <a:xfrm>
            <a:off x="3052914" y="1356851"/>
            <a:ext cx="7742905" cy="447810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Wingdings" panose="05000000000000000000" pitchFamily="2" charset="2"/>
              <a:buChar char="ü"/>
            </a:pPr>
            <a:r>
              <a:rPr lang="pt-BR" sz="19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Posicionamento no centro da base do estadiômetro;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Wingdings" panose="05000000000000000000" pitchFamily="2" charset="2"/>
              <a:buChar char="ü"/>
            </a:pPr>
            <a:endParaRPr lang="pt-BR" sz="1900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Wingdings" panose="05000000000000000000" pitchFamily="2" charset="2"/>
              <a:buChar char="ü"/>
            </a:pPr>
            <a:r>
              <a:rPr lang="pt-BR" sz="1900" dirty="0">
                <a:solidFill>
                  <a:srgbClr val="000000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Apoiar os 5 pontos anatômicos: </a:t>
            </a:r>
            <a:r>
              <a:rPr lang="pt-BR" sz="1900" b="1" dirty="0"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c</a:t>
            </a:r>
            <a:r>
              <a:rPr lang="pt-BR" sz="1900" b="1" dirty="0">
                <a:solidFill>
                  <a:srgbClr val="000000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abeça, ombros, glúteos, panturrilha e calcanhar</a:t>
            </a:r>
            <a:r>
              <a:rPr lang="pt-BR" sz="1900" dirty="0">
                <a:solidFill>
                  <a:srgbClr val="000000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Wingdings" panose="05000000000000000000" pitchFamily="2" charset="2"/>
              <a:buChar char="ü"/>
            </a:pPr>
            <a:endParaRPr lang="pt-BR" sz="1900" dirty="0">
              <a:solidFill>
                <a:srgbClr val="000000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Wingdings" panose="05000000000000000000" pitchFamily="2" charset="2"/>
              <a:buChar char="ü"/>
            </a:pPr>
            <a:r>
              <a:rPr lang="pt-BR" sz="19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Extensão total dos pés devem estar apoiados na base do estadiômetro;</a:t>
            </a:r>
            <a:br>
              <a:rPr lang="pt-BR" sz="19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</a:br>
            <a:endParaRPr lang="pt-BR" sz="1900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Wingdings" panose="05000000000000000000" pitchFamily="2" charset="2"/>
              <a:buChar char="ü"/>
            </a:pPr>
            <a:r>
              <a:rPr lang="pt-BR" sz="19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Peso distribuídos em ambos os pés;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Wingdings" panose="05000000000000000000" pitchFamily="2" charset="2"/>
              <a:buChar char="ü"/>
            </a:pPr>
            <a:endParaRPr lang="pt-BR" sz="1900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Wingdings" panose="05000000000000000000" pitchFamily="2" charset="2"/>
              <a:buChar char="ü"/>
            </a:pPr>
            <a:r>
              <a:rPr lang="pt-BR" sz="19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Joelhos esticados;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Wingdings" panose="05000000000000000000" pitchFamily="2" charset="2"/>
              <a:buChar char="ü"/>
            </a:pPr>
            <a:endParaRPr sz="1900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Wingdings" panose="05000000000000000000" pitchFamily="2" charset="2"/>
              <a:buChar char="ü"/>
            </a:pPr>
            <a:r>
              <a:rPr lang="pt-BR" sz="19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Posicionar a cabeça do indivíduo de acordo com o </a:t>
            </a:r>
            <a:r>
              <a:rPr lang="pt-BR" sz="1900" b="1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Plano de Frankfurt</a:t>
            </a:r>
            <a:r>
              <a:rPr lang="pt-BR" sz="19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Wingdings" panose="05000000000000000000" pitchFamily="2" charset="2"/>
              <a:buChar char="ü"/>
            </a:pPr>
            <a:endParaRPr lang="pt-BR" sz="1900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Wingdings" panose="05000000000000000000" pitchFamily="2" charset="2"/>
              <a:buChar char="ü"/>
            </a:pPr>
            <a:r>
              <a:rPr lang="pt-BR" sz="19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Abaixar a parte móvel do equipamento, fixando-a contra a cabeça, com pressão suficiente para comprimir o cabelo. 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379" name="Google Shape;379;p18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8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4F66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1" name="Google Shape;381;p18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id="382" name="Google Shape;382;p18" descr="Resultado de imagem para &quot;atividade física&quot; icon"/>
            <p:cNvPicPr preferRelativeResize="0"/>
            <p:nvPr/>
          </p:nvPicPr>
          <p:blipFill rotWithShape="1">
            <a:blip r:embed="rId3">
              <a:alphaModFix/>
            </a:blip>
            <a:srcRect l="27474" t="25656" r="52424" b="51893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18" descr="Resultado de imagem para &quot;atividade física&quot; icon"/>
            <p:cNvPicPr preferRelativeResize="0"/>
            <p:nvPr/>
          </p:nvPicPr>
          <p:blipFill rotWithShape="1">
            <a:blip r:embed="rId4">
              <a:alphaModFix/>
            </a:blip>
            <a:srcRect l="52810" t="2077" r="28614" b="79471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18" descr="Resultado de imagem para &quot;atividade física&quot; icon"/>
            <p:cNvPicPr preferRelativeResize="0"/>
            <p:nvPr/>
          </p:nvPicPr>
          <p:blipFill rotWithShape="1">
            <a:blip r:embed="rId5">
              <a:alphaModFix/>
            </a:blip>
            <a:srcRect l="2217" t="28888" r="79207" b="53476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5" name="Google Shape;385;p18"/>
          <p:cNvPicPr preferRelativeResize="0"/>
          <p:nvPr/>
        </p:nvPicPr>
        <p:blipFill rotWithShape="1">
          <a:blip r:embed="rId6">
            <a:alphaModFix/>
          </a:blip>
          <a:srcRect l="43382" t="14903" r="43803" b="6029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8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9FA7EBE-B8C1-4E05-8628-A459EDB4B720}"/>
              </a:ext>
            </a:extLst>
          </p:cNvPr>
          <p:cNvGrpSpPr/>
          <p:nvPr/>
        </p:nvGrpSpPr>
        <p:grpSpPr>
          <a:xfrm>
            <a:off x="450530" y="1327354"/>
            <a:ext cx="2219412" cy="4689987"/>
            <a:chOff x="450530" y="1327354"/>
            <a:chExt cx="2219412" cy="4689987"/>
          </a:xfrm>
        </p:grpSpPr>
        <p:pic>
          <p:nvPicPr>
            <p:cNvPr id="376" name="Google Shape;376;p18" descr="https://lh5.googleusercontent.com/LI0umlZWVMTS0jzfCILzFxVpbm6cdP_Nb7EfSPtnYu6LkMyIsy9Nby3vAvp-ryoBXwCjeph9U2ZUbmHDmqCgVtGCPqUATZCgSABaQmZpMfMkSLMzKa3i5ugRKXXjxgot3RWsm5szTeg"/>
            <p:cNvPicPr preferRelativeResize="0"/>
            <p:nvPr/>
          </p:nvPicPr>
          <p:blipFill rotWithShape="1">
            <a:blip r:embed="rId7">
              <a:alphaModFix/>
            </a:blip>
            <a:srcRect r="10094"/>
            <a:stretch/>
          </p:blipFill>
          <p:spPr>
            <a:xfrm>
              <a:off x="450530" y="1327354"/>
              <a:ext cx="2056696" cy="46899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5141EC94-5C85-4480-9EE1-34BE83256997}"/>
                </a:ext>
              </a:extLst>
            </p:cNvPr>
            <p:cNvSpPr txBox="1"/>
            <p:nvPr/>
          </p:nvSpPr>
          <p:spPr>
            <a:xfrm>
              <a:off x="1769806" y="2507226"/>
              <a:ext cx="900136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2"/>
                  </a:solidFill>
                </a:rPr>
                <a:t>LINHA DE VISÃO</a:t>
              </a: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F379C42F-67B8-4F10-94E4-F80C995E04D0}"/>
              </a:ext>
            </a:extLst>
          </p:cNvPr>
          <p:cNvSpPr/>
          <p:nvPr/>
        </p:nvSpPr>
        <p:spPr>
          <a:xfrm>
            <a:off x="687270" y="1857358"/>
            <a:ext cx="204020" cy="221226"/>
          </a:xfrm>
          <a:prstGeom prst="ellipse">
            <a:avLst/>
          </a:prstGeom>
          <a:solidFill>
            <a:srgbClr val="495563"/>
          </a:solidFill>
          <a:ln>
            <a:solidFill>
              <a:srgbClr val="4955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0091C26-8810-4B7B-AA27-1AE5287C3650}"/>
              </a:ext>
            </a:extLst>
          </p:cNvPr>
          <p:cNvSpPr/>
          <p:nvPr/>
        </p:nvSpPr>
        <p:spPr>
          <a:xfrm>
            <a:off x="2219874" y="2186767"/>
            <a:ext cx="204020" cy="221226"/>
          </a:xfrm>
          <a:prstGeom prst="ellipse">
            <a:avLst/>
          </a:prstGeom>
          <a:solidFill>
            <a:srgbClr val="495563"/>
          </a:solidFill>
          <a:ln>
            <a:solidFill>
              <a:srgbClr val="4955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A284EA8-914D-4149-8D71-C1EA070F3EE7}"/>
              </a:ext>
            </a:extLst>
          </p:cNvPr>
          <p:cNvSpPr/>
          <p:nvPr/>
        </p:nvSpPr>
        <p:spPr>
          <a:xfrm>
            <a:off x="672522" y="2786685"/>
            <a:ext cx="204020" cy="221226"/>
          </a:xfrm>
          <a:prstGeom prst="ellipse">
            <a:avLst/>
          </a:prstGeom>
          <a:solidFill>
            <a:srgbClr val="495563"/>
          </a:solidFill>
          <a:ln>
            <a:solidFill>
              <a:srgbClr val="4955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DEA3E08-0057-43B5-BC39-B3E8790F487F}"/>
              </a:ext>
            </a:extLst>
          </p:cNvPr>
          <p:cNvSpPr/>
          <p:nvPr/>
        </p:nvSpPr>
        <p:spPr>
          <a:xfrm>
            <a:off x="664160" y="3761129"/>
            <a:ext cx="204020" cy="221226"/>
          </a:xfrm>
          <a:prstGeom prst="ellipse">
            <a:avLst/>
          </a:prstGeom>
          <a:solidFill>
            <a:srgbClr val="495563"/>
          </a:solidFill>
          <a:ln>
            <a:solidFill>
              <a:srgbClr val="4955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58FF6B1A-D15D-4440-B442-8C9361F23D3C}"/>
              </a:ext>
            </a:extLst>
          </p:cNvPr>
          <p:cNvSpPr/>
          <p:nvPr/>
        </p:nvSpPr>
        <p:spPr>
          <a:xfrm>
            <a:off x="679895" y="4918852"/>
            <a:ext cx="204020" cy="221226"/>
          </a:xfrm>
          <a:prstGeom prst="ellipse">
            <a:avLst/>
          </a:prstGeom>
          <a:solidFill>
            <a:srgbClr val="495563"/>
          </a:solidFill>
          <a:ln>
            <a:solidFill>
              <a:srgbClr val="4955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FAE7A5F7-9183-4F4D-94F3-2A7E9907FDAA}"/>
              </a:ext>
            </a:extLst>
          </p:cNvPr>
          <p:cNvSpPr/>
          <p:nvPr/>
        </p:nvSpPr>
        <p:spPr>
          <a:xfrm>
            <a:off x="664160" y="5613152"/>
            <a:ext cx="204020" cy="221226"/>
          </a:xfrm>
          <a:prstGeom prst="ellipse">
            <a:avLst/>
          </a:prstGeom>
          <a:solidFill>
            <a:srgbClr val="495563"/>
          </a:solidFill>
          <a:ln>
            <a:solidFill>
              <a:srgbClr val="4955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5A695F67-D8B0-479C-AC5C-8E02934C0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42" t="28411" r="2741" b="14901"/>
          <a:stretch/>
        </p:blipFill>
        <p:spPr>
          <a:xfrm>
            <a:off x="191729" y="1596698"/>
            <a:ext cx="6195474" cy="3885829"/>
          </a:xfrm>
          <a:prstGeom prst="rect">
            <a:avLst/>
          </a:prstGeom>
        </p:spPr>
      </p:pic>
      <p:sp>
        <p:nvSpPr>
          <p:cNvPr id="392" name="Google Shape;392;p19"/>
          <p:cNvSpPr/>
          <p:nvPr/>
        </p:nvSpPr>
        <p:spPr>
          <a:xfrm>
            <a:off x="6548285" y="1342104"/>
            <a:ext cx="4748981" cy="4395019"/>
          </a:xfrm>
          <a:prstGeom prst="rect">
            <a:avLst/>
          </a:prstGeom>
          <a:solidFill>
            <a:srgbClr val="F5ECE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p19"/>
          <p:cNvPicPr preferRelativeResize="0"/>
          <p:nvPr/>
        </p:nvPicPr>
        <p:blipFill rotWithShape="1">
          <a:blip r:embed="rId4">
            <a:alphaModFix/>
          </a:blip>
          <a:srcRect l="45681" t="37082" r="34875" b="19792"/>
          <a:stretch/>
        </p:blipFill>
        <p:spPr>
          <a:xfrm>
            <a:off x="7647526" y="2375599"/>
            <a:ext cx="2573109" cy="3208636"/>
          </a:xfrm>
          <a:prstGeom prst="rect">
            <a:avLst/>
          </a:prstGeom>
          <a:solidFill>
            <a:srgbClr val="F5ECE4"/>
          </a:solidFill>
          <a:ln>
            <a:noFill/>
          </a:ln>
        </p:spPr>
      </p:pic>
      <p:sp>
        <p:nvSpPr>
          <p:cNvPr id="394" name="Google Shape;394;p19"/>
          <p:cNvSpPr/>
          <p:nvPr/>
        </p:nvSpPr>
        <p:spPr>
          <a:xfrm>
            <a:off x="6864563" y="1503382"/>
            <a:ext cx="4152484" cy="923289"/>
          </a:xfrm>
          <a:prstGeom prst="rect">
            <a:avLst/>
          </a:prstGeom>
          <a:solidFill>
            <a:srgbClr val="F5ECE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385623"/>
                </a:solidFill>
                <a:latin typeface="Corbel" panose="020B0503020204020204" pitchFamily="34" charset="0"/>
                <a:ea typeface="Comfortaa"/>
                <a:cs typeface="Comfortaa"/>
                <a:sym typeface="Comfortaa"/>
              </a:rPr>
              <a:t>Caso não consiga encostar os 5 pontos anatômicos, deve-se posicionar no mínimo 3 deles.</a:t>
            </a:r>
            <a:endParaRPr sz="1100" b="1" dirty="0">
              <a:solidFill>
                <a:srgbClr val="385623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395" name="Google Shape;395;p19"/>
          <p:cNvSpPr txBox="1"/>
          <p:nvPr/>
        </p:nvSpPr>
        <p:spPr>
          <a:xfrm>
            <a:off x="897194" y="1769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Aferição da Estatura </a:t>
            </a:r>
            <a:endParaRPr sz="4400" dirty="0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97" name="Google Shape;397;p19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9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4F66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0" name="Google Shape;400;p19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id="401" name="Google Shape;401;p19" descr="Resultado de imagem para &quot;atividade física&quot; icon"/>
            <p:cNvPicPr preferRelativeResize="0"/>
            <p:nvPr/>
          </p:nvPicPr>
          <p:blipFill rotWithShape="1">
            <a:blip r:embed="rId5">
              <a:alphaModFix/>
            </a:blip>
            <a:srcRect l="27474" t="25656" r="52424" b="51893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19" descr="Resultado de imagem para &quot;atividade física&quot; icon"/>
            <p:cNvPicPr preferRelativeResize="0"/>
            <p:nvPr/>
          </p:nvPicPr>
          <p:blipFill rotWithShape="1">
            <a:blip r:embed="rId6">
              <a:alphaModFix/>
            </a:blip>
            <a:srcRect l="52810" t="2077" r="28614" b="79471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19" descr="Resultado de imagem para &quot;atividade física&quot; icon"/>
            <p:cNvPicPr preferRelativeResize="0"/>
            <p:nvPr/>
          </p:nvPicPr>
          <p:blipFill rotWithShape="1">
            <a:blip r:embed="rId7">
              <a:alphaModFix/>
            </a:blip>
            <a:srcRect l="2217" t="28888" r="79207" b="53476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4" name="Google Shape;404;p19"/>
          <p:cNvPicPr preferRelativeResize="0"/>
          <p:nvPr/>
        </p:nvPicPr>
        <p:blipFill rotWithShape="1">
          <a:blip r:embed="rId8">
            <a:alphaModFix/>
          </a:blip>
          <a:srcRect l="43382" t="14903" r="43803" b="6029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9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9E89057-C39B-4F38-B79A-09D889EC4510}"/>
              </a:ext>
            </a:extLst>
          </p:cNvPr>
          <p:cNvSpPr txBox="1"/>
          <p:nvPr/>
        </p:nvSpPr>
        <p:spPr>
          <a:xfrm>
            <a:off x="334296" y="5775105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Brasil (2011).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/>
          <p:nvPr/>
        </p:nvSpPr>
        <p:spPr>
          <a:xfrm>
            <a:off x="1084799" y="1353906"/>
            <a:ext cx="9660194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Linha imaginária horizontal que passa pela parte inferior exterior da órbita ocular e o orifício da orelha (margem superior do </a:t>
            </a:r>
            <a:r>
              <a:rPr lang="pt-BR" sz="2000" dirty="0" err="1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meatus</a:t>
            </a:r>
            <a:r>
              <a:rPr lang="pt-BR" sz="20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 auditivo externo).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Paralela ao solo e perpendicular à base vertical do estadiômetro.</a:t>
            </a:r>
            <a:endParaRPr sz="2000" dirty="0">
              <a:latin typeface="Corbel" panose="020B0503020204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4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0"/>
          <p:cNvSpPr txBox="1"/>
          <p:nvPr/>
        </p:nvSpPr>
        <p:spPr>
          <a:xfrm>
            <a:off x="1084799" y="15258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sz="4400" dirty="0">
                <a:solidFill>
                  <a:srgbClr val="A6B727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Aferição da Estatura - Plano de Frankfurt </a:t>
            </a:r>
            <a:endParaRPr sz="4400" dirty="0">
              <a:solidFill>
                <a:srgbClr val="A6B727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415" name="Google Shape;415;p20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0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4F66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7" name="Google Shape;417;p20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id="418" name="Google Shape;418;p20" descr="Resultado de imagem para &quot;atividade física&quot; icon"/>
            <p:cNvPicPr preferRelativeResize="0"/>
            <p:nvPr/>
          </p:nvPicPr>
          <p:blipFill rotWithShape="1">
            <a:blip r:embed="rId3">
              <a:alphaModFix/>
            </a:blip>
            <a:srcRect l="27474" t="25656" r="52424" b="51893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20" descr="Resultado de imagem para &quot;atividade física&quot; icon"/>
            <p:cNvPicPr preferRelativeResize="0"/>
            <p:nvPr/>
          </p:nvPicPr>
          <p:blipFill rotWithShape="1">
            <a:blip r:embed="rId4">
              <a:alphaModFix/>
            </a:blip>
            <a:srcRect l="52810" t="2077" r="28614" b="79471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20" descr="Resultado de imagem para &quot;atividade física&quot; icon"/>
            <p:cNvPicPr preferRelativeResize="0"/>
            <p:nvPr/>
          </p:nvPicPr>
          <p:blipFill rotWithShape="1">
            <a:blip r:embed="rId5">
              <a:alphaModFix/>
            </a:blip>
            <a:srcRect l="2217" t="28888" r="79207" b="53476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1" name="Google Shape;421;p20"/>
          <p:cNvPicPr preferRelativeResize="0"/>
          <p:nvPr/>
        </p:nvPicPr>
        <p:blipFill rotWithShape="1">
          <a:blip r:embed="rId6">
            <a:alphaModFix/>
          </a:blip>
          <a:srcRect l="43382" t="14903" r="43803" b="6029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0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C4BD4EB-3868-4ABC-AEC6-C6EE5E562445}"/>
              </a:ext>
            </a:extLst>
          </p:cNvPr>
          <p:cNvSpPr txBox="1"/>
          <p:nvPr/>
        </p:nvSpPr>
        <p:spPr>
          <a:xfrm>
            <a:off x="9710681" y="5764572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UFRJ (2019); Brasil (2011).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68C346A-45B3-40BC-9C87-E0945777AB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476" t="31455" r="7049" b="23643"/>
          <a:stretch/>
        </p:blipFill>
        <p:spPr>
          <a:xfrm>
            <a:off x="2467425" y="2978410"/>
            <a:ext cx="7129323" cy="3077887"/>
          </a:xfrm>
          <a:prstGeom prst="rect">
            <a:avLst/>
          </a:prstGeom>
        </p:spPr>
      </p:pic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1DEA5371-12CD-4C2F-8195-35D07CF535D8}"/>
              </a:ext>
            </a:extLst>
          </p:cNvPr>
          <p:cNvSpPr/>
          <p:nvPr/>
        </p:nvSpPr>
        <p:spPr>
          <a:xfrm rot="3015007">
            <a:off x="5120195" y="4178117"/>
            <a:ext cx="183000" cy="485656"/>
          </a:xfrm>
          <a:prstGeom prst="downArrow">
            <a:avLst/>
          </a:prstGeom>
          <a:solidFill>
            <a:srgbClr val="A14D16"/>
          </a:solidFill>
          <a:ln>
            <a:solidFill>
              <a:srgbClr val="A14D1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C07D373D-0719-471A-941B-309C7325FBA3}"/>
              </a:ext>
            </a:extLst>
          </p:cNvPr>
          <p:cNvSpPr/>
          <p:nvPr/>
        </p:nvSpPr>
        <p:spPr>
          <a:xfrm rot="3173708">
            <a:off x="4004654" y="4192758"/>
            <a:ext cx="183000" cy="485656"/>
          </a:xfrm>
          <a:prstGeom prst="downArrow">
            <a:avLst/>
          </a:prstGeom>
          <a:solidFill>
            <a:srgbClr val="A14D16"/>
          </a:solidFill>
          <a:ln>
            <a:solidFill>
              <a:srgbClr val="A14D1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: para Baixo 31">
            <a:extLst>
              <a:ext uri="{FF2B5EF4-FFF2-40B4-BE49-F238E27FC236}">
                <a16:creationId xmlns:a16="http://schemas.microsoft.com/office/drawing/2014/main" id="{18ACAFDD-D034-4F86-A99A-7EC38DBDAFBA}"/>
              </a:ext>
            </a:extLst>
          </p:cNvPr>
          <p:cNvSpPr/>
          <p:nvPr/>
        </p:nvSpPr>
        <p:spPr>
          <a:xfrm rot="3015007">
            <a:off x="8945649" y="4206533"/>
            <a:ext cx="183000" cy="485656"/>
          </a:xfrm>
          <a:prstGeom prst="downArrow">
            <a:avLst/>
          </a:prstGeom>
          <a:solidFill>
            <a:srgbClr val="A14D16"/>
          </a:solidFill>
          <a:ln>
            <a:solidFill>
              <a:srgbClr val="A14D1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ara Baixo 32">
            <a:extLst>
              <a:ext uri="{FF2B5EF4-FFF2-40B4-BE49-F238E27FC236}">
                <a16:creationId xmlns:a16="http://schemas.microsoft.com/office/drawing/2014/main" id="{EDFB1316-4CC3-447D-8DD1-B2D7C7081D79}"/>
              </a:ext>
            </a:extLst>
          </p:cNvPr>
          <p:cNvSpPr/>
          <p:nvPr/>
        </p:nvSpPr>
        <p:spPr>
          <a:xfrm rot="2600680">
            <a:off x="8152834" y="4192757"/>
            <a:ext cx="183000" cy="485656"/>
          </a:xfrm>
          <a:prstGeom prst="downArrow">
            <a:avLst/>
          </a:prstGeom>
          <a:solidFill>
            <a:srgbClr val="A14D16"/>
          </a:solidFill>
          <a:ln>
            <a:solidFill>
              <a:srgbClr val="A14D1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1"/>
          <p:cNvSpPr txBox="1"/>
          <p:nvPr/>
        </p:nvSpPr>
        <p:spPr>
          <a:xfrm>
            <a:off x="1055302" y="149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Estimativa da Estatura </a:t>
            </a:r>
            <a:endParaRPr sz="4400" dirty="0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9" name="Google Shape;429;p21"/>
          <p:cNvSpPr/>
          <p:nvPr/>
        </p:nvSpPr>
        <p:spPr>
          <a:xfrm>
            <a:off x="824310" y="899651"/>
            <a:ext cx="582721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A6B727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21"/>
          <p:cNvPicPr preferRelativeResize="0"/>
          <p:nvPr/>
        </p:nvPicPr>
        <p:blipFill rotWithShape="1">
          <a:blip r:embed="rId3">
            <a:alphaModFix/>
          </a:blip>
          <a:srcRect l="47041" t="36290" r="12265" b="9677"/>
          <a:stretch/>
        </p:blipFill>
        <p:spPr>
          <a:xfrm>
            <a:off x="2245057" y="4031522"/>
            <a:ext cx="2757948" cy="2058857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1"/>
          <p:cNvSpPr/>
          <p:nvPr/>
        </p:nvSpPr>
        <p:spPr>
          <a:xfrm>
            <a:off x="1950092" y="3538906"/>
            <a:ext cx="3274141" cy="369332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Medida da Meia envergadura </a:t>
            </a:r>
            <a:endParaRPr sz="1800" b="1">
              <a:solidFill>
                <a:schemeClr val="lt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21"/>
          <p:cNvPicPr preferRelativeResize="0"/>
          <p:nvPr/>
        </p:nvPicPr>
        <p:blipFill rotWithShape="1">
          <a:blip r:embed="rId4">
            <a:alphaModFix/>
          </a:blip>
          <a:srcRect l="43841" t="19053" r="28841" b="7157"/>
          <a:stretch/>
        </p:blipFill>
        <p:spPr>
          <a:xfrm>
            <a:off x="8385224" y="4005941"/>
            <a:ext cx="1709201" cy="259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1"/>
          <p:cNvPicPr preferRelativeResize="0"/>
          <p:nvPr/>
        </p:nvPicPr>
        <p:blipFill rotWithShape="1">
          <a:blip r:embed="rId5">
            <a:alphaModFix/>
          </a:blip>
          <a:srcRect l="43955" t="26310" r="29181" b="7358"/>
          <a:stretch/>
        </p:blipFill>
        <p:spPr>
          <a:xfrm>
            <a:off x="6510567" y="4027723"/>
            <a:ext cx="1843548" cy="255918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1"/>
          <p:cNvSpPr/>
          <p:nvPr/>
        </p:nvSpPr>
        <p:spPr>
          <a:xfrm>
            <a:off x="6780955" y="3538906"/>
            <a:ext cx="3033250" cy="369332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Medida da altura do joelho</a:t>
            </a:r>
            <a:endParaRPr sz="1800" b="1">
              <a:solidFill>
                <a:schemeClr val="lt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1"/>
          <p:cNvSpPr/>
          <p:nvPr/>
        </p:nvSpPr>
        <p:spPr>
          <a:xfrm>
            <a:off x="8634335" y="6557413"/>
            <a:ext cx="1902541" cy="28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Fonte: </a:t>
            </a:r>
            <a:r>
              <a:rPr lang="pt-BR" sz="1200" dirty="0" err="1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Mussoi</a:t>
            </a:r>
            <a:r>
              <a:rPr lang="pt-BR" sz="1200" dirty="0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 (2017).</a:t>
            </a:r>
            <a:endParaRPr sz="1200" dirty="0">
              <a:solidFill>
                <a:schemeClr val="bg1">
                  <a:lumMod val="75000"/>
                </a:schemeClr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1"/>
          <p:cNvSpPr/>
          <p:nvPr/>
        </p:nvSpPr>
        <p:spPr>
          <a:xfrm>
            <a:off x="3587162" y="6116442"/>
            <a:ext cx="1902541" cy="28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Fonte: </a:t>
            </a:r>
            <a:r>
              <a:rPr lang="pt-BR" sz="1200" dirty="0" err="1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Mussoi</a:t>
            </a:r>
            <a:r>
              <a:rPr lang="pt-BR" sz="1200" dirty="0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 (2017).</a:t>
            </a:r>
            <a:endParaRPr sz="1200" dirty="0">
              <a:solidFill>
                <a:schemeClr val="bg1">
                  <a:lumMod val="75000"/>
                </a:schemeClr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13;p20">
            <a:extLst>
              <a:ext uri="{FF2B5EF4-FFF2-40B4-BE49-F238E27FC236}">
                <a16:creationId xmlns:a16="http://schemas.microsoft.com/office/drawing/2014/main" id="{BEE581F7-314B-4A06-8064-C71EFCE42C77}"/>
              </a:ext>
            </a:extLst>
          </p:cNvPr>
          <p:cNvSpPr/>
          <p:nvPr/>
        </p:nvSpPr>
        <p:spPr>
          <a:xfrm>
            <a:off x="1055302" y="1245112"/>
            <a:ext cx="9660194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Na impossibilidade de aferir a estatura do indivíduo adulto na posição vertical e ereta, na ausência de equipamento adequado ou em situações especiais, </a:t>
            </a:r>
            <a:r>
              <a:rPr lang="pt-BR" sz="1800" b="1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outras medidas antropométricas (como a meia envergadura e a altura do joelho) </a:t>
            </a: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podem ser utilizadas na estimativa da estatura.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pt-BR" sz="1800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Para calcular a estimativa do peso, </a:t>
            </a:r>
            <a:r>
              <a:rPr lang="pt-BR" sz="1800" b="1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fórmulas matemáticas específicas para cada situação</a:t>
            </a: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, previstas nos protocolos dos serviços de saúde, devem ser utilizadas.  </a:t>
            </a:r>
            <a:endParaRPr lang="pt-BR" sz="1800" dirty="0">
              <a:latin typeface="Corbel" panose="020B0503020204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0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 txBox="1">
            <a:spLocks noGrp="1"/>
          </p:cNvSpPr>
          <p:nvPr>
            <p:ph type="title"/>
          </p:nvPr>
        </p:nvSpPr>
        <p:spPr>
          <a:xfrm>
            <a:off x="838200" y="1578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Objetivo da atividade</a:t>
            </a:r>
            <a:endParaRPr dirty="0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9" name="Google Shape;119;p3"/>
          <p:cNvSpPr txBox="1">
            <a:spLocks noGrp="1"/>
          </p:cNvSpPr>
          <p:nvPr>
            <p:ph type="body" idx="1"/>
          </p:nvPr>
        </p:nvSpPr>
        <p:spPr>
          <a:xfrm>
            <a:off x="838200" y="1933287"/>
            <a:ext cx="1065729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Wingdings" panose="05000000000000000000" pitchFamily="2" charset="2"/>
              <a:buChar char="ü"/>
            </a:pPr>
            <a:r>
              <a:rPr lang="pt-BR" dirty="0">
                <a:latin typeface="Corbel" panose="020B0503020204020204" pitchFamily="34" charset="0"/>
              </a:rPr>
              <a:t>Apresentar as medidas e equipamentos antropométricos utilizados na APS;</a:t>
            </a:r>
            <a:endParaRPr dirty="0">
              <a:latin typeface="Corbel" panose="020B0503020204020204" pitchFamily="34" charset="0"/>
            </a:endParaRPr>
          </a:p>
          <a:p>
            <a:pPr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Wingdings" panose="05000000000000000000" pitchFamily="2" charset="2"/>
              <a:buChar char="ü"/>
            </a:pPr>
            <a:endParaRPr sz="1500" dirty="0">
              <a:latin typeface="Corbel" panose="020B0503020204020204" pitchFamily="34" charset="0"/>
            </a:endParaRPr>
          </a:p>
          <a:p>
            <a:pPr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Wingdings" panose="05000000000000000000" pitchFamily="2" charset="2"/>
              <a:buChar char="ü"/>
            </a:pPr>
            <a:r>
              <a:rPr lang="pt-BR" dirty="0">
                <a:latin typeface="Corbel" panose="020B0503020204020204" pitchFamily="34" charset="0"/>
              </a:rPr>
              <a:t>Apresentar o passo a passo para a antropometria e o diagnóstico nutricional do adulto;</a:t>
            </a:r>
            <a:endParaRPr dirty="0">
              <a:latin typeface="Corbel" panose="020B0503020204020204" pitchFamily="34" charset="0"/>
            </a:endParaRPr>
          </a:p>
          <a:p>
            <a:pPr marL="6350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Wingdings" panose="05000000000000000000" pitchFamily="2" charset="2"/>
              <a:buChar char="ü"/>
            </a:pPr>
            <a:endParaRPr sz="1500" dirty="0">
              <a:latin typeface="Corbel" panose="020B0503020204020204" pitchFamily="34" charset="0"/>
            </a:endParaRPr>
          </a:p>
          <a:p>
            <a:pPr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Wingdings" panose="05000000000000000000" pitchFamily="2" charset="2"/>
              <a:buChar char="ü"/>
            </a:pPr>
            <a:r>
              <a:rPr lang="pt-BR" dirty="0">
                <a:latin typeface="Corbel" panose="020B0503020204020204" pitchFamily="34" charset="0"/>
              </a:rPr>
              <a:t>Sensibilizar sobre os cuidados necessários ao aferir as medidas de pessoas com sobrepeso e obesidade.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id="10" name="Picture 20" descr="Resultado de imagem para &quot;atividade física&quot; icon">
            <a:extLst>
              <a:ext uri="{FF2B5EF4-FFF2-40B4-BE49-F238E27FC236}">
                <a16:creationId xmlns:a16="http://schemas.microsoft.com/office/drawing/2014/main" id="{3F856322-E17E-44D6-8380-A67DDF1C1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7" t="28029" r="53951" b="53907"/>
          <a:stretch/>
        </p:blipFill>
        <p:spPr bwMode="auto">
          <a:xfrm>
            <a:off x="9971990" y="294099"/>
            <a:ext cx="690196" cy="66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Resultado de imagem para &quot;atividade física&quot; icon">
            <a:extLst>
              <a:ext uri="{FF2B5EF4-FFF2-40B4-BE49-F238E27FC236}">
                <a16:creationId xmlns:a16="http://schemas.microsoft.com/office/drawing/2014/main" id="{FF6C5C96-9659-403E-80E4-33F52C46B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28889" r="79207" b="53477"/>
          <a:stretch/>
        </p:blipFill>
        <p:spPr bwMode="auto">
          <a:xfrm>
            <a:off x="11093048" y="298736"/>
            <a:ext cx="716947" cy="65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Resultado de imagem para &quot;atividade física&quot; icon">
            <a:extLst>
              <a:ext uri="{FF2B5EF4-FFF2-40B4-BE49-F238E27FC236}">
                <a16:creationId xmlns:a16="http://schemas.microsoft.com/office/drawing/2014/main" id="{D1FC438E-CB5E-433C-86F5-3AE3F66E6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0" t="2131" r="54180" b="79805"/>
          <a:stretch/>
        </p:blipFill>
        <p:spPr bwMode="auto">
          <a:xfrm>
            <a:off x="10535432" y="276514"/>
            <a:ext cx="658093" cy="66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F8D700B-02EF-48B3-9998-D62E0A18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3383" t="14904" r="43764" b="60504"/>
          <a:stretch>
            <a:fillRect/>
          </a:stretch>
        </p:blipFill>
        <p:spPr bwMode="auto">
          <a:xfrm>
            <a:off x="9437243" y="298938"/>
            <a:ext cx="621157" cy="66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7"/>
          <p:cNvPicPr preferRelativeResize="0"/>
          <p:nvPr/>
        </p:nvPicPr>
        <p:blipFill rotWithShape="1">
          <a:blip r:embed="rId3">
            <a:alphaModFix/>
          </a:blip>
          <a:srcRect l="42167" t="47177" r="16572" b="42743"/>
          <a:stretch/>
        </p:blipFill>
        <p:spPr>
          <a:xfrm>
            <a:off x="1932034" y="1814052"/>
            <a:ext cx="8052623" cy="110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7"/>
          <p:cNvPicPr preferRelativeResize="0"/>
          <p:nvPr/>
        </p:nvPicPr>
        <p:blipFill rotWithShape="1">
          <a:blip r:embed="rId4">
            <a:alphaModFix/>
          </a:blip>
          <a:srcRect l="42733" t="32661" r="16573" b="43074"/>
          <a:stretch/>
        </p:blipFill>
        <p:spPr>
          <a:xfrm>
            <a:off x="1997848" y="3200399"/>
            <a:ext cx="8001560" cy="2639961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7"/>
          <p:cNvSpPr txBox="1"/>
          <p:nvPr/>
        </p:nvSpPr>
        <p:spPr>
          <a:xfrm>
            <a:off x="76445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sz="440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Índice de Massa Corporal (IMC) </a:t>
            </a:r>
            <a:endParaRPr sz="4400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10" name="Google Shape;510;p27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7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4F66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2" name="Google Shape;512;p27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id="513" name="Google Shape;513;p27" descr="Resultado de imagem para &quot;atividade física&quot; icon"/>
            <p:cNvPicPr preferRelativeResize="0"/>
            <p:nvPr/>
          </p:nvPicPr>
          <p:blipFill rotWithShape="1">
            <a:blip r:embed="rId5">
              <a:alphaModFix/>
            </a:blip>
            <a:srcRect l="27474" t="25656" r="52424" b="51893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27" descr="Resultado de imagem para &quot;atividade física&quot; icon"/>
            <p:cNvPicPr preferRelativeResize="0"/>
            <p:nvPr/>
          </p:nvPicPr>
          <p:blipFill rotWithShape="1">
            <a:blip r:embed="rId6">
              <a:alphaModFix/>
            </a:blip>
            <a:srcRect l="52810" t="2077" r="28614" b="79471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27" descr="Resultado de imagem para &quot;atividade física&quot; icon"/>
            <p:cNvPicPr preferRelativeResize="0"/>
            <p:nvPr/>
          </p:nvPicPr>
          <p:blipFill rotWithShape="1">
            <a:blip r:embed="rId7">
              <a:alphaModFix/>
            </a:blip>
            <a:srcRect l="2217" t="28888" r="79207" b="53476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6" name="Google Shape;516;p27"/>
          <p:cNvPicPr preferRelativeResize="0"/>
          <p:nvPr/>
        </p:nvPicPr>
        <p:blipFill rotWithShape="1">
          <a:blip r:embed="rId8">
            <a:alphaModFix/>
          </a:blip>
          <a:srcRect l="43382" t="14903" r="43803" b="6029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27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0135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24"/>
          <p:cNvPicPr preferRelativeResize="0"/>
          <p:nvPr/>
        </p:nvPicPr>
        <p:blipFill rotWithShape="1">
          <a:blip r:embed="rId3">
            <a:alphaModFix/>
          </a:blip>
          <a:srcRect l="59970" t="23333" r="18946" b="14999"/>
          <a:stretch/>
        </p:blipFill>
        <p:spPr>
          <a:xfrm>
            <a:off x="7927288" y="512742"/>
            <a:ext cx="3022874" cy="4970948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4"/>
          <p:cNvSpPr/>
          <p:nvPr/>
        </p:nvSpPr>
        <p:spPr>
          <a:xfrm>
            <a:off x="870151" y="1711179"/>
            <a:ext cx="6641149" cy="372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just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Reflete adiposidade abdominal;</a:t>
            </a:r>
          </a:p>
          <a:p>
            <a:pPr marL="342900" indent="-342900" algn="just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pt-BR" sz="2000" dirty="0">
              <a:latin typeface="Corbel" panose="020B0503020204020204" pitchFamily="34" charset="0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Indicador de risco de doença metabólica (obesidade, diabetes, dislipidemia).</a:t>
            </a:r>
            <a:endParaRPr sz="2000" dirty="0">
              <a:latin typeface="Corbel" panose="020B0503020204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 </a:t>
            </a:r>
            <a:r>
              <a:rPr lang="pt-BR" sz="2400" b="1" dirty="0">
                <a:solidFill>
                  <a:schemeClr val="dk1"/>
                </a:solidFill>
                <a:latin typeface="Corbel" panose="020B0503020204020204" pitchFamily="34" charset="0"/>
                <a:cs typeface="Calibri"/>
                <a:sym typeface="Calibri"/>
              </a:rPr>
              <a:t>Equipamento: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2400" b="1" dirty="0">
              <a:solidFill>
                <a:schemeClr val="dk1"/>
              </a:solidFill>
              <a:latin typeface="Corbel" panose="020B0503020204020204" pitchFamily="34" charset="0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dk1"/>
                </a:solidFill>
                <a:latin typeface="Corbel" panose="020B0503020204020204" pitchFamily="34" charset="0"/>
                <a:cs typeface="Calibri"/>
                <a:sym typeface="Calibri"/>
              </a:rPr>
              <a:t>Fita métrica inelástica com e</a:t>
            </a:r>
            <a:r>
              <a:rPr lang="pt-BR" sz="2000" dirty="0">
                <a:solidFill>
                  <a:schemeClr val="tx1"/>
                </a:solidFill>
                <a:latin typeface="Corbel" panose="020B0503020204020204" pitchFamily="34" charset="0"/>
              </a:rPr>
              <a:t>scala numérica em centímetros, com graduação (precisão) de 1 mm.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</a:pPr>
            <a:br>
              <a:rPr lang="pt-BR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</a:br>
            <a:endParaRPr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4"/>
          <p:cNvSpPr txBox="1"/>
          <p:nvPr/>
        </p:nvSpPr>
        <p:spPr>
          <a:xfrm>
            <a:off x="764458" y="1917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>
                <a:solidFill>
                  <a:srgbClr val="A6B727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Circunferência da Cintura </a:t>
            </a:r>
            <a:endParaRPr sz="4400" dirty="0">
              <a:solidFill>
                <a:srgbClr val="A6B727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473" name="Google Shape;473;p24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4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4F66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5" name="Google Shape;475;p24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id="476" name="Google Shape;476;p24" descr="Resultado de imagem para &quot;atividade física&quot; icon"/>
            <p:cNvPicPr preferRelativeResize="0"/>
            <p:nvPr/>
          </p:nvPicPr>
          <p:blipFill rotWithShape="1">
            <a:blip r:embed="rId4">
              <a:alphaModFix/>
            </a:blip>
            <a:srcRect l="27474" t="25656" r="52424" b="51893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24" descr="Resultado de imagem para &quot;atividade física&quot; icon"/>
            <p:cNvPicPr preferRelativeResize="0"/>
            <p:nvPr/>
          </p:nvPicPr>
          <p:blipFill rotWithShape="1">
            <a:blip r:embed="rId5">
              <a:alphaModFix/>
            </a:blip>
            <a:srcRect l="52810" t="2077" r="28614" b="79471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24" descr="Resultado de imagem para &quot;atividade física&quot; icon"/>
            <p:cNvPicPr preferRelativeResize="0"/>
            <p:nvPr/>
          </p:nvPicPr>
          <p:blipFill rotWithShape="1">
            <a:blip r:embed="rId6">
              <a:alphaModFix/>
            </a:blip>
            <a:srcRect l="2217" t="28888" r="79207" b="53476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9" name="Google Shape;479;p24"/>
          <p:cNvPicPr preferRelativeResize="0"/>
          <p:nvPr/>
        </p:nvPicPr>
        <p:blipFill rotWithShape="1">
          <a:blip r:embed="rId7">
            <a:alphaModFix/>
          </a:blip>
          <a:srcRect l="43382" t="14903" r="43803" b="6029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4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 dirty="0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0D9F73F-AB1D-4390-9AD3-ED2FE4545ADA}"/>
              </a:ext>
            </a:extLst>
          </p:cNvPr>
          <p:cNvSpPr txBox="1"/>
          <p:nvPr/>
        </p:nvSpPr>
        <p:spPr>
          <a:xfrm>
            <a:off x="948264" y="5764572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Brasil (2011, 2012).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25"/>
          <p:cNvPicPr preferRelativeResize="0"/>
          <p:nvPr/>
        </p:nvPicPr>
        <p:blipFill rotWithShape="1">
          <a:blip r:embed="rId3">
            <a:alphaModFix/>
          </a:blip>
          <a:srcRect l="59970" t="23333" r="18946" b="14999"/>
          <a:stretch/>
        </p:blipFill>
        <p:spPr>
          <a:xfrm>
            <a:off x="4943168" y="1229274"/>
            <a:ext cx="3022874" cy="4970948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5"/>
          <p:cNvSpPr/>
          <p:nvPr/>
        </p:nvSpPr>
        <p:spPr>
          <a:xfrm>
            <a:off x="486696" y="1386349"/>
            <a:ext cx="3923073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385623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1º Passo </a:t>
            </a:r>
            <a:r>
              <a:rPr lang="pt-BR" sz="180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A pessoa deve estar de pé, ereta, abdômen relaxado, braços estendidos ao longo do corpo e os pés separados numa distância de 25-30 cm. </a:t>
            </a:r>
            <a:endParaRPr>
              <a:latin typeface="Corbel" panose="020B0503020204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385623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2º Passo </a:t>
            </a:r>
            <a:r>
              <a:rPr lang="pt-BR" sz="180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A roupa deve ser afastada, de forma que a região da cintura fique despida. A medida não deve ser feita sobre a roupa ou cinto. </a:t>
            </a:r>
            <a:endParaRPr>
              <a:latin typeface="Corbel" panose="020B0503020204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385623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3º Passo </a:t>
            </a:r>
            <a:r>
              <a:rPr lang="pt-BR" sz="180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O profissional deve segurar o ponto zero da fita métrica em sua mão direita e, com a mão esquerda, passar a fita ao redor da cintura ou na menor curvatura localizada entre as costelas e o osso do quadril (crista ilíaca).</a:t>
            </a:r>
            <a:endParaRPr sz="180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8288591" y="1578444"/>
            <a:ext cx="3549447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385623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4º Passo </a:t>
            </a:r>
            <a:r>
              <a:rPr lang="pt-BR" sz="180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Deve-se verificar se a fita está no mesmo nível em todas as partes da cintura; não deve ficar larga, nem apertada. </a:t>
            </a:r>
            <a:endParaRPr>
              <a:latin typeface="Corbel" panose="020B0503020204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385623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385623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5º Passo </a:t>
            </a:r>
            <a:r>
              <a:rPr lang="pt-BR" sz="180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Pedir à pessoa que inspire e, em seguida, que expire totalmente. Realizar a leitura imediata antes que a pessoa inspire novamente. </a:t>
            </a:r>
            <a:endParaRPr>
              <a:latin typeface="Corbel" panose="020B0503020204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385623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385623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6º Passo </a:t>
            </a:r>
            <a:r>
              <a:rPr lang="pt-BR" sz="180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Anotar a medida no formulário da Vigilância Alimentar e Nutricional - SISVAN e no prontuário. </a:t>
            </a:r>
            <a:endParaRPr sz="180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5"/>
          <p:cNvSpPr txBox="1"/>
          <p:nvPr/>
        </p:nvSpPr>
        <p:spPr>
          <a:xfrm>
            <a:off x="764458" y="1917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sz="4400">
                <a:solidFill>
                  <a:srgbClr val="A6B727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Aferição da Circunferência da Cintura </a:t>
            </a:r>
            <a:endParaRPr sz="4400">
              <a:solidFill>
                <a:srgbClr val="A6B727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6"/>
          <p:cNvSpPr txBox="1"/>
          <p:nvPr/>
        </p:nvSpPr>
        <p:spPr>
          <a:xfrm>
            <a:off x="76445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sz="4400">
                <a:solidFill>
                  <a:srgbClr val="A6B727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Pontos de corte (Circunferência da Cintura) </a:t>
            </a:r>
            <a:endParaRPr sz="4400">
              <a:solidFill>
                <a:srgbClr val="A6B727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499" name="Google Shape;499;p26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26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CEA4665-3182-4A11-B75D-2E8C3B1DD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71" t="48298" r="1767" b="23301"/>
          <a:stretch/>
        </p:blipFill>
        <p:spPr>
          <a:xfrm>
            <a:off x="518830" y="2343951"/>
            <a:ext cx="11154340" cy="253493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54C4966-0506-427F-9371-47DFC979F674}"/>
              </a:ext>
            </a:extLst>
          </p:cNvPr>
          <p:cNvSpPr txBox="1"/>
          <p:nvPr/>
        </p:nvSpPr>
        <p:spPr>
          <a:xfrm>
            <a:off x="10698823" y="5809151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Brasil (2011).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sp>
        <p:nvSpPr>
          <p:cNvPr id="127" name="Google Shape;127;p4"/>
          <p:cNvSpPr txBox="1">
            <a:spLocks noGrp="1"/>
          </p:cNvSpPr>
          <p:nvPr>
            <p:ph type="title"/>
          </p:nvPr>
        </p:nvSpPr>
        <p:spPr>
          <a:xfrm>
            <a:off x="896033" y="469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dirty="0">
                <a:solidFill>
                  <a:srgbClr val="A6B727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Cuidados ao aferir medidas de pessoas com sobrepeso ou obesidade</a:t>
            </a:r>
            <a:endParaRPr dirty="0">
              <a:solidFill>
                <a:srgbClr val="A6B727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4645742" y="2168014"/>
            <a:ext cx="2669458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i="0" u="none" strike="noStrike" cap="none">
                <a:solidFill>
                  <a:schemeClr val="lt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Equilíbrio</a:t>
            </a:r>
            <a:endParaRPr sz="3500" i="0" u="none" strike="noStrike" cap="none">
              <a:solidFill>
                <a:schemeClr val="lt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1220500" y="4322919"/>
            <a:ext cx="6404416" cy="1338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2 - </a:t>
            </a:r>
            <a:r>
              <a:rPr lang="pt-BR" sz="18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Dar privacidade para a pessoa se despir. </a:t>
            </a:r>
            <a:r>
              <a:rPr lang="pt-BR" sz="1800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Dar a ela a opção de se despir parcialmente, dependendo do procedimento a ser realizado.</a:t>
            </a:r>
            <a:endParaRPr sz="1800" i="0" u="none" strike="noStrike" cap="none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220500" y="2296824"/>
            <a:ext cx="10047270" cy="1338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1 - Dispor de </a:t>
            </a:r>
            <a:r>
              <a:rPr lang="pt-BR" sz="18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equipamentos adequados</a:t>
            </a:r>
            <a:r>
              <a:rPr lang="pt-BR" sz="1800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, balanças de alta carga e fitas métricas extensas. Tais materiais devem estar à mão e </a:t>
            </a:r>
            <a:r>
              <a:rPr lang="pt-BR" sz="18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prontamente disponíveis</a:t>
            </a:r>
            <a:r>
              <a:rPr lang="pt-BR" sz="1800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, sem que seja necessária uma solicitação específica, sem que tenha que buscar em outros lugares ou levar o usuário a outros lugares para usar estes materiais.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984EB07-E26A-40CD-913C-431079C6B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9" t="25863" r="32486" b="18092"/>
          <a:stretch/>
        </p:blipFill>
        <p:spPr>
          <a:xfrm>
            <a:off x="8407228" y="3658970"/>
            <a:ext cx="2010698" cy="206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52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sp>
        <p:nvSpPr>
          <p:cNvPr id="146" name="Google Shape;146;p5"/>
          <p:cNvSpPr txBox="1"/>
          <p:nvPr/>
        </p:nvSpPr>
        <p:spPr>
          <a:xfrm>
            <a:off x="4645742" y="2168014"/>
            <a:ext cx="2669458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u="none" strike="noStrike" cap="none">
                <a:solidFill>
                  <a:schemeClr val="lt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Equilíbrio</a:t>
            </a:r>
            <a:endParaRPr sz="3500" u="none" strike="noStrike" cap="none">
              <a:solidFill>
                <a:schemeClr val="lt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3639714" y="2505711"/>
            <a:ext cx="7226058" cy="1338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3 - </a:t>
            </a:r>
            <a:r>
              <a:rPr lang="pt-BR" sz="1800" b="1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Conversar, de forma sensível, empática e amistosa</a:t>
            </a:r>
            <a:r>
              <a:rPr lang="pt-BR" sz="180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, sobre como será feita a pesagem ou a mensuração e sobre a necessidade dessa informação. Perguntar à pessoa se ela consente em ser pesada ou medida. 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1165771" y="4248611"/>
            <a:ext cx="9860457" cy="17542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4 - </a:t>
            </a:r>
            <a:r>
              <a:rPr lang="pt-BR" sz="1800" b="1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Pesá-la ou medi-la em um espaço privado</a:t>
            </a: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, sem fazer qualquer comentário sobre o peso ou a circunferência corporal. Dar à pessoa a opção de pesar de frente e saber seu peso ou de costas, sem ver o seu peso. Só comunicar o valor do peso ou outra medida se ela quiser saber, dando a informação </a:t>
            </a:r>
            <a:r>
              <a:rPr lang="pt-BR" sz="1800" b="1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sem julgamentos ou comentários inapropriados</a:t>
            </a: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sp>
        <p:nvSpPr>
          <p:cNvPr id="15" name="Google Shape;127;p4">
            <a:extLst>
              <a:ext uri="{FF2B5EF4-FFF2-40B4-BE49-F238E27FC236}">
                <a16:creationId xmlns:a16="http://schemas.microsoft.com/office/drawing/2014/main" id="{FCB63EC4-440F-4CA1-82A5-E9F4A4BB2F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6033" y="469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dirty="0">
                <a:solidFill>
                  <a:srgbClr val="A6B727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Cuidados ao aferir medidas de pessoas com sobrepeso ou obesidade</a:t>
            </a:r>
            <a:endParaRPr dirty="0">
              <a:solidFill>
                <a:srgbClr val="A6B727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FDE1C7D-8216-4451-BBF5-5E7927FCF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9" t="25863" r="32486" b="18092"/>
          <a:stretch/>
        </p:blipFill>
        <p:spPr>
          <a:xfrm>
            <a:off x="1165770" y="1776944"/>
            <a:ext cx="2010698" cy="206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13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64790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dirty="0">
                <a:solidFill>
                  <a:srgbClr val="A6B727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Passos para a antropometria e o diagnóstico nutricional do adulto</a:t>
            </a:r>
            <a:endParaRPr dirty="0">
              <a:solidFill>
                <a:srgbClr val="A6B727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524" name="Google Shape;524;p28"/>
          <p:cNvSpPr txBox="1">
            <a:spLocks noGrp="1"/>
          </p:cNvSpPr>
          <p:nvPr>
            <p:ph type="body" idx="1"/>
          </p:nvPr>
        </p:nvSpPr>
        <p:spPr>
          <a:xfrm>
            <a:off x="838200" y="1641123"/>
            <a:ext cx="1027491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dirty="0">
                <a:latin typeface="Corbel" panose="020B0503020204020204" pitchFamily="34" charset="0"/>
              </a:rPr>
              <a:t>1º) Pesar a cada consulta e medir a estatura na primeira consulta. </a:t>
            </a:r>
            <a:endParaRPr sz="2400" dirty="0">
              <a:latin typeface="Corbel" panose="020B050302020402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dirty="0">
                <a:solidFill>
                  <a:schemeClr val="bg2"/>
                </a:solidFill>
                <a:latin typeface="Corbel" panose="020B0503020204020204" pitchFamily="34" charset="0"/>
              </a:rPr>
              <a:t>2º) Calcular o IMC e fazer o diagnóstico nutricional. </a:t>
            </a:r>
            <a:endParaRPr sz="2400" dirty="0">
              <a:solidFill>
                <a:schemeClr val="bg2"/>
              </a:solidFill>
              <a:latin typeface="Corbel" panose="020B050302020402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dirty="0">
                <a:latin typeface="Corbel" panose="020B0503020204020204" pitchFamily="34" charset="0"/>
              </a:rPr>
              <a:t>3º) Aferir a medida da circunferência da cintura e fazer a avaliação de risco para doenças cardiovasculares segundo os pontos de corte estipulados para a VAN. </a:t>
            </a:r>
          </a:p>
          <a:p>
            <a:pPr marL="0" lvl="0" indent="0" algn="just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dirty="0">
                <a:solidFill>
                  <a:schemeClr val="bg2"/>
                </a:solidFill>
                <a:latin typeface="Corbel" panose="020B0503020204020204" pitchFamily="34" charset="0"/>
              </a:rPr>
              <a:t>4º) Anotar os dados no prontuário, sistema de informação do serviço de saúde e/ou SISVAN.</a:t>
            </a:r>
          </a:p>
          <a:p>
            <a:pPr marL="228600" lvl="0" indent="-508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600" dirty="0">
              <a:latin typeface="Corbel" panose="020B0503020204020204" pitchFamily="34" charset="0"/>
            </a:endParaRPr>
          </a:p>
        </p:txBody>
      </p:sp>
      <p:sp>
        <p:nvSpPr>
          <p:cNvPr id="525" name="Google Shape;525;p28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28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4F66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7" name="Google Shape;527;p28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id="528" name="Google Shape;528;p28" descr="Resultado de imagem para &quot;atividade física&quot; icon"/>
            <p:cNvPicPr preferRelativeResize="0"/>
            <p:nvPr/>
          </p:nvPicPr>
          <p:blipFill rotWithShape="1">
            <a:blip r:embed="rId3">
              <a:alphaModFix/>
            </a:blip>
            <a:srcRect l="27474" t="25656" r="52424" b="51893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28" descr="Resultado de imagem para &quot;atividade física&quot; icon"/>
            <p:cNvPicPr preferRelativeResize="0"/>
            <p:nvPr/>
          </p:nvPicPr>
          <p:blipFill rotWithShape="1">
            <a:blip r:embed="rId4">
              <a:alphaModFix/>
            </a:blip>
            <a:srcRect l="52810" t="2077" r="28614" b="79471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28" descr="Resultado de imagem para &quot;atividade física&quot; icon"/>
            <p:cNvPicPr preferRelativeResize="0"/>
            <p:nvPr/>
          </p:nvPicPr>
          <p:blipFill rotWithShape="1">
            <a:blip r:embed="rId5">
              <a:alphaModFix/>
            </a:blip>
            <a:srcRect l="2217" t="28888" r="79207" b="53476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1" name="Google Shape;531;p28"/>
          <p:cNvPicPr preferRelativeResize="0"/>
          <p:nvPr/>
        </p:nvPicPr>
        <p:blipFill rotWithShape="1">
          <a:blip r:embed="rId6">
            <a:alphaModFix/>
          </a:blip>
          <a:srcRect l="43382" t="14903" r="43803" b="6029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8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4F278DB-34BA-49B8-BE6F-4B353607FEA4}"/>
              </a:ext>
            </a:extLst>
          </p:cNvPr>
          <p:cNvSpPr txBox="1"/>
          <p:nvPr/>
        </p:nvSpPr>
        <p:spPr>
          <a:xfrm>
            <a:off x="9948005" y="5784095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Brasil (2011), adaptado.</a:t>
            </a:r>
          </a:p>
        </p:txBody>
      </p:sp>
    </p:spTree>
    <p:extLst>
      <p:ext uri="{BB962C8B-B14F-4D97-AF65-F5344CB8AC3E}">
        <p14:creationId xmlns:p14="http://schemas.microsoft.com/office/powerpoint/2010/main" val="4209739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64790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dirty="0">
                <a:solidFill>
                  <a:srgbClr val="A6B727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Passos para a antropometria e o diagnóstico nutricional do adulto</a:t>
            </a:r>
            <a:endParaRPr dirty="0">
              <a:solidFill>
                <a:srgbClr val="A6B727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524" name="Google Shape;524;p28"/>
          <p:cNvSpPr txBox="1">
            <a:spLocks noGrp="1"/>
          </p:cNvSpPr>
          <p:nvPr>
            <p:ph type="body" idx="1"/>
          </p:nvPr>
        </p:nvSpPr>
        <p:spPr>
          <a:xfrm>
            <a:off x="817012" y="1883440"/>
            <a:ext cx="10490577" cy="40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dirty="0">
                <a:latin typeface="Corbel" panose="020B0503020204020204" pitchFamily="34" charset="0"/>
              </a:rPr>
              <a:t>5º) Compartilhar com o adulto o diagnóstico nutricional, de forma respeitosa.</a:t>
            </a:r>
            <a:endParaRPr sz="2400" dirty="0">
              <a:latin typeface="Corbel" panose="020B050302020402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dirty="0">
                <a:solidFill>
                  <a:schemeClr val="bg2"/>
                </a:solidFill>
                <a:latin typeface="Corbel" panose="020B0503020204020204" pitchFamily="34" charset="0"/>
              </a:rPr>
              <a:t>6º) Fazer a intervenção adequada, para cada situação. </a:t>
            </a:r>
            <a:endParaRPr sz="2400" dirty="0">
              <a:solidFill>
                <a:schemeClr val="bg2"/>
              </a:solidFill>
              <a:latin typeface="Corbel" panose="020B050302020402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dirty="0">
                <a:latin typeface="Corbel" panose="020B0503020204020204" pitchFamily="34" charset="0"/>
              </a:rPr>
              <a:t>7º) Realizar ações de promoção da saúde. Valorizar o diagnóstico nutricional é ter atitude de vigilância.</a:t>
            </a:r>
            <a:endParaRPr sz="2400" dirty="0">
              <a:latin typeface="Corbel" panose="020B0503020204020204" pitchFamily="34" charset="0"/>
            </a:endParaRPr>
          </a:p>
          <a:p>
            <a:pPr marL="228600" lvl="0" indent="-50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Corbel" panose="020B0503020204020204" pitchFamily="34" charset="0"/>
            </a:endParaRPr>
          </a:p>
        </p:txBody>
      </p:sp>
      <p:sp>
        <p:nvSpPr>
          <p:cNvPr id="525" name="Google Shape;525;p28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28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4F66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7" name="Google Shape;527;p28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id="528" name="Google Shape;528;p28" descr="Resultado de imagem para &quot;atividade física&quot; icon"/>
            <p:cNvPicPr preferRelativeResize="0"/>
            <p:nvPr/>
          </p:nvPicPr>
          <p:blipFill rotWithShape="1">
            <a:blip r:embed="rId3">
              <a:alphaModFix/>
            </a:blip>
            <a:srcRect l="27474" t="25656" r="52424" b="51893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28" descr="Resultado de imagem para &quot;atividade física&quot; icon"/>
            <p:cNvPicPr preferRelativeResize="0"/>
            <p:nvPr/>
          </p:nvPicPr>
          <p:blipFill rotWithShape="1">
            <a:blip r:embed="rId4">
              <a:alphaModFix/>
            </a:blip>
            <a:srcRect l="52810" t="2077" r="28614" b="79471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28" descr="Resultado de imagem para &quot;atividade física&quot; icon"/>
            <p:cNvPicPr preferRelativeResize="0"/>
            <p:nvPr/>
          </p:nvPicPr>
          <p:blipFill rotWithShape="1">
            <a:blip r:embed="rId5">
              <a:alphaModFix/>
            </a:blip>
            <a:srcRect l="2217" t="28888" r="79207" b="53476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1" name="Google Shape;531;p28"/>
          <p:cNvPicPr preferRelativeResize="0"/>
          <p:nvPr/>
        </p:nvPicPr>
        <p:blipFill rotWithShape="1">
          <a:blip r:embed="rId6">
            <a:alphaModFix/>
          </a:blip>
          <a:srcRect l="43382" t="14903" r="43803" b="6029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8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4F278DB-34BA-49B8-BE6F-4B353607FEA4}"/>
              </a:ext>
            </a:extLst>
          </p:cNvPr>
          <p:cNvSpPr txBox="1"/>
          <p:nvPr/>
        </p:nvSpPr>
        <p:spPr>
          <a:xfrm>
            <a:off x="9948005" y="5784095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Brasil (2011), adaptado.</a:t>
            </a:r>
          </a:p>
        </p:txBody>
      </p:sp>
    </p:spTree>
    <p:extLst>
      <p:ext uri="{BB962C8B-B14F-4D97-AF65-F5344CB8AC3E}">
        <p14:creationId xmlns:p14="http://schemas.microsoft.com/office/powerpoint/2010/main" val="1630319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9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Bibliografia</a:t>
            </a:r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body" idx="1"/>
          </p:nvPr>
        </p:nvSpPr>
        <p:spPr>
          <a:xfrm>
            <a:off x="786782" y="12533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t-BR" sz="1600" dirty="0">
                <a:solidFill>
                  <a:srgbClr val="000000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Brasil. Ministério da Saúde. Secretaria de Atenção à Saúde. Departamento de Atenção Básica. Marco de referência da vigilância alimentar e nutricional na atenção básica. Brasília (DF); 2015.</a:t>
            </a:r>
          </a:p>
          <a:p>
            <a:pPr marL="0" lvl="0" indent="0" algn="just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t-BR" sz="1600" dirty="0">
                <a:solidFill>
                  <a:srgbClr val="000000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Brasil. Ministério da Saúde. Secretaria de Atenção à Saúde. Departamento de Atenção Básica. Orientações para coleta e análise de dados antropométricos em serviços de saúde. Brasília (DF); 2011.</a:t>
            </a:r>
          </a:p>
          <a:p>
            <a:pPr marL="0" lvl="0" indent="0" algn="just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t-BR" sz="1600" dirty="0">
                <a:latin typeface="Corbel" panose="020B0503020204020204" pitchFamily="34" charset="0"/>
              </a:rPr>
              <a:t>Brasil. Ministério da Saúde. Secretaria de Atenção à Saúde. Departamento de Atenção Básica. Protocolos do Sistema de Vigilância Alimentar e Nutricional – SISVAN na assistência à saúde. Brasília (DF); 2008.</a:t>
            </a:r>
          </a:p>
          <a:p>
            <a:pPr marL="0" lvl="0" indent="0" algn="just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t-BR" sz="1600" dirty="0">
                <a:solidFill>
                  <a:srgbClr val="000000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Brasil. Manual orientador para aquisição de equipamentos antropométricos: Portaria nº 2.975, de 14 de dezembro de 2011. Brasília, 2012.</a:t>
            </a:r>
          </a:p>
          <a:p>
            <a:pPr marL="0" lvl="0" indent="0" algn="just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t-BR" sz="1600" dirty="0" err="1">
                <a:solidFill>
                  <a:srgbClr val="000000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Mussoi</a:t>
            </a:r>
            <a:r>
              <a:rPr lang="pt-BR" sz="1600" dirty="0">
                <a:solidFill>
                  <a:srgbClr val="000000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, TD. Avaliação nutricional na prática clínica: da gestação ao envelhecimento. 1. ed. - Rio de Janeiro: Guanabara Koogan, 2017.</a:t>
            </a:r>
          </a:p>
          <a:p>
            <a:pPr marL="0" indent="0" algn="just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100000"/>
              <a:buNone/>
            </a:pPr>
            <a:r>
              <a:rPr lang="pt-BR" sz="1600" dirty="0">
                <a:solidFill>
                  <a:srgbClr val="000000"/>
                </a:solidFill>
                <a:latin typeface="Corbel" panose="020B0503020204020204" pitchFamily="34" charset="0"/>
                <a:sym typeface="Corbel"/>
              </a:rPr>
              <a:t>Laboratório de Avaliação Nutricional de Populações – LANPOP. Curso de antropometria da Pesquisa Nacional de Saúde. Disponível em: </a:t>
            </a:r>
            <a:r>
              <a:rPr lang="pt-BR" sz="16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https://www.youtube.com/watch?v=lLl2m2y28yo</a:t>
            </a:r>
            <a:endParaRPr lang="pt-BR" sz="1600" u="sng" dirty="0">
              <a:solidFill>
                <a:schemeClr val="tx1"/>
              </a:solidFill>
            </a:endParaRPr>
          </a:p>
          <a:p>
            <a:pPr marL="0" lvl="0" indent="0" algn="just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1600" dirty="0">
                <a:solidFill>
                  <a:srgbClr val="000000"/>
                </a:solidFill>
                <a:latin typeface="Corbel" panose="020B0503020204020204" pitchFamily="34" charset="0"/>
                <a:sym typeface="Corbel"/>
              </a:rPr>
              <a:t> Universidade Federal do Rio de Janeiro - UFRJ. Estudo Nacional de Alimentação e Nutrição Infantil - ENANI-2019: Manual de antropometria. Rio de Janeiro, 2019</a:t>
            </a:r>
            <a:endParaRPr sz="1600" dirty="0">
              <a:latin typeface="Corbel" panose="020B0503020204020204" pitchFamily="34" charset="0"/>
            </a:endParaRPr>
          </a:p>
        </p:txBody>
      </p:sp>
      <p:sp>
        <p:nvSpPr>
          <p:cNvPr id="540" name="Google Shape;540;p29"/>
          <p:cNvSpPr/>
          <p:nvPr/>
        </p:nvSpPr>
        <p:spPr>
          <a:xfrm>
            <a:off x="4788310" y="-886993"/>
            <a:ext cx="2615400" cy="1734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4F66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1" name="Google Shape;541;p29"/>
          <p:cNvGrpSpPr/>
          <p:nvPr/>
        </p:nvGrpSpPr>
        <p:grpSpPr>
          <a:xfrm>
            <a:off x="5438480" y="159370"/>
            <a:ext cx="1775290" cy="578192"/>
            <a:chOff x="5329170" y="50725"/>
            <a:chExt cx="2086612" cy="680947"/>
          </a:xfrm>
        </p:grpSpPr>
        <p:pic>
          <p:nvPicPr>
            <p:cNvPr id="542" name="Google Shape;542;p29" descr="Resultado de imagem para &quot;atividade física&quot; icon"/>
            <p:cNvPicPr preferRelativeResize="0"/>
            <p:nvPr/>
          </p:nvPicPr>
          <p:blipFill rotWithShape="1">
            <a:blip r:embed="rId4">
              <a:alphaModFix/>
            </a:blip>
            <a:srcRect l="28167" t="28029" r="53950" b="53905"/>
            <a:stretch/>
          </p:blipFill>
          <p:spPr>
            <a:xfrm>
              <a:off x="5329170" y="50725"/>
              <a:ext cx="690195" cy="669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29" descr="Resultado de imagem para &quot;atividade física&quot; icon"/>
            <p:cNvPicPr preferRelativeResize="0"/>
            <p:nvPr/>
          </p:nvPicPr>
          <p:blipFill rotWithShape="1">
            <a:blip r:embed="rId5">
              <a:alphaModFix/>
            </a:blip>
            <a:srcRect l="80704" t="2078" r="2148" b="79855"/>
            <a:stretch/>
          </p:blipFill>
          <p:spPr>
            <a:xfrm>
              <a:off x="6041560" y="62649"/>
              <a:ext cx="661826" cy="669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29" descr="Resultado de imagem para &quot;atividade física&quot; icon"/>
            <p:cNvPicPr preferRelativeResize="0"/>
            <p:nvPr/>
          </p:nvPicPr>
          <p:blipFill rotWithShape="1">
            <a:blip r:embed="rId6">
              <a:alphaModFix/>
            </a:blip>
            <a:srcRect l="2217" t="28888" r="79207" b="53476"/>
            <a:stretch/>
          </p:blipFill>
          <p:spPr>
            <a:xfrm>
              <a:off x="6698835" y="70629"/>
              <a:ext cx="716947" cy="6530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5" name="Google Shape;545;p29"/>
          <p:cNvPicPr preferRelativeResize="0"/>
          <p:nvPr/>
        </p:nvPicPr>
        <p:blipFill rotWithShape="1">
          <a:blip r:embed="rId7">
            <a:alphaModFix/>
          </a:blip>
          <a:srcRect l="43382" t="14903" r="43803" b="60293"/>
          <a:stretch/>
        </p:blipFill>
        <p:spPr>
          <a:xfrm>
            <a:off x="4905254" y="15493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29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Estado Nutricional </a:t>
            </a:r>
            <a:endParaRPr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3006213" y="5058696"/>
            <a:ext cx="6108289" cy="560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t-B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 suprir as necessidades nutricionais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id="25" name="Picture 20" descr="Resultado de imagem para &quot;atividade física&quot; icon">
            <a:extLst>
              <a:ext uri="{FF2B5EF4-FFF2-40B4-BE49-F238E27FC236}">
                <a16:creationId xmlns:a16="http://schemas.microsoft.com/office/drawing/2014/main" id="{AB045C75-69A1-4DAE-8096-C3784C506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0" t="2131" r="54180" b="79805"/>
          <a:stretch/>
        </p:blipFill>
        <p:spPr bwMode="auto">
          <a:xfrm>
            <a:off x="10650121" y="258928"/>
            <a:ext cx="658093" cy="66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87A4B8B9-23A6-4D21-A834-62A5C565B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191" y="-208254"/>
            <a:ext cx="1158340" cy="160338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D05605A-3396-4CD1-B51D-794471A93EED}"/>
              </a:ext>
            </a:extLst>
          </p:cNvPr>
          <p:cNvSpPr txBox="1"/>
          <p:nvPr/>
        </p:nvSpPr>
        <p:spPr>
          <a:xfrm>
            <a:off x="10650121" y="5778381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Brasil (2011).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D7E20AE3-8DF4-4442-A259-0E96208D64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0708490"/>
              </p:ext>
            </p:extLst>
          </p:nvPr>
        </p:nvGraphicFramePr>
        <p:xfrm>
          <a:off x="3211463" y="1547960"/>
          <a:ext cx="5510135" cy="344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sp>
        <p:nvSpPr>
          <p:cNvPr id="192" name="Google Shape;19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Medidas antropométricas </a:t>
            </a:r>
            <a:endParaRPr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5" name="Google Shape;195;p7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6A5ECBD-9155-456A-9DBF-867ADDA17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191" y="-208254"/>
            <a:ext cx="1158340" cy="160338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3F7B4DA-1483-4EB0-8F79-9103EC50F99B}"/>
              </a:ext>
            </a:extLst>
          </p:cNvPr>
          <p:cNvSpPr txBox="1"/>
          <p:nvPr/>
        </p:nvSpPr>
        <p:spPr>
          <a:xfrm>
            <a:off x="10650121" y="5778381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Brasil (2015).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0C56FD-E6CE-4071-9B6B-112C606C0A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42" t="28694" r="14360" b="19533"/>
          <a:stretch/>
        </p:blipFill>
        <p:spPr>
          <a:xfrm>
            <a:off x="2301541" y="1461345"/>
            <a:ext cx="6981943" cy="4457116"/>
          </a:xfrm>
          <a:prstGeom prst="rect">
            <a:avLst/>
          </a:prstGeom>
        </p:spPr>
      </p:pic>
      <p:sp>
        <p:nvSpPr>
          <p:cNvPr id="194" name="Google Shape;194;p7"/>
          <p:cNvSpPr/>
          <p:nvPr/>
        </p:nvSpPr>
        <p:spPr>
          <a:xfrm>
            <a:off x="2464231" y="4556502"/>
            <a:ext cx="6602277" cy="46112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D912A966-9012-4829-8D3E-C86A236CB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9" r="3644"/>
          <a:stretch/>
        </p:blipFill>
        <p:spPr>
          <a:xfrm>
            <a:off x="7678314" y="1821976"/>
            <a:ext cx="4028259" cy="3825117"/>
          </a:xfrm>
          <a:prstGeom prst="rect">
            <a:avLst/>
          </a:prstGeom>
        </p:spPr>
      </p:pic>
      <p:sp>
        <p:nvSpPr>
          <p:cNvPr id="201" name="Google Shape;201;p8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Medidas antropométricas </a:t>
            </a:r>
            <a:endParaRPr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2" name="Google Shape;212;p8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B20C750-720C-4072-9A30-5DF4F02BB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191" y="-208254"/>
            <a:ext cx="1158340" cy="160338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8FED8A8-C258-4919-9090-3B5E7AA1C2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40523" t="28694" r="15324" b="20765"/>
          <a:stretch/>
        </p:blipFill>
        <p:spPr>
          <a:xfrm>
            <a:off x="712839" y="1587270"/>
            <a:ext cx="5383161" cy="346446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47283FB-33B6-4BEC-AD16-406BAA433E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523" t="64460" r="15324" b="29987"/>
          <a:stretch/>
        </p:blipFill>
        <p:spPr>
          <a:xfrm>
            <a:off x="710256" y="4051887"/>
            <a:ext cx="5383161" cy="38062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0F18E9E-0342-4B2A-994C-F773B70EC1F5}"/>
              </a:ext>
            </a:extLst>
          </p:cNvPr>
          <p:cNvSpPr/>
          <p:nvPr/>
        </p:nvSpPr>
        <p:spPr>
          <a:xfrm>
            <a:off x="725754" y="4051887"/>
            <a:ext cx="5383162" cy="380629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8B5BA78-1A24-4078-BD29-E669776378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15" t="27547" r="52073" b="30170"/>
          <a:stretch/>
        </p:blipFill>
        <p:spPr>
          <a:xfrm flipV="1">
            <a:off x="6431689" y="3850408"/>
            <a:ext cx="1246625" cy="787741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AECB6375-5F36-4824-B75E-EDA58A4A2D30}"/>
              </a:ext>
            </a:extLst>
          </p:cNvPr>
          <p:cNvSpPr txBox="1"/>
          <p:nvPr/>
        </p:nvSpPr>
        <p:spPr>
          <a:xfrm>
            <a:off x="10650121" y="5778381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Brasil (2015).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3C87DB2E-7BF5-4F31-A0C4-18F6611E2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47" r="4859"/>
          <a:stretch/>
        </p:blipFill>
        <p:spPr>
          <a:xfrm>
            <a:off x="1122854" y="2695556"/>
            <a:ext cx="3219876" cy="318904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4817735-BEF8-45A4-9341-3AA37CA49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47" r="4859"/>
          <a:stretch/>
        </p:blipFill>
        <p:spPr>
          <a:xfrm>
            <a:off x="6771482" y="2844077"/>
            <a:ext cx="3219876" cy="3189049"/>
          </a:xfrm>
          <a:prstGeom prst="rect">
            <a:avLst/>
          </a:prstGeom>
        </p:spPr>
      </p:pic>
      <p:sp>
        <p:nvSpPr>
          <p:cNvPr id="234" name="Google Shape;234;p10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sp>
        <p:nvSpPr>
          <p:cNvPr id="239" name="Google Shape;239;p10"/>
          <p:cNvSpPr txBox="1">
            <a:spLocks noGrp="1"/>
          </p:cNvSpPr>
          <p:nvPr>
            <p:ph type="title"/>
          </p:nvPr>
        </p:nvSpPr>
        <p:spPr>
          <a:xfrm>
            <a:off x="1122853" y="2887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Peso - Equipamentos</a:t>
            </a:r>
            <a:endParaRPr dirty="0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40" name="Google Shape;240;p10"/>
          <p:cNvPicPr preferRelativeResize="0"/>
          <p:nvPr/>
        </p:nvPicPr>
        <p:blipFill rotWithShape="1">
          <a:blip r:embed="rId4">
            <a:alphaModFix/>
          </a:blip>
          <a:srcRect l="56449" t="23992" r="30742" b="30645"/>
          <a:stretch/>
        </p:blipFill>
        <p:spPr>
          <a:xfrm>
            <a:off x="4231360" y="2777379"/>
            <a:ext cx="1568246" cy="312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0"/>
          <p:cNvPicPr preferRelativeResize="0"/>
          <p:nvPr/>
        </p:nvPicPr>
        <p:blipFill rotWithShape="1">
          <a:blip r:embed="rId5">
            <a:alphaModFix/>
          </a:blip>
          <a:srcRect l="56449" t="34879" r="31989" b="20968"/>
          <a:stretch/>
        </p:blipFill>
        <p:spPr>
          <a:xfrm>
            <a:off x="9889056" y="2834532"/>
            <a:ext cx="1504335" cy="322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0"/>
          <p:cNvSpPr txBox="1"/>
          <p:nvPr/>
        </p:nvSpPr>
        <p:spPr>
          <a:xfrm>
            <a:off x="1122853" y="1736416"/>
            <a:ext cx="1023094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Capacidade de pesagem de, no mínimo, 200 kg e plataforma para apoio dos pés constituídos de material antiderrapante.</a:t>
            </a:r>
            <a:endParaRPr sz="1200" dirty="0">
              <a:latin typeface="Corbel" panose="020B0503020204020204" pitchFamily="34" charset="0"/>
            </a:endParaRPr>
          </a:p>
        </p:txBody>
      </p:sp>
      <p:sp>
        <p:nvSpPr>
          <p:cNvPr id="246" name="Google Shape;246;p10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0"/>
          <p:cNvSpPr txBox="1"/>
          <p:nvPr/>
        </p:nvSpPr>
        <p:spPr>
          <a:xfrm>
            <a:off x="1584779" y="4012356"/>
            <a:ext cx="234499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Mostrador (display) digital com indicadores de peso com no mínimo, 5 dígitos.</a:t>
            </a:r>
            <a:endParaRPr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50" name="Google Shape;250;p10"/>
          <p:cNvSpPr/>
          <p:nvPr/>
        </p:nvSpPr>
        <p:spPr>
          <a:xfrm>
            <a:off x="1788383" y="3242223"/>
            <a:ext cx="223886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Balança plataforma digital</a:t>
            </a:r>
            <a:endParaRPr sz="2000" b="1" dirty="0">
              <a:solidFill>
                <a:srgbClr val="22340E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251" name="Google Shape;251;p10"/>
          <p:cNvSpPr/>
          <p:nvPr/>
        </p:nvSpPr>
        <p:spPr>
          <a:xfrm>
            <a:off x="7172626" y="3341920"/>
            <a:ext cx="261895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Balança plataforma mecânica </a:t>
            </a:r>
            <a:endParaRPr sz="1600" dirty="0">
              <a:latin typeface="Corbel" panose="020B0503020204020204" pitchFamily="34" charset="0"/>
            </a:endParaRPr>
          </a:p>
        </p:txBody>
      </p:sp>
      <p:sp>
        <p:nvSpPr>
          <p:cNvPr id="252" name="Google Shape;252;p10"/>
          <p:cNvSpPr/>
          <p:nvPr/>
        </p:nvSpPr>
        <p:spPr>
          <a:xfrm>
            <a:off x="7146989" y="4101483"/>
            <a:ext cx="2618952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Régua e cursor em aço inoxidável; </a:t>
            </a:r>
            <a:endParaRPr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pt-BR" sz="1800" dirty="0">
              <a:solidFill>
                <a:schemeClr val="tx1"/>
              </a:solidFill>
              <a:latin typeface="Corbel" panose="020B0503020204020204" pitchFamily="34" charset="0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Trava e calibrador de fácil manuseio.</a:t>
            </a:r>
            <a:endParaRPr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53" name="Google Shape;253;p10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661A5C81-4177-4390-B5A8-3539FC6D7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1191" y="-208254"/>
            <a:ext cx="1158340" cy="160338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5B873ECF-8C50-4F56-BFAA-91F9542F94B7}"/>
              </a:ext>
            </a:extLst>
          </p:cNvPr>
          <p:cNvSpPr txBox="1"/>
          <p:nvPr/>
        </p:nvSpPr>
        <p:spPr>
          <a:xfrm>
            <a:off x="10785521" y="5809151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Brasil (2012).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F0E8E5B-A92A-4DDD-8F88-8F42B64CE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45"/>
          <a:stretch/>
        </p:blipFill>
        <p:spPr>
          <a:xfrm>
            <a:off x="592468" y="1286600"/>
            <a:ext cx="6180197" cy="4998025"/>
          </a:xfrm>
          <a:prstGeom prst="rect">
            <a:avLst/>
          </a:prstGeom>
        </p:spPr>
      </p:pic>
      <p:pic>
        <p:nvPicPr>
          <p:cNvPr id="263" name="Google Shape;263;p11"/>
          <p:cNvPicPr preferRelativeResize="0"/>
          <p:nvPr/>
        </p:nvPicPr>
        <p:blipFill rotWithShape="1">
          <a:blip r:embed="rId4">
            <a:alphaModFix/>
          </a:blip>
          <a:srcRect l="53841" t="44153" r="29835" b="30847"/>
          <a:stretch/>
        </p:blipFill>
        <p:spPr>
          <a:xfrm rot="682368">
            <a:off x="7701212" y="2673049"/>
            <a:ext cx="3227943" cy="255080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1"/>
          <p:cNvSpPr/>
          <p:nvPr/>
        </p:nvSpPr>
        <p:spPr>
          <a:xfrm>
            <a:off x="1315440" y="2999679"/>
            <a:ext cx="4780560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17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Mostrador (display) digital;</a:t>
            </a:r>
            <a:endParaRPr sz="13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285750" marR="0" lvl="0" indent="-285750" algn="just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17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Desligamento automático;</a:t>
            </a:r>
            <a:endParaRPr sz="13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285750" marR="0" lvl="0" indent="-285750" algn="just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17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Alimentação por pilha(s) ou bateria(s);</a:t>
            </a:r>
            <a:endParaRPr sz="13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285750" marR="0" lvl="0" indent="-285750" algn="just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17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Pés revestidos de material antiderrapante;</a:t>
            </a:r>
            <a:endParaRPr sz="13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285750" marR="0" lvl="0" indent="-285750" algn="just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17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Material </a:t>
            </a:r>
            <a:r>
              <a:rPr lang="pt-BR" sz="1700" dirty="0">
                <a:solidFill>
                  <a:schemeClr val="tx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resistente</a:t>
            </a:r>
            <a:r>
              <a:rPr lang="pt-BR" sz="17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 a impacto </a:t>
            </a:r>
            <a:r>
              <a:rPr lang="pt-BR" sz="1700" dirty="0">
                <a:solidFill>
                  <a:schemeClr val="tx1"/>
                </a:solidFill>
                <a:latin typeface="Corbel" panose="020B0503020204020204" pitchFamily="34" charset="0"/>
              </a:rPr>
              <a:t>(exemplo: não utilizar </a:t>
            </a:r>
            <a:r>
              <a:rPr lang="pt-BR" sz="1700" dirty="0">
                <a:solidFill>
                  <a:schemeClr val="tx1"/>
                </a:solidFill>
                <a:latin typeface="Corbel" panose="020B0503020204020204" pitchFamily="34" charset="0"/>
                <a:sym typeface="Arial"/>
              </a:rPr>
              <a:t>vidro temperado) e de fácil higienização.</a:t>
            </a:r>
            <a:endParaRPr sz="13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65" name="Google Shape;265;p11"/>
          <p:cNvSpPr/>
          <p:nvPr/>
        </p:nvSpPr>
        <p:spPr>
          <a:xfrm>
            <a:off x="1762204" y="2484327"/>
            <a:ext cx="433379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Corbel" panose="020B0503020204020204" pitchFamily="34" charset="0"/>
                <a:sym typeface="Arial"/>
              </a:rPr>
              <a:t>Balança de plataforma portátil </a:t>
            </a:r>
            <a:endParaRPr sz="1200" dirty="0">
              <a:latin typeface="Corbel" panose="020B0503020204020204" pitchFamily="34" charset="0"/>
            </a:endParaRPr>
          </a:p>
        </p:txBody>
      </p:sp>
      <p:sp>
        <p:nvSpPr>
          <p:cNvPr id="266" name="Google Shape;26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Peso - Equipamentos</a:t>
            </a:r>
            <a:endParaRPr dirty="0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1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9AB8C75-A992-4AE5-A475-5B5DB60FB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191" y="-208254"/>
            <a:ext cx="1158340" cy="160338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14C3A08-C137-42E3-812C-30FFF60BC016}"/>
              </a:ext>
            </a:extLst>
          </p:cNvPr>
          <p:cNvSpPr txBox="1"/>
          <p:nvPr/>
        </p:nvSpPr>
        <p:spPr>
          <a:xfrm>
            <a:off x="10785521" y="5809151"/>
            <a:ext cx="370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Brasil (2012).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174522" y="6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sz="3200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Exemplo de </a:t>
            </a:r>
            <a:r>
              <a:rPr lang="pt-BR" sz="4000" b="1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Calibração da balança digital</a:t>
            </a:r>
            <a:r>
              <a:rPr lang="pt-BR" sz="4000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:</a:t>
            </a:r>
            <a:br>
              <a:rPr lang="pt-BR" sz="4000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pt-BR" sz="3200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Pesquisa Nacional de Saúde - PNS</a:t>
            </a:r>
            <a:endParaRPr sz="4000" dirty="0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1"/>
          </p:nvPr>
        </p:nvSpPr>
        <p:spPr>
          <a:xfrm>
            <a:off x="2433485" y="4845923"/>
            <a:ext cx="7447935" cy="74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</a:pPr>
            <a:r>
              <a:rPr lang="pt-BR" sz="2000" dirty="0">
                <a:solidFill>
                  <a:schemeClr val="bg1">
                    <a:lumMod val="65000"/>
                  </a:schemeClr>
                </a:solidFill>
              </a:rPr>
              <a:t>Assistir de 0:00 a 4:40</a:t>
            </a:r>
            <a:endParaRPr lang="pt-BR" sz="2000" dirty="0">
              <a:solidFill>
                <a:schemeClr val="bg1">
                  <a:lumMod val="65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</a:pPr>
            <a:r>
              <a:rPr lang="pt-BR" sz="2000" u="sng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https://www.youtube.com/watch?v=lLl2m2y28yo</a:t>
            </a:r>
            <a:endParaRPr sz="3600" dirty="0">
              <a:solidFill>
                <a:schemeClr val="bg1">
                  <a:lumMod val="65000"/>
                </a:schemeClr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7" name="Google Shape;227;p9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70714FC-667E-4421-B5C4-B39761226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191" y="-208254"/>
            <a:ext cx="1158340" cy="160338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14DA455-75C7-4C24-BDFD-1FC632F326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63" t="24695" r="43312" b="29704"/>
          <a:stretch/>
        </p:blipFill>
        <p:spPr>
          <a:xfrm>
            <a:off x="3185652" y="1593600"/>
            <a:ext cx="5574891" cy="3125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B05552E-19A0-4353-BC81-3880122F3D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936" t="40000" r="25242" b="11255"/>
          <a:stretch/>
        </p:blipFill>
        <p:spPr>
          <a:xfrm>
            <a:off x="2670708" y="4845923"/>
            <a:ext cx="793914" cy="7824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"/>
          <p:cNvSpPr txBox="1">
            <a:spLocks noGrp="1"/>
          </p:cNvSpPr>
          <p:nvPr>
            <p:ph type="title"/>
          </p:nvPr>
        </p:nvSpPr>
        <p:spPr>
          <a:xfrm>
            <a:off x="498987" y="-2507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lang="pt-BR" dirty="0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Aferição do Peso</a:t>
            </a:r>
            <a:endParaRPr dirty="0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516195" y="988141"/>
            <a:ext cx="921774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Dispor o equipamento sobre superfície lisa e plana;</a:t>
            </a:r>
            <a:endParaRPr dirty="0">
              <a:latin typeface="Corbel" panose="020B0503020204020204" pitchFamily="34" charset="0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Aguardar o visor mostrar “</a:t>
            </a:r>
            <a:r>
              <a:rPr lang="pt-BR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0.0</a:t>
            </a: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”;</a:t>
            </a:r>
            <a:endParaRPr dirty="0">
              <a:latin typeface="Corbel" panose="020B0503020204020204" pitchFamily="34" charset="0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Indivíduo deve estar descalço, vestir roupas leves e sem nada nos bolsos;</a:t>
            </a:r>
            <a:endParaRPr dirty="0">
              <a:latin typeface="Corbel" panose="020B0503020204020204" pitchFamily="34" charset="0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Posicionar o indivíduo no centro da plataforma;</a:t>
            </a:r>
            <a:endParaRPr dirty="0">
              <a:latin typeface="Corbel" panose="020B0503020204020204" pitchFamily="34" charset="0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O indivíduo deve estar ereto com o peso distribuído em ambos os pés, olhando para frente;</a:t>
            </a: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Realizar a leitura quando o indivíduo estiver parado;</a:t>
            </a:r>
            <a:endParaRPr dirty="0">
              <a:latin typeface="Corbel" panose="020B0503020204020204" pitchFamily="34" charset="0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Registrar o valor do peso corporal;</a:t>
            </a:r>
            <a:endParaRPr dirty="0">
              <a:latin typeface="Corbel" panose="020B0503020204020204" pitchFamily="34" charset="0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Repetir novamente todo o procedimento;</a:t>
            </a:r>
            <a:endParaRPr dirty="0">
              <a:latin typeface="Corbel" panose="020B0503020204020204" pitchFamily="34" charset="0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185738" marR="0" lvl="0" indent="-1857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800" dirty="0">
                <a:solidFill>
                  <a:schemeClr val="dk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Registrar a segunda medida.</a:t>
            </a:r>
            <a:endParaRPr sz="1800" dirty="0">
              <a:solidFill>
                <a:schemeClr val="dk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2"/>
          <p:cNvPicPr preferRelativeResize="0"/>
          <p:nvPr/>
        </p:nvPicPr>
        <p:blipFill rotWithShape="1">
          <a:blip r:embed="rId3">
            <a:alphaModFix/>
          </a:blip>
          <a:srcRect l="53841" t="44153" r="29835" b="30847"/>
          <a:stretch/>
        </p:blipFill>
        <p:spPr>
          <a:xfrm rot="735944">
            <a:off x="9459862" y="4191644"/>
            <a:ext cx="2010728" cy="173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2"/>
          <p:cNvPicPr preferRelativeResize="0"/>
          <p:nvPr/>
        </p:nvPicPr>
        <p:blipFill rotWithShape="1">
          <a:blip r:embed="rId4">
            <a:alphaModFix/>
          </a:blip>
          <a:srcRect l="56449" t="23992" r="30742" b="30645"/>
          <a:stretch/>
        </p:blipFill>
        <p:spPr>
          <a:xfrm>
            <a:off x="9931536" y="412058"/>
            <a:ext cx="1666568" cy="331838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2"/>
          <p:cNvSpPr/>
          <p:nvPr/>
        </p:nvSpPr>
        <p:spPr>
          <a:xfrm>
            <a:off x="516196" y="636590"/>
            <a:ext cx="5001202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bg1">
                    <a:lumMod val="50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Balança plataforma digital/portátil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8" name="Google Shape;278;p12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2"/>
          <p:cNvSpPr/>
          <p:nvPr/>
        </p:nvSpPr>
        <p:spPr>
          <a:xfrm>
            <a:off x="334296" y="6284625"/>
            <a:ext cx="1116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2934</Words>
  <Application>Microsoft Office PowerPoint</Application>
  <PresentationFormat>Widescreen</PresentationFormat>
  <Paragraphs>256</Paragraphs>
  <Slides>28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6" baseType="lpstr">
      <vt:lpstr>Times New Roman</vt:lpstr>
      <vt:lpstr>Arial</vt:lpstr>
      <vt:lpstr>Wingdings</vt:lpstr>
      <vt:lpstr>Libre Franklin Thin</vt:lpstr>
      <vt:lpstr>Calibri</vt:lpstr>
      <vt:lpstr>Corbel</vt:lpstr>
      <vt:lpstr>Anton</vt:lpstr>
      <vt:lpstr>Tema do Office</vt:lpstr>
      <vt:lpstr>TÉCNICAS ANTROPOMÉTRICAS</vt:lpstr>
      <vt:lpstr>Objetivo da atividade</vt:lpstr>
      <vt:lpstr>Estado Nutricional </vt:lpstr>
      <vt:lpstr>Medidas antropométricas </vt:lpstr>
      <vt:lpstr>Medidas antropométricas </vt:lpstr>
      <vt:lpstr>Peso - Equipamentos</vt:lpstr>
      <vt:lpstr>Peso - Equipamentos</vt:lpstr>
      <vt:lpstr>Exemplo de Calibração da balança digital: Pesquisa Nacional de Saúde - PNS</vt:lpstr>
      <vt:lpstr>Aferição do Peso</vt:lpstr>
      <vt:lpstr>Apresentação do PowerPoint</vt:lpstr>
      <vt:lpstr>Apresentação do PowerPoint</vt:lpstr>
      <vt:lpstr>Apresentação do PowerPoint</vt:lpstr>
      <vt:lpstr>Apresentação do PowerPoint</vt:lpstr>
      <vt:lpstr>Estatura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Cuidados ao aferir medidas de pessoas com sobrepeso ou obesidade</vt:lpstr>
      <vt:lpstr>Cuidados ao aferir medidas de pessoas com sobrepeso ou obesidade</vt:lpstr>
      <vt:lpstr>Passos para a antropometria e o diagnóstico nutricional do adulto</vt:lpstr>
      <vt:lpstr>Passos para a antropometria e o diagnóstico nutricional do adulto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TÉCNICAS ANTROPOMÉTRICAS</dc:title>
  <dc:creator>Daiany França Saldanha</dc:creator>
  <cp:lastModifiedBy>Fabiana Alves do Nascimento</cp:lastModifiedBy>
  <cp:revision>11</cp:revision>
  <dcterms:created xsi:type="dcterms:W3CDTF">2020-03-05T19:27:50Z</dcterms:created>
  <dcterms:modified xsi:type="dcterms:W3CDTF">2022-06-28T12:54:15Z</dcterms:modified>
</cp:coreProperties>
</file>