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9"/>
  </p:notesMasterIdLst>
  <p:sldIdLst>
    <p:sldId id="279" r:id="rId2"/>
    <p:sldId id="317" r:id="rId3"/>
    <p:sldId id="318" r:id="rId4"/>
    <p:sldId id="319" r:id="rId5"/>
    <p:sldId id="311" r:id="rId6"/>
    <p:sldId id="320" r:id="rId7"/>
    <p:sldId id="321" r:id="rId8"/>
    <p:sldId id="322" r:id="rId9"/>
    <p:sldId id="323" r:id="rId10"/>
    <p:sldId id="312" r:id="rId11"/>
    <p:sldId id="313" r:id="rId12"/>
    <p:sldId id="314" r:id="rId13"/>
    <p:sldId id="315" r:id="rId14"/>
    <p:sldId id="316" r:id="rId15"/>
    <p:sldId id="326" r:id="rId16"/>
    <p:sldId id="324" r:id="rId17"/>
    <p:sldId id="325" r:id="rId18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Seção sem Título" id="{DD401DF1-3582-4CF6-B375-B7B1527208A9}">
          <p14:sldIdLst>
            <p14:sldId id="279"/>
            <p14:sldId id="317"/>
            <p14:sldId id="318"/>
            <p14:sldId id="319"/>
            <p14:sldId id="311"/>
            <p14:sldId id="320"/>
            <p14:sldId id="321"/>
            <p14:sldId id="322"/>
            <p14:sldId id="323"/>
            <p14:sldId id="312"/>
            <p14:sldId id="313"/>
            <p14:sldId id="314"/>
            <p14:sldId id="315"/>
            <p14:sldId id="316"/>
            <p14:sldId id="326"/>
            <p14:sldId id="324"/>
            <p14:sldId id="325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édio 2 - Ênfase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Estilo Médio 2 - Ênfase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Estilo Médio 2 - Ênfase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25D07F9-7BCA-4032-98A2-087A4DBF9E15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D02B2D8-FAF5-44E3-9109-17B85CA1FCE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4885715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7"/>
          <p:cNvSpPr txBox="1">
            <a:spLocks noGrp="1" noChangeArrowheads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r" eaLnBrk="1" hangingPunct="1"/>
            <a:fld id="{7D5807A3-EC60-4C15-8A51-3D18638DD0F8}" type="slidenum">
              <a:rPr lang="pt-BR" altLang="pt-BR" sz="1200"/>
              <a:pPr algn="r" eaLnBrk="1" hangingPunct="1"/>
              <a:t>2</a:t>
            </a:fld>
            <a:endParaRPr lang="pt-BR" altLang="pt-BR" sz="1200" dirty="0"/>
          </a:p>
        </p:txBody>
      </p:sp>
      <p:sp>
        <p:nvSpPr>
          <p:cNvPr id="79875" name="Text Box 2"/>
          <p:cNvSpPr txBox="1">
            <a:spLocks noChangeArrowheads="1"/>
          </p:cNvSpPr>
          <p:nvPr/>
        </p:nvSpPr>
        <p:spPr bwMode="auto">
          <a:xfrm>
            <a:off x="1003300" y="695325"/>
            <a:ext cx="4849813" cy="342900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endParaRPr lang="pt-BR" altLang="pt-BR" dirty="0"/>
          </a:p>
        </p:txBody>
      </p:sp>
      <p:sp>
        <p:nvSpPr>
          <p:cNvPr id="79876" name="Rectangle 3"/>
          <p:cNvSpPr>
            <a:spLocks noGrp="1" noChangeArrowheads="1"/>
          </p:cNvSpPr>
          <p:nvPr>
            <p:ph type="body"/>
          </p:nvPr>
        </p:nvSpPr>
        <p:spPr>
          <a:xfrm>
            <a:off x="685800" y="4343400"/>
            <a:ext cx="5473700" cy="4103688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83009" tIns="41505" rIns="83009" bIns="41505" anchor="ctr"/>
          <a:lstStyle/>
          <a:p>
            <a:pPr defTabSz="449263">
              <a:spcBef>
                <a:spcPct val="0"/>
              </a:spcBef>
            </a:pPr>
            <a:endParaRPr lang="pt-BR" altLang="pt-BR" dirty="0" smtClean="0"/>
          </a:p>
        </p:txBody>
      </p:sp>
    </p:spTree>
    <p:extLst>
      <p:ext uri="{BB962C8B-B14F-4D97-AF65-F5344CB8AC3E}">
        <p14:creationId xmlns:p14="http://schemas.microsoft.com/office/powerpoint/2010/main" val="1743501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D1BDCB-A580-4C28-ABC4-41CFC6E98021}" type="slidenum">
              <a:rPr lang="pt-BR" smtClean="0">
                <a:solidFill>
                  <a:prstClr val="black"/>
                </a:solidFill>
              </a:rPr>
              <a:pPr>
                <a:defRPr/>
              </a:pPr>
              <a:t>5</a:t>
            </a:fld>
            <a:endParaRPr lang="pt-BR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4488556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A1482D5-66B6-43FC-867D-E95ECF3132D0}" type="slidenum">
              <a:rPr lang="pt-BR" smtClean="0"/>
              <a:t>10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8419281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A1482D5-66B6-43FC-867D-E95ECF3132D0}" type="slidenum">
              <a:rPr lang="pt-BR" smtClean="0"/>
              <a:t>11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5201282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D27CA8-8882-4595-8AD9-6E7CA1ED88DD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840054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D1BDCB-A580-4C28-ABC4-41CFC6E98021}" type="slidenum">
              <a:rPr lang="pt-BR" smtClean="0">
                <a:solidFill>
                  <a:prstClr val="black"/>
                </a:solidFill>
              </a:rPr>
              <a:pPr>
                <a:defRPr/>
              </a:pPr>
              <a:t>13</a:t>
            </a:fld>
            <a:endParaRPr lang="pt-BR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3215981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D27CA8-8882-4595-8AD9-6E7CA1ED88DD}" type="slidenum">
              <a:rPr lang="en-US" smtClean="0"/>
              <a:pPr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306527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022246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pt-BR" dirty="0" smtClean="0"/>
              <a:t>Clique para editar o texto mestre</a:t>
            </a:r>
          </a:p>
          <a:p>
            <a:pPr lvl="1"/>
            <a:r>
              <a:rPr lang="pt-BR" dirty="0" smtClean="0"/>
              <a:t>Segundo nível</a:t>
            </a:r>
          </a:p>
          <a:p>
            <a:pPr lvl="2"/>
            <a:r>
              <a:rPr lang="pt-BR" dirty="0" smtClean="0"/>
              <a:t>Terceiro nível</a:t>
            </a:r>
          </a:p>
          <a:p>
            <a:pPr lvl="3"/>
            <a:r>
              <a:rPr lang="pt-BR" dirty="0" smtClean="0"/>
              <a:t>Quarto nível</a:t>
            </a:r>
          </a:p>
          <a:p>
            <a:pPr lvl="4"/>
            <a:r>
              <a:rPr lang="pt-BR" dirty="0" smtClean="0"/>
              <a:t>Quinto nível</a:t>
            </a:r>
            <a:endParaRPr lang="pt-BR" dirty="0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157320D4-4EB3-4551-B7B2-1855C77165C6}" type="datetimeFigureOut">
              <a:rPr lang="pt-BR" smtClean="0"/>
              <a:pPr/>
              <a:t>07/10/2015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2908574C-8F2C-41D9-8D03-B86A8C12AC30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961842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4061179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059397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339460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5273529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0190573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07179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4365258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347037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97298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57320D4-4EB3-4551-B7B2-1855C77165C6}" type="datetimeFigureOut">
              <a:rPr lang="pt-BR" smtClean="0"/>
              <a:t>07/10/2015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137887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jpeg"/><Relationship Id="rId5" Type="http://schemas.openxmlformats.org/officeDocument/2006/relationships/image" Target="../media/image8.jpeg"/><Relationship Id="rId4" Type="http://schemas.openxmlformats.org/officeDocument/2006/relationships/image" Target="../media/image7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8.jpeg"/><Relationship Id="rId4" Type="http://schemas.openxmlformats.org/officeDocument/2006/relationships/image" Target="../media/image17.jpe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3" Type="http://schemas.openxmlformats.org/officeDocument/2006/relationships/image" Target="../media/image20.jpeg"/><Relationship Id="rId7" Type="http://schemas.openxmlformats.org/officeDocument/2006/relationships/image" Target="../media/image24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jpeg"/><Relationship Id="rId5" Type="http://schemas.openxmlformats.org/officeDocument/2006/relationships/image" Target="../media/image22.jpeg"/><Relationship Id="rId4" Type="http://schemas.openxmlformats.org/officeDocument/2006/relationships/image" Target="../media/image21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8.jpeg"/><Relationship Id="rId4" Type="http://schemas.openxmlformats.org/officeDocument/2006/relationships/image" Target="../media/image27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2.jpeg"/><Relationship Id="rId4" Type="http://schemas.openxmlformats.org/officeDocument/2006/relationships/image" Target="../media/image31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jpeg"/><Relationship Id="rId4" Type="http://schemas.openxmlformats.org/officeDocument/2006/relationships/image" Target="../media/image3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374711" y="1844824"/>
            <a:ext cx="8229600" cy="1143000"/>
          </a:xfrm>
        </p:spPr>
        <p:txBody>
          <a:bodyPr>
            <a:noAutofit/>
          </a:bodyPr>
          <a:lstStyle/>
          <a:p>
            <a:r>
              <a:rPr lang="pt-BR" sz="2800" dirty="0" smtClean="0"/>
              <a:t>NOVA: classificação de alimentos segundo extensão e propósito do processamento industrial</a:t>
            </a:r>
            <a:endParaRPr lang="pt-BR" sz="2800" dirty="0">
              <a:solidFill>
                <a:srgbClr val="C00000"/>
              </a:solidFill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79624" y="4437112"/>
            <a:ext cx="5819775" cy="1028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184824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3"/>
          <p:cNvSpPr>
            <a:spLocks noChangeArrowheads="1"/>
          </p:cNvSpPr>
          <p:nvPr/>
        </p:nvSpPr>
        <p:spPr bwMode="auto">
          <a:xfrm>
            <a:off x="1682354" y="293691"/>
            <a:ext cx="6159103" cy="1138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 anchor="ctr"/>
          <a:lstStyle>
            <a:lvl1pPr defTabSz="449263"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endParaRPr lang="pt-BR" altLang="pt-BR" sz="3200" u="sng" dirty="0">
              <a:solidFill>
                <a:srgbClr val="800000"/>
              </a:solidFill>
              <a:latin typeface="Verdana" pitchFamily="34" charset="0"/>
            </a:endParaRPr>
          </a:p>
        </p:txBody>
      </p:sp>
      <p:sp>
        <p:nvSpPr>
          <p:cNvPr id="17411" name="Rectangle 4"/>
          <p:cNvSpPr>
            <a:spLocks noChangeArrowheads="1"/>
          </p:cNvSpPr>
          <p:nvPr/>
        </p:nvSpPr>
        <p:spPr bwMode="auto">
          <a:xfrm>
            <a:off x="1044428" y="2060848"/>
            <a:ext cx="7237312" cy="39073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/>
          <a:lstStyle>
            <a:lvl1pPr marL="342900" indent="-3429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defTabSz="449263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just" eaLnBrk="1" hangingPunct="1">
              <a:lnSpc>
                <a:spcPct val="95000"/>
              </a:lnSpc>
              <a:spcBef>
                <a:spcPct val="75000"/>
              </a:spcBef>
              <a:buClr>
                <a:schemeClr val="tx1"/>
              </a:buClr>
              <a:buFontTx/>
              <a:buChar char="•"/>
            </a:pPr>
            <a:r>
              <a:rPr lang="es-ES_tradnl" altLang="pt-BR" sz="2800" b="1" dirty="0" smtClean="0"/>
              <a:t>Alimento</a:t>
            </a:r>
            <a:r>
              <a:rPr lang="es-ES_tradnl" altLang="pt-BR" sz="2800" dirty="0" smtClean="0"/>
              <a:t>: </a:t>
            </a:r>
            <a:r>
              <a:rPr lang="es-ES_tradnl" altLang="pt-BR" sz="2800" dirty="0" err="1" smtClean="0"/>
              <a:t>qualquer</a:t>
            </a:r>
            <a:r>
              <a:rPr lang="es-ES_tradnl" altLang="pt-BR" sz="2800" dirty="0" smtClean="0"/>
              <a:t> </a:t>
            </a:r>
            <a:r>
              <a:rPr lang="es-ES_tradnl" altLang="pt-BR" sz="2800" dirty="0" err="1" smtClean="0"/>
              <a:t>substância</a:t>
            </a:r>
            <a:r>
              <a:rPr lang="es-ES_tradnl" altLang="pt-BR" sz="2800" dirty="0" smtClean="0"/>
              <a:t> que </a:t>
            </a:r>
            <a:r>
              <a:rPr lang="es-ES_tradnl" altLang="pt-BR" sz="2800" dirty="0" err="1" smtClean="0"/>
              <a:t>possa</a:t>
            </a:r>
            <a:r>
              <a:rPr lang="es-ES_tradnl" altLang="pt-BR" sz="2800" dirty="0" smtClean="0"/>
              <a:t> ser ingerida por humanos e fornecer nutrientes para </a:t>
            </a:r>
            <a:r>
              <a:rPr lang="es-ES_tradnl" altLang="pt-BR" sz="2800" dirty="0" err="1" smtClean="0"/>
              <a:t>manutenção</a:t>
            </a:r>
            <a:r>
              <a:rPr lang="es-ES_tradnl" altLang="pt-BR" sz="2800" dirty="0" smtClean="0"/>
              <a:t> da vida. </a:t>
            </a:r>
          </a:p>
          <a:p>
            <a:pPr algn="just" eaLnBrk="1" hangingPunct="1">
              <a:lnSpc>
                <a:spcPct val="95000"/>
              </a:lnSpc>
              <a:spcBef>
                <a:spcPct val="75000"/>
              </a:spcBef>
              <a:buClr>
                <a:schemeClr val="tx1"/>
              </a:buClr>
              <a:buFontTx/>
              <a:buChar char="•"/>
            </a:pPr>
            <a:endParaRPr lang="es-ES_tradnl" altLang="pt-BR" sz="2800" dirty="0" smtClean="0"/>
          </a:p>
          <a:p>
            <a:pPr algn="just" eaLnBrk="1" hangingPunct="1">
              <a:lnSpc>
                <a:spcPct val="95000"/>
              </a:lnSpc>
              <a:spcBef>
                <a:spcPct val="75000"/>
              </a:spcBef>
              <a:buClr>
                <a:schemeClr val="tx1"/>
              </a:buClr>
              <a:buFontTx/>
              <a:buChar char="•"/>
            </a:pPr>
            <a:r>
              <a:rPr lang="es-ES_tradnl" altLang="pt-BR" sz="2800" b="1" dirty="0" smtClean="0">
                <a:solidFill>
                  <a:srgbClr val="003300"/>
                </a:solidFill>
              </a:rPr>
              <a:t>Alimentos </a:t>
            </a:r>
            <a:r>
              <a:rPr lang="es-ES_tradnl" altLang="pt-BR" sz="2800" b="1" dirty="0" err="1" smtClean="0">
                <a:solidFill>
                  <a:srgbClr val="003300"/>
                </a:solidFill>
              </a:rPr>
              <a:t>não</a:t>
            </a:r>
            <a:r>
              <a:rPr lang="es-ES_tradnl" altLang="pt-BR" sz="2800" b="1" dirty="0" smtClean="0">
                <a:solidFill>
                  <a:srgbClr val="003300"/>
                </a:solidFill>
              </a:rPr>
              <a:t> </a:t>
            </a:r>
            <a:r>
              <a:rPr lang="es-ES_tradnl" altLang="pt-BR" sz="2800" b="1" dirty="0" err="1" smtClean="0">
                <a:solidFill>
                  <a:srgbClr val="003300"/>
                </a:solidFill>
              </a:rPr>
              <a:t>processados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: partes de plantas </a:t>
            </a:r>
            <a:r>
              <a:rPr lang="es-ES_tradnl" altLang="pt-BR" sz="2800" dirty="0" err="1" smtClean="0">
                <a:solidFill>
                  <a:srgbClr val="003300"/>
                </a:solidFill>
              </a:rPr>
              <a:t>ou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 </a:t>
            </a:r>
            <a:r>
              <a:rPr lang="es-ES_tradnl" altLang="pt-BR" sz="2800" dirty="0" err="1" smtClean="0">
                <a:solidFill>
                  <a:srgbClr val="003300"/>
                </a:solidFill>
              </a:rPr>
              <a:t>animais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 </a:t>
            </a:r>
            <a:r>
              <a:rPr lang="es-ES_tradnl" altLang="pt-BR" sz="2800" dirty="0" err="1" smtClean="0">
                <a:solidFill>
                  <a:srgbClr val="003300"/>
                </a:solidFill>
              </a:rPr>
              <a:t>imediatamente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 </a:t>
            </a:r>
            <a:r>
              <a:rPr lang="es-ES_tradnl" altLang="pt-BR" sz="2800" dirty="0" err="1" smtClean="0">
                <a:solidFill>
                  <a:srgbClr val="003300"/>
                </a:solidFill>
              </a:rPr>
              <a:t>após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 </a:t>
            </a:r>
            <a:r>
              <a:rPr lang="es-ES_tradnl" altLang="pt-BR" sz="2800" dirty="0" err="1" smtClean="0">
                <a:solidFill>
                  <a:srgbClr val="003300"/>
                </a:solidFill>
              </a:rPr>
              <a:t>sua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 retirada da </a:t>
            </a:r>
            <a:r>
              <a:rPr lang="es-ES_tradnl" altLang="pt-BR" sz="2800" dirty="0" err="1" smtClean="0">
                <a:solidFill>
                  <a:srgbClr val="003300"/>
                </a:solidFill>
              </a:rPr>
              <a:t>natureza</a:t>
            </a:r>
            <a:r>
              <a:rPr lang="es-ES_tradnl" altLang="pt-BR" sz="2800" dirty="0" smtClean="0">
                <a:solidFill>
                  <a:srgbClr val="003300"/>
                </a:solidFill>
              </a:rPr>
              <a:t>. </a:t>
            </a:r>
          </a:p>
          <a:p>
            <a:pPr algn="just" eaLnBrk="1" hangingPunct="1">
              <a:lnSpc>
                <a:spcPct val="95000"/>
              </a:lnSpc>
              <a:spcBef>
                <a:spcPct val="75000"/>
              </a:spcBef>
              <a:buClr>
                <a:schemeClr val="tx1"/>
              </a:buClr>
              <a:buFontTx/>
              <a:buChar char="•"/>
            </a:pPr>
            <a:endParaRPr lang="es-ES_tradnl" altLang="pt-BR" sz="2800" dirty="0">
              <a:solidFill>
                <a:srgbClr val="003300"/>
              </a:solidFill>
            </a:endParaRPr>
          </a:p>
          <a:p>
            <a:pPr algn="just" eaLnBrk="1" hangingPunct="1">
              <a:lnSpc>
                <a:spcPct val="95000"/>
              </a:lnSpc>
              <a:spcBef>
                <a:spcPct val="75000"/>
              </a:spcBef>
              <a:buClr>
                <a:schemeClr val="tx1"/>
              </a:buClr>
              <a:buFontTx/>
              <a:buChar char="•"/>
            </a:pPr>
            <a:endParaRPr lang="es-ES_tradnl" altLang="pt-BR" sz="2800" dirty="0">
              <a:solidFill>
                <a:srgbClr val="003300"/>
              </a:solidFill>
            </a:endParaRPr>
          </a:p>
        </p:txBody>
      </p:sp>
      <p:sp>
        <p:nvSpPr>
          <p:cNvPr id="17412" name="Rectangle 2"/>
          <p:cNvSpPr txBox="1">
            <a:spLocks noChangeArrowheads="1"/>
          </p:cNvSpPr>
          <p:nvPr/>
        </p:nvSpPr>
        <p:spPr bwMode="auto">
          <a:xfrm>
            <a:off x="1259632" y="591344"/>
            <a:ext cx="6354366" cy="633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sz="3600" b="1" dirty="0" smtClean="0">
                <a:solidFill>
                  <a:schemeClr val="tx2"/>
                </a:solidFill>
              </a:rPr>
              <a:t>Definições</a:t>
            </a:r>
            <a:endParaRPr lang="x-none" altLang="pt-BR" sz="36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36315430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ângulo 1"/>
          <p:cNvSpPr/>
          <p:nvPr/>
        </p:nvSpPr>
        <p:spPr>
          <a:xfrm>
            <a:off x="827584" y="1844824"/>
            <a:ext cx="7542584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x-none" altLang="pt-BR" sz="2800" b="1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Proce</a:t>
            </a:r>
            <a:r>
              <a:rPr lang="pt-BR" altLang="pt-BR" sz="2800" b="1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</a:t>
            </a:r>
            <a:r>
              <a:rPr lang="x-none" altLang="pt-BR" sz="2800" b="1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samento </a:t>
            </a:r>
            <a:r>
              <a:rPr lang="x-none" altLang="pt-BR" sz="2800" b="1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 alimentos: 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proces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os </a:t>
            </a:r>
            <a:r>
              <a:rPr lang="x-none" altLang="pt-BR" sz="28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físicos, químicos 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x-none" altLang="pt-BR" sz="28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biológicos utilizados para 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convert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 </a:t>
            </a:r>
            <a:r>
              <a:rPr lang="x-none" altLang="pt-BR" sz="28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in natura 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produtos </a:t>
            </a:r>
            <a:r>
              <a:rPr lang="x-none" altLang="pt-BR" sz="28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que 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x-none" altLang="pt-BR" sz="28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ser 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z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enados 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x-none" altLang="pt-BR" sz="28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que 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facilita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u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dispensa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 a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prepara</a:t>
            </a:r>
            <a:r>
              <a:rPr lang="pt-BR" altLang="pt-BR" sz="2800" dirty="0" err="1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ção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culin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á</a:t>
            </a:r>
            <a:r>
              <a:rPr lang="x-none" altLang="pt-BR" sz="28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ria</a:t>
            </a:r>
            <a:r>
              <a:rPr lang="pt-BR" altLang="pt-BR" sz="28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x-none" altLang="pt-BR" sz="2800" dirty="0">
              <a:solidFill>
                <a:srgbClr val="0033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 txBox="1">
            <a:spLocks noChangeArrowheads="1"/>
          </p:cNvSpPr>
          <p:nvPr/>
        </p:nvSpPr>
        <p:spPr bwMode="auto">
          <a:xfrm>
            <a:off x="1421693" y="576368"/>
            <a:ext cx="6354366" cy="633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sz="3600" b="1" dirty="0" smtClean="0">
                <a:solidFill>
                  <a:schemeClr val="tx2"/>
                </a:solidFill>
              </a:rPr>
              <a:t>Definições</a:t>
            </a:r>
            <a:endParaRPr lang="x-none" altLang="pt-BR" sz="36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218900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Line 10"/>
          <p:cNvSpPr>
            <a:spLocks noChangeShapeType="1"/>
          </p:cNvSpPr>
          <p:nvPr/>
        </p:nvSpPr>
        <p:spPr bwMode="auto">
          <a:xfrm>
            <a:off x="7002066" y="1700213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lIns="0" tIns="0" rIns="0" bIns="0" anchor="ctr"/>
          <a:lstStyle/>
          <a:p>
            <a:endParaRPr lang="pt-BR" dirty="0"/>
          </a:p>
        </p:txBody>
      </p:sp>
      <p:sp>
        <p:nvSpPr>
          <p:cNvPr id="20483" name="Rectangle 35"/>
          <p:cNvSpPr>
            <a:spLocks noChangeArrowheads="1"/>
          </p:cNvSpPr>
          <p:nvPr/>
        </p:nvSpPr>
        <p:spPr bwMode="auto">
          <a:xfrm>
            <a:off x="7758484" y="2122945"/>
            <a:ext cx="917972" cy="863600"/>
          </a:xfrm>
          <a:prstGeom prst="rect">
            <a:avLst/>
          </a:prstGeom>
          <a:noFill/>
          <a:ln w="9525" algn="ctr">
            <a:solidFill>
              <a:srgbClr val="FFFF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0" tIns="0" rIns="0" bIns="0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b="1" dirty="0" smtClean="0">
                <a:solidFill>
                  <a:schemeClr val="accent2"/>
                </a:solidFill>
              </a:rPr>
              <a:t>Preparação</a:t>
            </a:r>
            <a:endParaRPr lang="pt-BR" altLang="pt-BR" b="1" dirty="0">
              <a:solidFill>
                <a:schemeClr val="accent2"/>
              </a:solidFill>
            </a:endParaRPr>
          </a:p>
          <a:p>
            <a:pPr algn="ctr" eaLnBrk="1" hangingPunct="1"/>
            <a:r>
              <a:rPr lang="pt-BR" altLang="pt-BR" b="1" dirty="0" smtClean="0">
                <a:solidFill>
                  <a:schemeClr val="accent2"/>
                </a:solidFill>
              </a:rPr>
              <a:t>culinária</a:t>
            </a:r>
            <a:endParaRPr lang="pt-BR" altLang="pt-BR" b="1" dirty="0">
              <a:solidFill>
                <a:schemeClr val="accent2"/>
              </a:solidFill>
            </a:endParaRPr>
          </a:p>
          <a:p>
            <a:pPr algn="ctr" eaLnBrk="1" hangingPunct="1"/>
            <a:r>
              <a:rPr lang="pt-BR" altLang="pt-BR" b="1" dirty="0" smtClean="0">
                <a:solidFill>
                  <a:schemeClr val="accent2"/>
                </a:solidFill>
              </a:rPr>
              <a:t>(cozinha)</a:t>
            </a:r>
            <a:endParaRPr lang="pt-BR" altLang="pt-BR" b="1" dirty="0">
              <a:solidFill>
                <a:schemeClr val="accent2"/>
              </a:solidFill>
            </a:endParaRPr>
          </a:p>
          <a:p>
            <a:pPr algn="ctr" eaLnBrk="1" hangingPunct="1"/>
            <a:endParaRPr lang="pt-BR" altLang="pt-BR" b="1" dirty="0">
              <a:solidFill>
                <a:schemeClr val="accent2"/>
              </a:solidFill>
            </a:endParaRPr>
          </a:p>
        </p:txBody>
      </p:sp>
      <p:sp>
        <p:nvSpPr>
          <p:cNvPr id="20485" name="Rectangle 35"/>
          <p:cNvSpPr>
            <a:spLocks noChangeArrowheads="1"/>
          </p:cNvSpPr>
          <p:nvPr/>
        </p:nvSpPr>
        <p:spPr bwMode="auto">
          <a:xfrm>
            <a:off x="3563888" y="2125839"/>
            <a:ext cx="917972" cy="1008063"/>
          </a:xfrm>
          <a:prstGeom prst="rect">
            <a:avLst/>
          </a:prstGeom>
          <a:noFill/>
          <a:ln w="9525" algn="ctr">
            <a:solidFill>
              <a:srgbClr val="FFFF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0" tIns="0" rIns="0" bIns="0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b="1" dirty="0" smtClean="0">
                <a:solidFill>
                  <a:schemeClr val="accent2"/>
                </a:solidFill>
              </a:rPr>
              <a:t>Processamento</a:t>
            </a:r>
            <a:endParaRPr lang="pt-BR" altLang="pt-BR" b="1" dirty="0">
              <a:solidFill>
                <a:schemeClr val="accent2"/>
              </a:solidFill>
            </a:endParaRPr>
          </a:p>
          <a:p>
            <a:pPr algn="ctr" eaLnBrk="1" hangingPunct="1"/>
            <a:r>
              <a:rPr lang="en-US" altLang="pt-BR" b="1" dirty="0" smtClean="0">
                <a:solidFill>
                  <a:schemeClr val="accent2"/>
                </a:solidFill>
              </a:rPr>
              <a:t>(</a:t>
            </a:r>
            <a:r>
              <a:rPr lang="en-US" altLang="pt-BR" b="1" dirty="0" err="1" smtClean="0">
                <a:solidFill>
                  <a:schemeClr val="accent2"/>
                </a:solidFill>
              </a:rPr>
              <a:t>indústria</a:t>
            </a:r>
            <a:r>
              <a:rPr lang="en-US" altLang="pt-BR" b="1" dirty="0">
                <a:solidFill>
                  <a:schemeClr val="accent2"/>
                </a:solidFill>
              </a:rPr>
              <a:t>)</a:t>
            </a:r>
            <a:endParaRPr lang="pt-BR" altLang="pt-BR" b="1" dirty="0">
              <a:solidFill>
                <a:schemeClr val="accent2"/>
              </a:solidFill>
            </a:endParaRPr>
          </a:p>
        </p:txBody>
      </p:sp>
      <p:sp>
        <p:nvSpPr>
          <p:cNvPr id="20486" name="Rectangle 35"/>
          <p:cNvSpPr>
            <a:spLocks noChangeArrowheads="1"/>
          </p:cNvSpPr>
          <p:nvPr/>
        </p:nvSpPr>
        <p:spPr bwMode="auto">
          <a:xfrm>
            <a:off x="1763688" y="1815851"/>
            <a:ext cx="1026319" cy="1439862"/>
          </a:xfrm>
          <a:prstGeom prst="rect">
            <a:avLst/>
          </a:prstGeom>
          <a:noFill/>
          <a:ln w="9525" algn="ctr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0" tIns="0" rIns="0" bIns="0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sz="1600" dirty="0"/>
              <a:t>Alimento</a:t>
            </a:r>
          </a:p>
          <a:p>
            <a:pPr algn="ctr" eaLnBrk="1" hangingPunct="1"/>
            <a:r>
              <a:rPr lang="pt-BR" altLang="pt-BR" sz="1600" dirty="0"/>
              <a:t>in natura</a:t>
            </a:r>
          </a:p>
        </p:txBody>
      </p:sp>
      <p:sp>
        <p:nvSpPr>
          <p:cNvPr id="20487" name="Rectangle 35"/>
          <p:cNvSpPr>
            <a:spLocks noChangeArrowheads="1"/>
          </p:cNvSpPr>
          <p:nvPr/>
        </p:nvSpPr>
        <p:spPr bwMode="auto">
          <a:xfrm>
            <a:off x="395536" y="1871663"/>
            <a:ext cx="756047" cy="1439862"/>
          </a:xfrm>
          <a:prstGeom prst="rect">
            <a:avLst/>
          </a:prstGeom>
          <a:noFill/>
          <a:ln w="9525" algn="ctr">
            <a:solidFill>
              <a:srgbClr val="FFFF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0" tIns="0" rIns="0" bIns="0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x-none" altLang="pt-BR" b="1" smtClean="0">
                <a:solidFill>
                  <a:srgbClr val="C00000"/>
                </a:solidFill>
              </a:rPr>
              <a:t>Produ</a:t>
            </a:r>
            <a:r>
              <a:rPr lang="pt-BR" altLang="pt-BR" b="1" dirty="0" err="1" smtClean="0">
                <a:solidFill>
                  <a:srgbClr val="C00000"/>
                </a:solidFill>
              </a:rPr>
              <a:t>ção</a:t>
            </a:r>
            <a:endParaRPr lang="x-none" altLang="pt-BR" b="1" dirty="0" smtClean="0">
              <a:solidFill>
                <a:srgbClr val="C00000"/>
              </a:solidFill>
            </a:endParaRPr>
          </a:p>
          <a:p>
            <a:pPr algn="ctr" eaLnBrk="1" hangingPunct="1"/>
            <a:r>
              <a:rPr lang="x-none" altLang="pt-BR" b="1" smtClean="0">
                <a:solidFill>
                  <a:srgbClr val="C00000"/>
                </a:solidFill>
              </a:rPr>
              <a:t>(</a:t>
            </a:r>
            <a:r>
              <a:rPr lang="pt-BR" altLang="pt-BR" b="1" dirty="0" smtClean="0">
                <a:solidFill>
                  <a:srgbClr val="C00000"/>
                </a:solidFill>
              </a:rPr>
              <a:t>a</a:t>
            </a:r>
            <a:r>
              <a:rPr lang="x-none" altLang="pt-BR" b="1" smtClean="0">
                <a:solidFill>
                  <a:srgbClr val="C00000"/>
                </a:solidFill>
              </a:rPr>
              <a:t>gricultura</a:t>
            </a:r>
            <a:r>
              <a:rPr lang="x-none" altLang="pt-BR" b="1" dirty="0" smtClean="0">
                <a:solidFill>
                  <a:srgbClr val="C00000"/>
                </a:solidFill>
              </a:rPr>
              <a:t>)</a:t>
            </a:r>
            <a:endParaRPr lang="x-none" altLang="pt-BR" b="1" dirty="0">
              <a:solidFill>
                <a:srgbClr val="C00000"/>
              </a:solidFill>
            </a:endParaRPr>
          </a:p>
        </p:txBody>
      </p:sp>
      <p:cxnSp>
        <p:nvCxnSpPr>
          <p:cNvPr id="20488" name="AutoShape 46"/>
          <p:cNvCxnSpPr>
            <a:cxnSpLocks noChangeShapeType="1"/>
          </p:cNvCxnSpPr>
          <p:nvPr/>
        </p:nvCxnSpPr>
        <p:spPr bwMode="auto">
          <a:xfrm>
            <a:off x="7145814" y="2638646"/>
            <a:ext cx="414338" cy="8297"/>
          </a:xfrm>
          <a:prstGeom prst="straightConnector1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0489" name="AutoShape 46"/>
          <p:cNvCxnSpPr>
            <a:cxnSpLocks noChangeShapeType="1"/>
          </p:cNvCxnSpPr>
          <p:nvPr/>
        </p:nvCxnSpPr>
        <p:spPr bwMode="auto">
          <a:xfrm>
            <a:off x="4932040" y="2629871"/>
            <a:ext cx="325190" cy="1"/>
          </a:xfrm>
          <a:prstGeom prst="straightConnector1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0490" name="AutoShape 46"/>
          <p:cNvCxnSpPr>
            <a:cxnSpLocks noChangeShapeType="1"/>
            <a:stCxn id="20486" idx="3"/>
          </p:cNvCxnSpPr>
          <p:nvPr/>
        </p:nvCxnSpPr>
        <p:spPr bwMode="auto">
          <a:xfrm>
            <a:off x="2789986" y="2535782"/>
            <a:ext cx="323795" cy="0"/>
          </a:xfrm>
          <a:prstGeom prst="straightConnector1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0491" name="AutoShape 46"/>
          <p:cNvCxnSpPr>
            <a:cxnSpLocks noChangeShapeType="1"/>
          </p:cNvCxnSpPr>
          <p:nvPr/>
        </p:nvCxnSpPr>
        <p:spPr bwMode="auto">
          <a:xfrm>
            <a:off x="1475656" y="2572747"/>
            <a:ext cx="243037" cy="0"/>
          </a:xfrm>
          <a:prstGeom prst="straightConnector1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0493" name="AutoShape 46"/>
          <p:cNvCxnSpPr>
            <a:cxnSpLocks noChangeShapeType="1"/>
          </p:cNvCxnSpPr>
          <p:nvPr/>
        </p:nvCxnSpPr>
        <p:spPr bwMode="auto">
          <a:xfrm>
            <a:off x="8028701" y="3068960"/>
            <a:ext cx="0" cy="683455"/>
          </a:xfrm>
          <a:prstGeom prst="straightConnector1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0495" name="Text Box 15"/>
          <p:cNvSpPr txBox="1">
            <a:spLocks noChangeArrowheads="1"/>
          </p:cNvSpPr>
          <p:nvPr/>
        </p:nvSpPr>
        <p:spPr bwMode="auto">
          <a:xfrm>
            <a:off x="95659" y="206659"/>
            <a:ext cx="8436781" cy="1015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sz="3000" dirty="0" smtClean="0"/>
              <a:t>O processamento </a:t>
            </a:r>
            <a:r>
              <a:rPr lang="pt-BR" altLang="pt-BR" sz="3000" dirty="0"/>
              <a:t>de alimentos </a:t>
            </a:r>
            <a:r>
              <a:rPr lang="pt-BR" altLang="pt-BR" sz="3000" dirty="0" smtClean="0"/>
              <a:t>no sistema </a:t>
            </a:r>
            <a:r>
              <a:rPr lang="pt-BR" altLang="pt-BR" sz="3000" dirty="0"/>
              <a:t>alimentar</a:t>
            </a:r>
          </a:p>
        </p:txBody>
      </p:sp>
      <p:sp>
        <p:nvSpPr>
          <p:cNvPr id="20497" name="Rectangle 35"/>
          <p:cNvSpPr>
            <a:spLocks noChangeArrowheads="1"/>
          </p:cNvSpPr>
          <p:nvPr/>
        </p:nvSpPr>
        <p:spPr bwMode="auto">
          <a:xfrm>
            <a:off x="7209527" y="5732392"/>
            <a:ext cx="1133475" cy="1081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pt-BR" altLang="pt-BR" sz="1600" b="1" dirty="0">
                <a:solidFill>
                  <a:schemeClr val="accent2"/>
                </a:solidFill>
              </a:rPr>
              <a:t>Consumo </a:t>
            </a:r>
          </a:p>
          <a:p>
            <a:pPr algn="ctr" eaLnBrk="1" hangingPunct="1"/>
            <a:r>
              <a:rPr lang="pt-BR" altLang="pt-BR" sz="1600" b="1" dirty="0">
                <a:solidFill>
                  <a:schemeClr val="accent2"/>
                </a:solidFill>
              </a:rPr>
              <a:t>alimentar</a:t>
            </a:r>
          </a:p>
        </p:txBody>
      </p:sp>
      <p:cxnSp>
        <p:nvCxnSpPr>
          <p:cNvPr id="20498" name="AutoShape 46"/>
          <p:cNvCxnSpPr>
            <a:cxnSpLocks noChangeShapeType="1"/>
          </p:cNvCxnSpPr>
          <p:nvPr/>
        </p:nvCxnSpPr>
        <p:spPr bwMode="auto">
          <a:xfrm rot="5400000">
            <a:off x="7413298" y="5549733"/>
            <a:ext cx="714375" cy="1191"/>
          </a:xfrm>
          <a:prstGeom prst="straightConnector1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5" name="Conector de seta reta 14"/>
          <p:cNvCxnSpPr/>
          <p:nvPr/>
        </p:nvCxnSpPr>
        <p:spPr>
          <a:xfrm>
            <a:off x="5861890" y="3645024"/>
            <a:ext cx="0" cy="855539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Conector angulado 24"/>
          <p:cNvCxnSpPr>
            <a:stCxn id="20486" idx="2"/>
          </p:cNvCxnSpPr>
          <p:nvPr/>
        </p:nvCxnSpPr>
        <p:spPr>
          <a:xfrm rot="16200000" flipH="1">
            <a:off x="3895793" y="1636767"/>
            <a:ext cx="1271825" cy="4509715"/>
          </a:xfrm>
          <a:prstGeom prst="bentConnector2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Retângulo 7"/>
          <p:cNvSpPr/>
          <p:nvPr/>
        </p:nvSpPr>
        <p:spPr>
          <a:xfrm>
            <a:off x="5384394" y="1772816"/>
            <a:ext cx="1707886" cy="1815882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pt-BR" altLang="pt-BR" sz="1600" dirty="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</a:t>
            </a:r>
            <a:r>
              <a:rPr lang="x-none" altLang="pt-BR" sz="1600" smtClean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rodutos 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que p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ser a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z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enados 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que facilita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u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dispensa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 a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prepara</a:t>
            </a:r>
            <a:r>
              <a:rPr lang="pt-BR" altLang="pt-BR" sz="1600" dirty="0" err="1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ção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culin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á</a:t>
            </a:r>
            <a:r>
              <a:rPr lang="x-none" altLang="pt-BR" sz="160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ria</a:t>
            </a:r>
            <a:r>
              <a:rPr lang="pt-BR" altLang="pt-BR" sz="1600" dirty="0">
                <a:solidFill>
                  <a:srgbClr val="00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x-none" altLang="pt-BR" sz="1600" dirty="0">
              <a:solidFill>
                <a:srgbClr val="0033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Retângulo 10"/>
          <p:cNvSpPr/>
          <p:nvPr/>
        </p:nvSpPr>
        <p:spPr>
          <a:xfrm>
            <a:off x="6795156" y="3891624"/>
            <a:ext cx="1962218" cy="1323439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pt-BR" altLang="pt-BR" sz="1600" dirty="0">
                <a:latin typeface="Arial" panose="020B0604020202020204" pitchFamily="34" charset="0"/>
                <a:cs typeface="Arial" panose="020B0604020202020204" pitchFamily="34" charset="0"/>
              </a:rPr>
              <a:t>Alimentos, preparações culinários e produtos prontos para consumo</a:t>
            </a:r>
          </a:p>
        </p:txBody>
      </p:sp>
    </p:spTree>
    <p:extLst>
      <p:ext uri="{BB962C8B-B14F-4D97-AF65-F5344CB8AC3E}">
        <p14:creationId xmlns:p14="http://schemas.microsoft.com/office/powerpoint/2010/main" val="722373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21714129"/>
              </p:ext>
            </p:extLst>
          </p:nvPr>
        </p:nvGraphicFramePr>
        <p:xfrm>
          <a:off x="876578" y="1628800"/>
          <a:ext cx="7740352" cy="361921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740352"/>
              </a:tblGrid>
              <a:tr h="614772">
                <a:tc>
                  <a:txBody>
                    <a:bodyPr/>
                    <a:lstStyle/>
                    <a:p>
                      <a:r>
                        <a:rPr lang="en-US" sz="2400" b="0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Grupos</a:t>
                      </a:r>
                      <a:r>
                        <a:rPr lang="en-US" sz="2400" b="0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de </a:t>
                      </a:r>
                      <a:r>
                        <a:rPr lang="en-US" sz="2400" b="0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</a:t>
                      </a:r>
                      <a:endParaRPr lang="pt-BR" sz="2400" b="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</a:tr>
              <a:tr h="609364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b="0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</a:t>
                      </a:r>
                      <a:r>
                        <a:rPr lang="en-US" sz="2400" b="0" i="1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 </a:t>
                      </a:r>
                      <a:r>
                        <a:rPr lang="en-US" sz="2400" b="0" i="1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natura</a:t>
                      </a:r>
                      <a:r>
                        <a:rPr lang="en-US" sz="2400" b="0" i="1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b="0" i="1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ou</a:t>
                      </a:r>
                      <a:r>
                        <a:rPr lang="en-US" sz="2400" b="0" i="1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b="0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minimamente</a:t>
                      </a:r>
                      <a:r>
                        <a:rPr lang="en-US" sz="2400" b="0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b="0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endParaRPr lang="pt-BR" sz="2400" b="0" dirty="0" smtClean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3">
                        <a:lumMod val="60000"/>
                        <a:lumOff val="40000"/>
                      </a:schemeClr>
                    </a:solidFill>
                  </a:tcPr>
                </a:tc>
              </a:tr>
              <a:tr h="755892">
                <a:tc>
                  <a:txBody>
                    <a:bodyPr/>
                    <a:lstStyle/>
                    <a:p>
                      <a:r>
                        <a:rPr lang="pt-BR" sz="2400" b="0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Óleos, gorduras, sal e açúcar</a:t>
                      </a:r>
                      <a:endParaRPr lang="pt-BR" sz="2400" b="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</a:tr>
              <a:tr h="830564">
                <a:tc>
                  <a:txBody>
                    <a:bodyPr/>
                    <a:lstStyle/>
                    <a:p>
                      <a:r>
                        <a:rPr lang="en-US" sz="2400" b="0" dirty="0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</a:t>
                      </a:r>
                      <a:r>
                        <a:rPr lang="en-US" sz="2400" b="0" dirty="0" err="1" smtClean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endParaRPr lang="pt-BR" sz="2400" b="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rgbClr val="FE94A3"/>
                    </a:solidFill>
                  </a:tcPr>
                </a:tc>
              </a:tr>
              <a:tr h="808618">
                <a:tc>
                  <a:txBody>
                    <a:bodyPr/>
                    <a:lstStyle/>
                    <a:p>
                      <a:r>
                        <a:rPr lang="en-US" sz="24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ultraprocessados</a:t>
                      </a:r>
                      <a:endParaRPr lang="pt-BR" sz="2400" b="0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rgbClr val="FF3300"/>
                    </a:solidFill>
                  </a:tcPr>
                </a:tc>
              </a:tr>
            </a:tbl>
          </a:graphicData>
        </a:graphic>
      </p:graphicFrame>
      <p:sp>
        <p:nvSpPr>
          <p:cNvPr id="3" name="Retângulo 2"/>
          <p:cNvSpPr/>
          <p:nvPr/>
        </p:nvSpPr>
        <p:spPr>
          <a:xfrm>
            <a:off x="534286" y="291465"/>
            <a:ext cx="8424936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dirty="0" smtClean="0">
                <a:latin typeface="Arial" panose="020B0604020202020204" pitchFamily="34" charset="0"/>
                <a:cs typeface="Arial" panose="020B0604020202020204" pitchFamily="34" charset="0"/>
              </a:rPr>
              <a:t>NOVA</a:t>
            </a:r>
            <a:endParaRPr lang="en-US" sz="3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775273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019472"/>
            <a:ext cx="8713112" cy="46049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8967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7674" y="1259456"/>
            <a:ext cx="8129294" cy="42581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009457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http://media.wiley.com/product_data/coverImage300/84/11180633/1118063384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5816" y="1025860"/>
            <a:ext cx="4104456" cy="53084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2026453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540568" y="12576"/>
            <a:ext cx="13376000" cy="752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236689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/>
          <p:cNvSpPr txBox="1">
            <a:spLocks noGrp="1"/>
          </p:cNvSpPr>
          <p:nvPr>
            <p:ph type="title"/>
          </p:nvPr>
        </p:nvSpPr>
        <p:spPr>
          <a:xfrm>
            <a:off x="196083" y="260648"/>
            <a:ext cx="871296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latin typeface="Arial" panose="020B0604020202020204" pitchFamily="34" charset="0"/>
                <a:cs typeface="Arial" panose="020B0604020202020204" pitchFamily="34" charset="0"/>
              </a:rPr>
              <a:t>ALIMENTOS IN NATURA OU MINIMAMENTE PROCESSADOS</a:t>
            </a:r>
            <a:endParaRPr lang="pt-BR" sz="2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2" name="Grupo 1"/>
          <p:cNvGrpSpPr/>
          <p:nvPr/>
        </p:nvGrpSpPr>
        <p:grpSpPr>
          <a:xfrm>
            <a:off x="2345318" y="3603938"/>
            <a:ext cx="4420732" cy="2730986"/>
            <a:chOff x="1835694" y="3843431"/>
            <a:chExt cx="4248884" cy="2795200"/>
          </a:xfrm>
        </p:grpSpPr>
        <p:pic>
          <p:nvPicPr>
            <p:cNvPr id="3075" name="Picture 3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35695" y="3843432"/>
              <a:ext cx="2099163" cy="139041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076" name="Picture 4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34857" y="3843431"/>
              <a:ext cx="2149721" cy="1390417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077" name="Picture 5"/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65486" y="5228667"/>
              <a:ext cx="2119092" cy="139041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8" name="Picture 2"/>
            <p:cNvPicPr>
              <a:picLocks noChangeAspect="1" noChangeArrowheads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35694" y="5220851"/>
              <a:ext cx="2140746" cy="141778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</p:grpSp>
      <p:graphicFrame>
        <p:nvGraphicFramePr>
          <p:cNvPr id="3" name="Tabela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50427622"/>
              </p:ext>
            </p:extLst>
          </p:nvPr>
        </p:nvGraphicFramePr>
        <p:xfrm>
          <a:off x="457200" y="1600200"/>
          <a:ext cx="8507288" cy="960331"/>
        </p:xfrm>
        <a:graphic>
          <a:graphicData uri="http://schemas.openxmlformats.org/drawingml/2006/table">
            <a:tbl>
              <a:tblPr firstRow="1" bandRow="1">
                <a:tableStyleId>{B301B821-A1FF-4177-AEE7-76D212191A09}</a:tableStyleId>
              </a:tblPr>
              <a:tblGrid>
                <a:gridCol w="2675462"/>
                <a:gridCol w="5831826"/>
              </a:tblGrid>
              <a:tr h="960331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</a:t>
                      </a:r>
                      <a:r>
                        <a:rPr lang="en-US" sz="1600" b="1" i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 </a:t>
                      </a:r>
                      <a:r>
                        <a:rPr lang="en-US" sz="1600" b="1" i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natura</a:t>
                      </a:r>
                      <a:r>
                        <a:rPr lang="en-US" sz="1600" b="1" i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1" i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ou</a:t>
                      </a:r>
                      <a:r>
                        <a:rPr lang="en-US" sz="1600" b="1" i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minimamente</a:t>
                      </a:r>
                      <a:r>
                        <a:rPr lang="en-US" sz="1600" b="1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endParaRPr lang="pt-BR" sz="1600" b="1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Sem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processamento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industrial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ou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</a:t>
                      </a: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rocessamentos</a:t>
                      </a:r>
                      <a:r>
                        <a:rPr lang="en-US" sz="16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que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não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agregam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novas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substâncias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600" b="0" baseline="0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2335937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/>
          <p:cNvSpPr txBox="1">
            <a:spLocks noGrp="1"/>
          </p:cNvSpPr>
          <p:nvPr>
            <p:ph type="title"/>
          </p:nvPr>
        </p:nvSpPr>
        <p:spPr>
          <a:xfrm>
            <a:off x="314008" y="352521"/>
            <a:ext cx="871296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800" dirty="0">
                <a:latin typeface="Arial" panose="020B0604020202020204" pitchFamily="34" charset="0"/>
                <a:cs typeface="Arial" panose="020B0604020202020204" pitchFamily="34" charset="0"/>
              </a:rPr>
              <a:t>ÓLEOS, GORDURAS, SAL E AÇÚCAR</a:t>
            </a:r>
          </a:p>
        </p:txBody>
      </p:sp>
      <p:grpSp>
        <p:nvGrpSpPr>
          <p:cNvPr id="2" name="Grupo 1"/>
          <p:cNvGrpSpPr/>
          <p:nvPr/>
        </p:nvGrpSpPr>
        <p:grpSpPr>
          <a:xfrm>
            <a:off x="2152968" y="1052736"/>
            <a:ext cx="4721107" cy="4103883"/>
            <a:chOff x="1626793" y="2492896"/>
            <a:chExt cx="5194688" cy="4228605"/>
          </a:xfrm>
        </p:grpSpPr>
        <p:pic>
          <p:nvPicPr>
            <p:cNvPr id="9" name="Imagem 3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68339" y="2492896"/>
              <a:ext cx="3153142" cy="224894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99304" y="4653136"/>
              <a:ext cx="3122177" cy="2068365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26793" y="3170006"/>
              <a:ext cx="2081111" cy="314367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</p:grpSp>
      <p:graphicFrame>
        <p:nvGraphicFramePr>
          <p:cNvPr id="7" name="Espaço Reservado para Conteúdo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229598209"/>
              </p:ext>
            </p:extLst>
          </p:nvPr>
        </p:nvGraphicFramePr>
        <p:xfrm>
          <a:off x="107504" y="5661248"/>
          <a:ext cx="8929718" cy="755892"/>
        </p:xfrm>
        <a:graphic>
          <a:graphicData uri="http://schemas.openxmlformats.org/drawingml/2006/table">
            <a:tbl>
              <a:tblPr firstRow="1" bandRow="1">
                <a:tableStyleId>{B301B821-A1FF-4177-AEE7-76D212191A09}</a:tableStyleId>
              </a:tblPr>
              <a:tblGrid>
                <a:gridCol w="2808312"/>
                <a:gridCol w="6121406"/>
              </a:tblGrid>
              <a:tr h="755892">
                <a:tc>
                  <a:txBody>
                    <a:bodyPr/>
                    <a:lstStyle/>
                    <a:p>
                      <a:r>
                        <a:rPr lang="en-US" sz="1600" b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Ingredientes</a:t>
                      </a:r>
                      <a:r>
                        <a:rPr lang="en-US" sz="1600" b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culinários</a:t>
                      </a:r>
                      <a:r>
                        <a:rPr lang="en-US" sz="1600" b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endParaRPr lang="pt-BR" sz="1600" b="1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Substâncias</a:t>
                      </a:r>
                      <a:r>
                        <a:rPr lang="en-US" sz="16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extraídas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ou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da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natureza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usadas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pt-BR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para preparar ou temperara alimentos.</a:t>
                      </a:r>
                      <a:endParaRPr lang="en-US" sz="1600" b="0" baseline="0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rgbClr val="FFC000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182293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5" descr="data:image/jpeg;base64,/9j/4AAQSkZJRgABAQAAAQABAAD/2wCEAAkGBxMSEhUUEhQUFhUVFhUUFxYVFxcUFhQWFxUYFxQUFhcYHCggGB0lHBQUITEhJSkrLi4uFx8zODMsNygtLisBCgoKDg0OGhAQGywmICUsLCwvLDQsLCw0LCwsLCwsLCwsLCwsLCwsLCwsLCwsLCwsLCwsLCwsLCwsLCwsLCwsLP/AABEIAMIBAwMBIgACEQEDEQH/xAAbAAEAAgMBAQAAAAAAAAAAAAAABAUBAwYCB//EADkQAAIBAgMFBQYFAwUBAAAAAAABAgMRBCExBRJBUWFxgZGh8AYTIrHB0TJCUuHxFHKiIzNigtKS/8QAGgEBAAMBAQEAAAAAAAAAAAAAAAIDBAEFBv/EACoRAAICAQQBAwMEAwAAAAAAAAABAgMRBBIhMUEFFFEiI2EyQrHwE3GR/9oADAMBAAIRAxEAPwD7aEZMAGQAAAAAAAADJgi43aFOl+OaT5ayfcszjkorLOpNvCJhk5qv7VR0pwb5OUkvJXNEvaGu9IwXdJ/WxmetpXTyXLT2fB1hi5xs9tYj9XhBNcctMzzD2ir55xlbX4Vl22tYh7+r4ZL2s/wdqDl8J7TSX+5FPrHJ+D1LfCbao1NJWfKWT+xdXqap9MrlTOPaLEGIu+hkvKgAAAAAAAAAAAAAAAAAAAAAAADwAAAAAAAAAacVioU4705KK6/Jczzj8WqVOU5aRXi+C72cdVxNSvLfqdN2KyUV0vz5+ll1GpVXC7Lqqt/L6LDH7cqVLql/px4Sf45f+V5lfRwzu2ru/wCpp8PPvYqVIrt1tr04HmVaT4W9cTybLnOWZPJuhDasJYN06FleUuKyWXTgzzGtTUlH4X1vf5ESpvPJ2V3wWpmOFSaehU5vPCJ7VjllliKaUXKKzt4lfvwk7NdVctqVS0V4GhQjdrhJ39ci+Uc4aK1LHZBeGab3W2tbavti+PYeakXq32MlYuFkknazyfG/C5Gli4Sum7SSTa5Seq7SucUicW2WWyduSptRneUfNdV9jraNVSSlFpp6NHziVRZZ65ZcO0sdh7X91KzbcXqvt1NWl1jj9M+im7T7vqj2dyDzCV1c9HsHngAAAGLmQAAAAAAAAAAAAAAADwAAAAZAMAEHbeN91SlJfifwx/ufHuzfcRlJRTbOxTbwjnNv41163u4v/Thq+ctG/p48zU45WXZlw8DVs6i4xbatd634JfTMmQieFKTsbk/J6SSjwvB5p0v5PcaeedjMqqRFr4rl2HMJDlm6rK17ZrkaXVsnpn5Z5Z95V4nbFOOs8+WveVWL9of0Qv25K/zsVOyJdGqT8HRyxWVvS6GrEVowzlUs7Xty5XOMr7RxE8t7dX/HLzeZGjgZTzm3LtbZF3li0/yzoMV7QOfw029fxcEunPlcYWduOb48X+5XUIRiuRvhO+RQ5OTyWbUlhE/+o/L39/Qx72zT9akXck7WTb9asmUNnzazaXLjfzJrJB4R9M2LUcqNNv8ASvsTzmcLt33dOEfdP4YqN3OKvZamyPtSvzUpW/4yjI+ghqqlFJy/k8iVE220jogU1D2loSdm5R/uWnba5Z0q8Zq8ZKS5xafyL4Wwn+l5K5QlHtG1mDBksIGTJ5MoAyAAAAAAAAAAADwDIB0wAYYOC5z/ALV5+6jw+NvwST/yL5s5v2uf+2+Tkvk/oZtY/sy/vkuoX3ER9+MVlKNlwf7EDFbYSySb8iuqV8vEiuZ89PUyfCPUhSvJsxG0qryVkuy/zK6pvy/FJvvyJUjVJ8jPKTfbNMUl0RI4VdDMqKS1Xrib/e8nmu25oUtb8eJElk8TSj1NFXE8mHJSaimrtpJXtdt5K5PwezVB3lZy4ck/qySXycbNWFwNWTvJKK669yL7A7GTV0lJq2V83fj0XcYhTsrPvWpIo15RTceFvTLINJ8lM22uCZT2UrWnZ34K6S146/wTYUI2s4RduWVuOvHMg4baMXZSe7wz4d/Ek0amWf31N0JQf6TJJS/ceq2zacnfemrcmuXG6zNC2RKOdOq/+yTv2tW+pJhV0z11vryzNyrrmuws2xfaIZaIlfDLdvNZrWyb7bPiQv6ScWnSbXVStLw15ce4voVVwa+5rqyUu71lz1OypXZ2NrRAw+3a9JpTe90mr+azL3A+0VKf4vgfXNeK+pS4rCxklr9briuq+pV1KLi7PtTtr3+Bxai6nzlfk66q7PGGfRKdRSV001zTuj2fO6eKnTfwSlHom1ftOk2Pt5NKNV/F+rg116m2nXwse2XDM9mllFZXJ0KZk8LM9G8ymQAAAAAAAAeQZAB5MM9HiQBpqyOc9pHvU30d/p9ToMQUO0OJTdHfBx+Syt7ZJnG1IN+upp3zdjqbhL5M0OqvzLvPmJ1uEsM9uMk1lGZVDVOds2YnDvI8nzINE0bJSyvoQsVX4LTnzMVm+18iLUfFiMeTuS39kKcJV5RnGLe45R3ldpxks1yeZcyjm+fIpfYuW9iZW/LRk3xesEr8vI6GvCzXZ4lt0cRiUqWZMxZ5cfWR7ims+ZhN6LwM3Kkjpqq07mI1prRtea8CQptEWtvHMY6GTetq2teOfPtJOHx0GvxZ9cn+/wDBUTvxSPO8nwtctjdNEXXFlssRJXs73ytfRc+n7EqhipZbzW7lbnvcnbsOalRf5JPuNU8TVtuuTa8iyGolHsi6U/J2M8bBpNu2f0ep6rwjNcN78r69Tio7Qna1rvsXzLDAYqpFqU59bcP3Lfc7u0QdG3plpibJKW7ZPN8bPiuy6Zop3T7yJV2hLe0y5duf3JdLERksuFjJOXPBfBPHJ1Hs7tTP3c30jf5HSHzmEt2SavwZ3Ox8Z72mnxWT7T2vTtVvWyXaPO1dO17kTgAeoYgAAAAADAAAMGGj0ADRUp3KnH4S5eNGqdO5xo6mcDtHAt3TRz+IwE4v4fM+oYnAp8CrxGyOhkt00bO0aa73Ho+bSp11+FQ72/sY9xVazUb9LndVdjdCPLZPQo9nWvBb7mT8nE/0dT/j2q5iexJ1NZWXRW89Ts3s5LU2wwa0zv0TfC/LIg40Qf5/6S/yWSRVeyOxo4dVWtZRir8bXdybiqdku1r7fMlUKdT4t2nNcM7RUs8nm+V9USo4S8XvqKzdlnd5KzdtOPAyX/deUicHt7KWnI9qSzu+wsquzIvTdV9EnK6fW/DuKzFbLkr7ra43krx/+orLXlwMrqki9TizXUxEUaJ7QhfTTIgYrCV7WcL8U1KLuumfQqamId7NNPk1byZS0y1JHT+/hLRrs7Tz7nitDmViNCRRxs46NjL8jaXnuvLMiVoOfjovWZDhj5tq7eptWLkuXgdUkccWbXhrM9Seq5KxhVt5cn6zt60PcFl69cCZE0tnqF7rWyzydvM2+6ulZevXyN8KS+hGSJJm2hinb4vHkdR7JV/jlHg18mvuzlJwzyXHIv8A2VqWrxj0a/x/Y0aP6bo/7KdRzWzuQAfTnjAAAAAAAAAGAZABgxY9AA8OJ4dNG0h7UxfuoN/meUe1/ZZkJyUIuT8Eopt4R5xThBXk0vm+dkVlf43l8Mf8n28uzzKx7XinvVM5Pi9LcLW5NEultOi9JrzPKnrFZwmkjYqJR8G+FOKWUV3/AF5nv4uLSXTgaViIytuyT7M80ZrylutJrS+nLVFaa8dHWjZTptxu3xduy/YZilHSxro4+ErK9nZZPW5tvlln5ljw+UR58nhSXL19TxKmn88j3wzPMldZfY5gZIGLwWrtfsV+9r1wKnE4dSW7Uimnpdea5M6L3tsn67iPicMpXty46PjpwKLKVLldl0LGuzisV7PcacuqjL/190VSg4NxmrNO1mdlJ2ds1knnyfHxy9Zxdo4CNVWllbSS1XdxXNfIwtY7NUZHORSt2HpZmvF4WdGW7JZNfDJaStrbk9MjVFS3bJq74vRLn8jmz4J5J9DmT1HJFQsVuqys7Wzt011J+BxqlB3avFtPrxy5627jnKyGiRBrR/sKtXd+n0NFTFRSyz+/NmlVE83r8zuGc4Jyr5cb/I6X2IwzlUlUekVb/tL9r+KOTwlGU5KMVeT8ur6H1PYWAjQpRhHPi3+qT1frkel6fp257n0jLq7FGOPLLAAHunlAAAAAAAAAAAAAAAGGcv7TYpue5wir5c2dQ2cFtarvTm+cjzfUrMVqK8s16SOZ5+CurK5ilT9fI9pX8SRRos8HGWeo5YRiNHL14m6Epx0k8uDZKhRy8vXiRndz3UXKvHJQ55NVbGpp+8jnz/dZrU34TGtZQalHq18PpWNeKw2RWYrCpc1xy5/Yb5wZ3bCSL6jjLtqWT+l+D42+pteIVnZrh9fscq8XKKaklJeatyZto4qLs07Pk+GWfHTxLoaleSEqH4OilWdr8Nc/L6HqnXjk28np9deX8FTHHu1pRd0m+1+rnhYtOVrrko8Xy00/cu3+UVbSw2hRe43Fu8c1ayT/AFLwKyM27Wz0vnw+/Qs6GGlL8TUcvw6vw4akf+kVNbqeUcrvK/J9+fh2FV0MpNE65Y4NOLwcZxcZWlHJq2Tj1V9Gr+tDlNo4CdF55xbykuPRrg+h1z6M1Y/CqrBxfLJ8nwfd5mdovjLBxUrm+lNWSXBW7eby6/M5/GxxEZyhJKLi7PV580+K4o808NiJfnl3JL5I0x0kmHejot/hl3nuniVL4Y5vpp3ldgdhTk/icn2ts6/Y+xVG2Rqr0S/cUT1HwWXs7hbNPi9Wd9hNCk2Xgt0vqUT064qKwjz7Jbnlm0AFpWAAAAAAAAAAAAADABrxMrQk+j+RwWKjmd9UjdNc8jksZgHGVn3Pmjy/Ua5Sw0bNLNRyRcPhL2ZNjTjHNteuRmS3Y2RDqSSbVtePrQz1UKPLLJ2Nm91Fk+V/2FGC3t5csvuRqsmrK2bV+h7pVXYu2IryzZiFd+SIOKoXd9bfQsN7kaqkN5ZeuhVZSmSjY0c/iafhwIGIopu6Vu/TvL/EUP4K7EUrLq/kefZU0a4WFXTxc4fiW+rW69zLDD7Vp2SXwZ5JqyT7URZQzNE6KfiQjOUOi1xjLs7DA1lq5R/uTVuL1MYyrGUmk7ySjfJrK8r58s14o5jB4WKe9LRZt5l1Hbd3lFaW7upqjcpxalwZpV7XmJ7UbEnC07si0a0ZvLXl9uZaYam93Li7eT+3mcphvmkdsltjkqNs7MhKUWkm7NN9jy+ppw+yVyOihgLssMPs5cj3YVqKwYHNlHhNldC9wez7cCyo4RIkxplqiVuRpo0rElIJGSRHIAB04AAAAAAAAAAAADBkwwDXUZR7TqN92heVEVWNw9yuaysEovDKapVvaxGcuZvxNFrQiJ83ZmCyDiaYtMlX3vobElaxGhNrJ27T173ocUvkNEiVrdbanlxaXctDyp30NkpXyJ8MiapRUtSsxmGd36Vi2S/g8VaakrFVlakiUZYZzGIpEacrLTMs8TTs2rkGpS9fQ8m2OGb65ZRCrVW0k/4PTnurqzViZ3k+HYa2rvlYryW4J2Ak3JW1vkdhWTe5CL+JNNpPVyyz58H3nNbAop1IrW2Z2GzIb01J/lu+93Vu7PwPS9Pi3lmLVvDSLqjRJtOma6SN8We6jzmegAdOAAAAAAAAAAAAAAAAAAAAAHlo01adyQeWgCpxOEuVGLwB1MoEerRuVuOSSkcTVoyjp+xqWMcfxRfas0dTisAmU+KwDRnlQi1WESljIy0t3P6ElVlzv5FdWwnQiOlOGjuuUvuZ5Vzj1yWpxZ0EZiTsu/5vMoP6+UenQmYbat9bdxBWrpnXW/B52nSzfIqqtbdV09beN9Hz0uW2NaafG/B8/VihrxvqY719WTRV0aG0+nyPCjZmakDXd3+FvXxMbia4s6L2XhZzlwUTsdlw5aHObHw73YK74t2yvpZO2vHxOtwkbI9/Q1bKlk8nUz3TZYQNsDTTN8Ub0Zj0ADpwAAAAAAAAAAAAAAAAAAAAAGDIAMNHhxNhgAjzpkWthkyxaPEonMHcnPYnZ5VYjAtHYTpESthbkHEkpHEV8JzRXVcE1nFtea8GdxiNn9CurbOZVKtPssUzjatbER/TJd6I8tpT/NSa77/Q62ps98iPLZvQzz0sZdF0bsHNLGQeqcepZ7NwkZNPNrqrFjS9n4yavBdtkdJs3YkYpZFdegWcyJT1PGEeNl4WyLuhTNtLCKKN0YHppYMTeTNNG0wkZJEQAAAAAAAAAAAAAAAAAAAAAAAAAAAYAABhgAHlmuRkHAaJojVEZBw6RZo1bqAOHSThkWNEA6jjJZhGQSOAAAAAAAAAAAAAAAAAAH/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AutoShape 7" descr="data:image/jpeg;base64,/9j/4AAQSkZJRgABAQAAAQABAAD/2wCEAAkGBxMSEhUUEhQUFhUVFhUUFxYVFxcUFhQWFxUYFxQUFhcYHCggGB0lHBQUITEhJSkrLi4uFx8zODMsNygtLisBCgoKDg0OGhAQGywmICUsLCwvLDQsLCw0LCwsLCwsLCwsLCwsLCwsLCwsLCwsLCwsLCwsLCwsLCwsLCwsLCwsLP/AABEIAMIBAwMBIgACEQEDEQH/xAAbAAEAAgMBAQAAAAAAAAAAAAAABAUBAwYCB//EADkQAAIBAgMFBQYFAwUBAAAAAAABAgMRBCExBRJBUWFxgZGh8AYTIrHB0TJCUuHxFHKiIzNigtKS/8QAGgEBAAMBAQEAAAAAAAAAAAAAAAIDBAEFBv/EACoRAAICAQQBAwMEAwAAAAAAAAABAgMRBBIhMUEFFFEiI2EyQrHwE3GR/9oADAMBAAIRAxEAPwD7aEZMAGQAAAAAAAADJgi43aFOl+OaT5ayfcszjkorLOpNvCJhk5qv7VR0pwb5OUkvJXNEvaGu9IwXdJ/WxmetpXTyXLT2fB1hi5xs9tYj9XhBNcctMzzD2ir55xlbX4Vl22tYh7+r4ZL2s/wdqDl8J7TSX+5FPrHJ+D1LfCbao1NJWfKWT+xdXqap9MrlTOPaLEGIu+hkvKgAAAAAAAAAAAAAAAAAAAAAAADwAAAAAAAAAacVioU4705KK6/Jczzj8WqVOU5aRXi+C72cdVxNSvLfqdN2KyUV0vz5+ll1GpVXC7Lqqt/L6LDH7cqVLql/px4Sf45f+V5lfRwzu2ru/wCpp8PPvYqVIrt1tr04HmVaT4W9cTybLnOWZPJuhDasJYN06FleUuKyWXTgzzGtTUlH4X1vf5ESpvPJ2V3wWpmOFSaehU5vPCJ7VjllliKaUXKKzt4lfvwk7NdVctqVS0V4GhQjdrhJ39ci+Uc4aK1LHZBeGab3W2tbavti+PYeakXq32MlYuFkknazyfG/C5Gli4Sum7SSTa5Seq7SucUicW2WWyduSptRneUfNdV9jraNVSSlFpp6NHziVRZZ65ZcO0sdh7X91KzbcXqvt1NWl1jj9M+im7T7vqj2dyDzCV1c9HsHngAAAGLmQAAAAAAAAAAAAAAADwAAAAZAMAEHbeN91SlJfifwx/ufHuzfcRlJRTbOxTbwjnNv41163u4v/Thq+ctG/p48zU45WXZlw8DVs6i4xbatd634JfTMmQieFKTsbk/J6SSjwvB5p0v5PcaeedjMqqRFr4rl2HMJDlm6rK17ZrkaXVsnpn5Z5Z95V4nbFOOs8+WveVWL9of0Qv25K/zsVOyJdGqT8HRyxWVvS6GrEVowzlUs7Xty5XOMr7RxE8t7dX/HLzeZGjgZTzm3LtbZF3li0/yzoMV7QOfw029fxcEunPlcYWduOb48X+5XUIRiuRvhO+RQ5OTyWbUlhE/+o/L39/Qx72zT9akXck7WTb9asmUNnzazaXLjfzJrJB4R9M2LUcqNNv8ASvsTzmcLt33dOEfdP4YqN3OKvZamyPtSvzUpW/4yjI+ghqqlFJy/k8iVE220jogU1D2loSdm5R/uWnba5Z0q8Zq8ZKS5xafyL4Wwn+l5K5QlHtG1mDBksIGTJ5MoAyAAAAAAAAAAADwDIB0wAYYOC5z/ALV5+6jw+NvwST/yL5s5v2uf+2+Tkvk/oZtY/sy/vkuoX3ER9+MVlKNlwf7EDFbYSySb8iuqV8vEiuZ89PUyfCPUhSvJsxG0qryVkuy/zK6pvy/FJvvyJUjVJ8jPKTfbNMUl0RI4VdDMqKS1Xrib/e8nmu25oUtb8eJElk8TSj1NFXE8mHJSaimrtpJXtdt5K5PwezVB3lZy4ck/qySXycbNWFwNWTvJKK669yL7A7GTV0lJq2V83fj0XcYhTsrPvWpIo15RTceFvTLINJ8lM22uCZT2UrWnZ34K6S146/wTYUI2s4RduWVuOvHMg4baMXZSe7wz4d/Ek0amWf31N0JQf6TJJS/ceq2zacnfemrcmuXG6zNC2RKOdOq/+yTv2tW+pJhV0z11vryzNyrrmuws2xfaIZaIlfDLdvNZrWyb7bPiQv6ScWnSbXVStLw15ce4voVVwa+5rqyUu71lz1OypXZ2NrRAw+3a9JpTe90mr+azL3A+0VKf4vgfXNeK+pS4rCxklr9briuq+pV1KLi7PtTtr3+Bxai6nzlfk66q7PGGfRKdRSV001zTuj2fO6eKnTfwSlHom1ftOk2Pt5NKNV/F+rg116m2nXwse2XDM9mllFZXJ0KZk8LM9G8ymQAAAAAAAAeQZAB5MM9HiQBpqyOc9pHvU30d/p9ToMQUO0OJTdHfBx+Syt7ZJnG1IN+upp3zdjqbhL5M0OqvzLvPmJ1uEsM9uMk1lGZVDVOds2YnDvI8nzINE0bJSyvoQsVX4LTnzMVm+18iLUfFiMeTuS39kKcJV5RnGLe45R3ldpxks1yeZcyjm+fIpfYuW9iZW/LRk3xesEr8vI6GvCzXZ4lt0cRiUqWZMxZ5cfWR7ims+ZhN6LwM3Kkjpqq07mI1prRtea8CQptEWtvHMY6GTetq2teOfPtJOHx0GvxZ9cn+/wDBUTvxSPO8nwtctjdNEXXFlssRJXs73ytfRc+n7EqhipZbzW7lbnvcnbsOalRf5JPuNU8TVtuuTa8iyGolHsi6U/J2M8bBpNu2f0ep6rwjNcN78r69Tio7Qna1rvsXzLDAYqpFqU59bcP3Lfc7u0QdG3plpibJKW7ZPN8bPiuy6Zop3T7yJV2hLe0y5duf3JdLERksuFjJOXPBfBPHJ1Hs7tTP3c30jf5HSHzmEt2SavwZ3Ox8Z72mnxWT7T2vTtVvWyXaPO1dO17kTgAeoYgAAAAADAAAMGGj0ADRUp3KnH4S5eNGqdO5xo6mcDtHAt3TRz+IwE4v4fM+oYnAp8CrxGyOhkt00bO0aa73Ho+bSp11+FQ72/sY9xVazUb9LndVdjdCPLZPQo9nWvBb7mT8nE/0dT/j2q5iexJ1NZWXRW89Ts3s5LU2wwa0zv0TfC/LIg40Qf5/6S/yWSRVeyOxo4dVWtZRir8bXdybiqdku1r7fMlUKdT4t2nNcM7RUs8nm+V9USo4S8XvqKzdlnd5KzdtOPAyX/deUicHt7KWnI9qSzu+wsquzIvTdV9EnK6fW/DuKzFbLkr7ra43krx/+orLXlwMrqki9TizXUxEUaJ7QhfTTIgYrCV7WcL8U1KLuumfQqamId7NNPk1byZS0y1JHT+/hLRrs7Tz7nitDmViNCRRxs46NjL8jaXnuvLMiVoOfjovWZDhj5tq7eptWLkuXgdUkccWbXhrM9Seq5KxhVt5cn6zt60PcFl69cCZE0tnqF7rWyzydvM2+6ulZevXyN8KS+hGSJJm2hinb4vHkdR7JV/jlHg18mvuzlJwzyXHIv8A2VqWrxj0a/x/Y0aP6bo/7KdRzWzuQAfTnjAAAAAAAAAGAZABgxY9AA8OJ4dNG0h7UxfuoN/meUe1/ZZkJyUIuT8Eopt4R5xThBXk0vm+dkVlf43l8Mf8n28uzzKx7XinvVM5Pi9LcLW5NEultOi9JrzPKnrFZwmkjYqJR8G+FOKWUV3/AF5nv4uLSXTgaViIytuyT7M80ZrylutJrS+nLVFaa8dHWjZTptxu3xduy/YZilHSxro4+ErK9nZZPW5tvlln5ljw+UR58nhSXL19TxKmn88j3wzPMldZfY5gZIGLwWrtfsV+9r1wKnE4dSW7Uimnpdea5M6L3tsn67iPicMpXty46PjpwKLKVLldl0LGuzisV7PcacuqjL/190VSg4NxmrNO1mdlJ2ds1knnyfHxy9Zxdo4CNVWllbSS1XdxXNfIwtY7NUZHORSt2HpZmvF4WdGW7JZNfDJaStrbk9MjVFS3bJq74vRLn8jmz4J5J9DmT1HJFQsVuqys7Wzt011J+BxqlB3avFtPrxy5627jnKyGiRBrR/sKtXd+n0NFTFRSyz+/NmlVE83r8zuGc4Jyr5cb/I6X2IwzlUlUekVb/tL9r+KOTwlGU5KMVeT8ur6H1PYWAjQpRhHPi3+qT1frkel6fp257n0jLq7FGOPLLAAHunlAAAAAAAAAAAAAAAGGcv7TYpue5wir5c2dQ2cFtarvTm+cjzfUrMVqK8s16SOZ5+CurK5ilT9fI9pX8SRRos8HGWeo5YRiNHL14m6Epx0k8uDZKhRy8vXiRndz3UXKvHJQ55NVbGpp+8jnz/dZrU34TGtZQalHq18PpWNeKw2RWYrCpc1xy5/Yb5wZ3bCSL6jjLtqWT+l+D42+pteIVnZrh9fscq8XKKaklJeatyZto4qLs07Pk+GWfHTxLoaleSEqH4OilWdr8Nc/L6HqnXjk28np9deX8FTHHu1pRd0m+1+rnhYtOVrrko8Xy00/cu3+UVbSw2hRe43Fu8c1ayT/AFLwKyM27Wz0vnw+/Qs6GGlL8TUcvw6vw4akf+kVNbqeUcrvK/J9+fh2FV0MpNE65Y4NOLwcZxcZWlHJq2Tj1V9Gr+tDlNo4CdF55xbykuPRrg+h1z6M1Y/CqrBxfLJ8nwfd5mdovjLBxUrm+lNWSXBW7eby6/M5/GxxEZyhJKLi7PV580+K4o808NiJfnl3JL5I0x0kmHejot/hl3nuniVL4Y5vpp3ldgdhTk/icn2ts6/Y+xVG2Rqr0S/cUT1HwWXs7hbNPi9Wd9hNCk2Xgt0vqUT064qKwjz7Jbnlm0AFpWAAAAAAAAAAAAADABrxMrQk+j+RwWKjmd9UjdNc8jksZgHGVn3Pmjy/Ua5Sw0bNLNRyRcPhL2ZNjTjHNteuRmS3Y2RDqSSbVtePrQz1UKPLLJ2Nm91Fk+V/2FGC3t5csvuRqsmrK2bV+h7pVXYu2IryzZiFd+SIOKoXd9bfQsN7kaqkN5ZeuhVZSmSjY0c/iafhwIGIopu6Vu/TvL/EUP4K7EUrLq/kefZU0a4WFXTxc4fiW+rW69zLDD7Vp2SXwZ5JqyT7URZQzNE6KfiQjOUOi1xjLs7DA1lq5R/uTVuL1MYyrGUmk7ySjfJrK8r58s14o5jB4WKe9LRZt5l1Hbd3lFaW7upqjcpxalwZpV7XmJ7UbEnC07si0a0ZvLXl9uZaYam93Li7eT+3mcphvmkdsltjkqNs7MhKUWkm7NN9jy+ppw+yVyOihgLssMPs5cj3YVqKwYHNlHhNldC9wez7cCyo4RIkxplqiVuRpo0rElIJGSRHIAB04AAAAAAAAAAAADBkwwDXUZR7TqN92heVEVWNw9yuaysEovDKapVvaxGcuZvxNFrQiJ83ZmCyDiaYtMlX3vobElaxGhNrJ27T173ocUvkNEiVrdbanlxaXctDyp30NkpXyJ8MiapRUtSsxmGd36Vi2S/g8VaakrFVlakiUZYZzGIpEacrLTMs8TTs2rkGpS9fQ8m2OGb65ZRCrVW0k/4PTnurqzViZ3k+HYa2rvlYryW4J2Ak3JW1vkdhWTe5CL+JNNpPVyyz58H3nNbAop1IrW2Z2GzIb01J/lu+93Vu7PwPS9Pi3lmLVvDSLqjRJtOma6SN8We6jzmegAdOAAAAAAAAAAAAAAAAAAAAAHlo01adyQeWgCpxOEuVGLwB1MoEerRuVuOSSkcTVoyjp+xqWMcfxRfas0dTisAmU+KwDRnlQi1WESljIy0t3P6ElVlzv5FdWwnQiOlOGjuuUvuZ5Vzj1yWpxZ0EZiTsu/5vMoP6+UenQmYbat9bdxBWrpnXW/B52nSzfIqqtbdV09beN9Hz0uW2NaafG/B8/VihrxvqY719WTRV0aG0+nyPCjZmakDXd3+FvXxMbia4s6L2XhZzlwUTsdlw5aHObHw73YK74t2yvpZO2vHxOtwkbI9/Q1bKlk8nUz3TZYQNsDTTN8Ub0Zj0ADpwAAAAAAAAAAAAAAAAAAAAAGDIAMNHhxNhgAjzpkWthkyxaPEonMHcnPYnZ5VYjAtHYTpESthbkHEkpHEV8JzRXVcE1nFtea8GdxiNn9CurbOZVKtPssUzjatbER/TJd6I8tpT/NSa77/Q62ps98iPLZvQzz0sZdF0bsHNLGQeqcepZ7NwkZNPNrqrFjS9n4yavBdtkdJs3YkYpZFdegWcyJT1PGEeNl4WyLuhTNtLCKKN0YHppYMTeTNNG0wkZJEQAAAAAAAAAAAAAAAAAAAAAAAAAAAYAABhgAHlmuRkHAaJojVEZBw6RZo1bqAOHSThkWNEA6jjJZhGQSOAAAAAAAAAAAAAAAAAAH//2Q==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grpSp>
        <p:nvGrpSpPr>
          <p:cNvPr id="6" name="Grupo 5"/>
          <p:cNvGrpSpPr/>
          <p:nvPr/>
        </p:nvGrpSpPr>
        <p:grpSpPr>
          <a:xfrm>
            <a:off x="180126" y="2924944"/>
            <a:ext cx="8996321" cy="2194302"/>
            <a:chOff x="755576" y="3107030"/>
            <a:chExt cx="8110147" cy="1978154"/>
          </a:xfrm>
        </p:grpSpPr>
        <p:pic>
          <p:nvPicPr>
            <p:cNvPr id="1033" name="Picture 9" descr="http://www.frasesparafacebook.info/imagens/pao-frances-79fd23.jpg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228184" y="3107030"/>
              <a:ext cx="2637539" cy="197815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050" name="Picture 2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91880" y="3107030"/>
              <a:ext cx="2986642" cy="197815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051" name="Picture 3"/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55576" y="3107030"/>
              <a:ext cx="2755688" cy="197815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</p:grpSp>
      <p:sp>
        <p:nvSpPr>
          <p:cNvPr id="12" name="Título 4"/>
          <p:cNvSpPr txBox="1">
            <a:spLocks/>
          </p:cNvSpPr>
          <p:nvPr/>
        </p:nvSpPr>
        <p:spPr>
          <a:xfrm>
            <a:off x="155575" y="546690"/>
            <a:ext cx="8712968" cy="523220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ctr">
            <a:sp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800" dirty="0" smtClean="0">
                <a:latin typeface="Arial" panose="020B0604020202020204" pitchFamily="34" charset="0"/>
                <a:cs typeface="Arial" panose="020B0604020202020204" pitchFamily="34" charset="0"/>
              </a:rPr>
              <a:t>ALIMENTOS PROCESSADOS</a:t>
            </a:r>
            <a:endParaRPr lang="pt-BR" sz="2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9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847420838"/>
              </p:ext>
            </p:extLst>
          </p:nvPr>
        </p:nvGraphicFramePr>
        <p:xfrm>
          <a:off x="107504" y="1412776"/>
          <a:ext cx="8929718" cy="579120"/>
        </p:xfrm>
        <a:graphic>
          <a:graphicData uri="http://schemas.openxmlformats.org/drawingml/2006/table">
            <a:tbl>
              <a:tblPr firstRow="1" bandRow="1">
                <a:tableStyleId>{B301B821-A1FF-4177-AEE7-76D212191A09}</a:tableStyleId>
              </a:tblPr>
              <a:tblGrid>
                <a:gridCol w="2808312"/>
                <a:gridCol w="6121406"/>
              </a:tblGrid>
              <a:tr h="381986">
                <a:tc>
                  <a:txBody>
                    <a:bodyPr/>
                    <a:lstStyle/>
                    <a:p>
                      <a:r>
                        <a:rPr lang="en-US" sz="1600" b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</a:t>
                      </a:r>
                      <a:r>
                        <a:rPr lang="en-US" sz="1600" b="1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endParaRPr lang="en-US" sz="1600" b="1" baseline="0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endParaRPr lang="pt-BR" sz="1600" b="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in </a:t>
                      </a: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natura</a:t>
                      </a:r>
                      <a:r>
                        <a:rPr lang="en-US" sz="16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ou</a:t>
                      </a:r>
                      <a:r>
                        <a:rPr lang="en-US" sz="16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minimamente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manufaturados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com a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adição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ingredientes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culinários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processados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  <a:endParaRPr lang="en-US" sz="1600" b="0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4133786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417757811"/>
              </p:ext>
            </p:extLst>
          </p:nvPr>
        </p:nvGraphicFramePr>
        <p:xfrm>
          <a:off x="445114" y="2348880"/>
          <a:ext cx="4968552" cy="226376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968552"/>
              </a:tblGrid>
              <a:tr h="864096">
                <a:tc>
                  <a:txBody>
                    <a:bodyPr/>
                    <a:lstStyle/>
                    <a:p>
                      <a:r>
                        <a:rPr lang="en-US" sz="2000" b="0" dirty="0" smtClean="0">
                          <a:solidFill>
                            <a:schemeClr val="tx1"/>
                          </a:solidFill>
                        </a:rPr>
                        <a:t>Alimentos </a:t>
                      </a:r>
                      <a:r>
                        <a:rPr lang="en-US" sz="2000" b="0" i="1" dirty="0" smtClean="0">
                          <a:solidFill>
                            <a:schemeClr val="tx1"/>
                          </a:solidFill>
                        </a:rPr>
                        <a:t>in</a:t>
                      </a:r>
                      <a:r>
                        <a:rPr lang="en-US" sz="2000" b="0" i="1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000" b="0" i="1" baseline="0" dirty="0" err="1" smtClean="0">
                          <a:solidFill>
                            <a:schemeClr val="tx1"/>
                          </a:solidFill>
                        </a:rPr>
                        <a:t>natura</a:t>
                      </a:r>
                      <a:r>
                        <a:rPr lang="en-US" sz="2000" b="0" i="1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000" b="0" i="1" baseline="0" dirty="0" err="1" smtClean="0">
                          <a:solidFill>
                            <a:schemeClr val="tx1"/>
                          </a:solidFill>
                        </a:rPr>
                        <a:t>ou</a:t>
                      </a:r>
                      <a:r>
                        <a:rPr lang="en-US" sz="2000" b="0" i="1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000" b="0" dirty="0" err="1" smtClean="0">
                          <a:solidFill>
                            <a:schemeClr val="tx1"/>
                          </a:solidFill>
                        </a:rPr>
                        <a:t>minimamente</a:t>
                      </a:r>
                      <a:r>
                        <a:rPr lang="en-US" sz="2000" b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000" b="0" dirty="0" err="1" smtClean="0">
                          <a:solidFill>
                            <a:schemeClr val="tx1"/>
                          </a:solidFill>
                        </a:rPr>
                        <a:t>processados</a:t>
                      </a:r>
                      <a:endParaRPr lang="pt-BR" sz="2000" b="0" i="1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solidFill>
                      <a:schemeClr val="accent3">
                        <a:lumMod val="60000"/>
                        <a:lumOff val="40000"/>
                      </a:schemeClr>
                    </a:solidFill>
                  </a:tcPr>
                </a:tc>
              </a:tr>
              <a:tr h="666895">
                <a:tc>
                  <a:txBody>
                    <a:bodyPr/>
                    <a:lstStyle/>
                    <a:p>
                      <a:r>
                        <a:rPr lang="en-US" sz="2000" b="0" dirty="0" err="1" smtClean="0"/>
                        <a:t>Ingredientes</a:t>
                      </a:r>
                      <a:r>
                        <a:rPr lang="en-US" sz="2000" b="0" dirty="0" smtClean="0"/>
                        <a:t> culinários </a:t>
                      </a:r>
                      <a:endParaRPr lang="pt-BR" sz="2000" b="0" dirty="0"/>
                    </a:p>
                  </a:txBody>
                  <a:tcPr>
                    <a:solidFill>
                      <a:srgbClr val="FFC000">
                        <a:alpha val="64000"/>
                      </a:srgbClr>
                    </a:solidFill>
                  </a:tcPr>
                </a:tc>
              </a:tr>
              <a:tr h="732775">
                <a:tc>
                  <a:txBody>
                    <a:bodyPr/>
                    <a:lstStyle/>
                    <a:p>
                      <a:r>
                        <a:rPr lang="en-US" sz="2000" b="0" dirty="0" smtClean="0"/>
                        <a:t>Alimentos</a:t>
                      </a:r>
                      <a:r>
                        <a:rPr lang="en-US" sz="2000" b="0" baseline="0" dirty="0" smtClean="0"/>
                        <a:t> </a:t>
                      </a:r>
                      <a:r>
                        <a:rPr lang="en-US" sz="2000" b="0" dirty="0" err="1" smtClean="0"/>
                        <a:t>processados</a:t>
                      </a:r>
                      <a:endParaRPr lang="pt-BR" sz="2000" b="0" dirty="0"/>
                    </a:p>
                  </a:txBody>
                  <a:tcPr>
                    <a:solidFill>
                      <a:srgbClr val="FE94A3"/>
                    </a:solidFill>
                  </a:tcPr>
                </a:tc>
              </a:tr>
            </a:tbl>
          </a:graphicData>
        </a:graphic>
      </p:graphicFrame>
      <p:grpSp>
        <p:nvGrpSpPr>
          <p:cNvPr id="9" name="Grupo 8"/>
          <p:cNvGrpSpPr/>
          <p:nvPr/>
        </p:nvGrpSpPr>
        <p:grpSpPr>
          <a:xfrm>
            <a:off x="5436096" y="238736"/>
            <a:ext cx="3527932" cy="5859206"/>
            <a:chOff x="5436096" y="238736"/>
            <a:chExt cx="3527932" cy="5859206"/>
          </a:xfrm>
        </p:grpSpPr>
        <p:grpSp>
          <p:nvGrpSpPr>
            <p:cNvPr id="2" name="Grupo 1"/>
            <p:cNvGrpSpPr/>
            <p:nvPr/>
          </p:nvGrpSpPr>
          <p:grpSpPr>
            <a:xfrm>
              <a:off x="5436096" y="1237402"/>
              <a:ext cx="3310699" cy="4860540"/>
              <a:chOff x="5436096" y="908720"/>
              <a:chExt cx="3310699" cy="4860540"/>
            </a:xfrm>
          </p:grpSpPr>
          <p:sp>
            <p:nvSpPr>
              <p:cNvPr id="3" name="Chave direita 2"/>
              <p:cNvSpPr/>
              <p:nvPr/>
            </p:nvSpPr>
            <p:spPr>
              <a:xfrm>
                <a:off x="5436096" y="1412776"/>
                <a:ext cx="360000" cy="3600400"/>
              </a:xfrm>
              <a:prstGeom prst="rightBrace">
                <a:avLst/>
              </a:prstGeom>
              <a:ln w="317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pic>
            <p:nvPicPr>
              <p:cNvPr id="5" name="Picture 2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6335297" y="908720"/>
                <a:ext cx="2400595" cy="1584176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pic>
            <p:nvPicPr>
              <p:cNvPr id="6" name="Picture 2" descr="italian-sausage-zuke-pasta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300192" y="2572398"/>
                <a:ext cx="2411369" cy="1621646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7" name="Picture 2" descr="http://upload.wikimedia.org/wikipedia/commons/thumb/b/b9/Koettbullar_stockholm2006.jpg/300px-Koettbullar_stockholm2006.jpg"/>
              <p:cNvPicPr>
                <a:picLocks noChangeAspect="1" noChangeArrowheads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370531" y="4257091"/>
                <a:ext cx="2376264" cy="1512169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sp>
          <p:nvSpPr>
            <p:cNvPr id="8" name="CaixaDeTexto 7"/>
            <p:cNvSpPr txBox="1"/>
            <p:nvPr/>
          </p:nvSpPr>
          <p:spPr>
            <a:xfrm>
              <a:off x="6047724" y="238736"/>
              <a:ext cx="2916304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pt-BR" sz="2400" dirty="0" smtClean="0"/>
                <a:t>Preparações culinárias</a:t>
              </a:r>
              <a:endParaRPr lang="en-US" sz="2400" dirty="0"/>
            </a:p>
          </p:txBody>
        </p:sp>
      </p:grpSp>
    </p:spTree>
    <p:extLst>
      <p:ext uri="{BB962C8B-B14F-4D97-AF65-F5344CB8AC3E}">
        <p14:creationId xmlns:p14="http://schemas.microsoft.com/office/powerpoint/2010/main" val="22808240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/>
          <p:cNvSpPr txBox="1">
            <a:spLocks noGrp="1"/>
          </p:cNvSpPr>
          <p:nvPr>
            <p:ph type="title"/>
          </p:nvPr>
        </p:nvSpPr>
        <p:spPr>
          <a:xfrm>
            <a:off x="271123" y="404664"/>
            <a:ext cx="871296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latin typeface="Arial" panose="020B0604020202020204" pitchFamily="34" charset="0"/>
                <a:cs typeface="Arial" panose="020B0604020202020204" pitchFamily="34" charset="0"/>
              </a:rPr>
              <a:t>ALIMENTOS ULTRAPROCESSADOS</a:t>
            </a:r>
            <a:endParaRPr lang="pt-BR" sz="2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2" name="Grupo 1"/>
          <p:cNvGrpSpPr/>
          <p:nvPr/>
        </p:nvGrpSpPr>
        <p:grpSpPr>
          <a:xfrm>
            <a:off x="271123" y="3068960"/>
            <a:ext cx="4616917" cy="3543548"/>
            <a:chOff x="2469512" y="3091392"/>
            <a:chExt cx="4616917" cy="3543548"/>
          </a:xfrm>
        </p:grpSpPr>
        <p:pic>
          <p:nvPicPr>
            <p:cNvPr id="9" name="Picture 4" descr="http://payload.cargocollective.com/1/3/100991/1906125/ruffles_mandioca.jpg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2469512" y="3091392"/>
              <a:ext cx="1368152" cy="1690069"/>
            </a:xfrm>
            <a:prstGeom prst="rect">
              <a:avLst/>
            </a:prstGeom>
            <a:noFill/>
          </p:spPr>
        </p:pic>
        <p:pic>
          <p:nvPicPr>
            <p:cNvPr id="11" name="Picture 2" descr="http://www.my-food-online.net/media/image/thumbnail/5c7c94758ed99f44cf02e83b0920a7cc_720x600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3837664" y="3729481"/>
              <a:ext cx="1152128" cy="1512167"/>
            </a:xfrm>
            <a:prstGeom prst="rect">
              <a:avLst/>
            </a:prstGeom>
            <a:noFill/>
          </p:spPr>
        </p:pic>
        <p:pic>
          <p:nvPicPr>
            <p:cNvPr id="12" name="Picture 6" descr="http://t1.gstatic.com/images?q=tbn:ANd9GcS9ChZIpqNmmciV_nHTim0c3ZdqpksafZCoZ5fUQ-QkHsLfiy0q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5220072" y="3091392"/>
              <a:ext cx="720080" cy="133500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3" name="Picture 2" descr="http://t3.gstatic.com/images?q=tbn:ANd9GcSI2iboWs2vfSykH8bx8GN9VufqQ8bciSS9Hb_jpaebpmjbRNh9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4808747" y="5395949"/>
              <a:ext cx="1542729" cy="91367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4" name="Picture 7" descr="C:\Users\Carlos Monteiro\Dropbox\banana fake.JPG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6156176" y="4039275"/>
              <a:ext cx="930253" cy="921550"/>
            </a:xfrm>
            <a:prstGeom prst="rect">
              <a:avLst/>
            </a:prstGeom>
            <a:noFill/>
          </p:spPr>
        </p:pic>
        <p:pic>
          <p:nvPicPr>
            <p:cNvPr id="17" name="Picture 2" descr="http://t2.gstatic.com/images?q=tbn:ANd9GcQvzI8IlMxVMKOjsXN6j8T3mGXXmyGphHfCiki7E6GUKLpTuKWwEg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2857523" y="5070630"/>
              <a:ext cx="1296145" cy="1564310"/>
            </a:xfrm>
            <a:prstGeom prst="rect">
              <a:avLst/>
            </a:prstGeom>
            <a:noFill/>
          </p:spPr>
        </p:pic>
      </p:grp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8104" y="3373917"/>
            <a:ext cx="3149551" cy="25867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3" name="Tabela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17339265"/>
              </p:ext>
            </p:extLst>
          </p:nvPr>
        </p:nvGraphicFramePr>
        <p:xfrm>
          <a:off x="467544" y="1124744"/>
          <a:ext cx="8147248" cy="1310640"/>
        </p:xfrm>
        <a:graphic>
          <a:graphicData uri="http://schemas.openxmlformats.org/drawingml/2006/table">
            <a:tbl>
              <a:tblPr firstRow="1" bandRow="1">
                <a:tableStyleId>{B301B821-A1FF-4177-AEE7-76D212191A09}</a:tableStyleId>
              </a:tblPr>
              <a:tblGrid>
                <a:gridCol w="2562895"/>
                <a:gridCol w="5584353"/>
              </a:tblGrid>
              <a:tr h="1008112">
                <a:tc>
                  <a:txBody>
                    <a:bodyPr/>
                    <a:lstStyle/>
                    <a:p>
                      <a:r>
                        <a:rPr lang="en-US" sz="1600" b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ultraprocessados</a:t>
                      </a:r>
                      <a:endParaRPr lang="pt-BR" sz="1600" b="1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rgbClr val="FF5757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Formulações</a:t>
                      </a:r>
                      <a:r>
                        <a:rPr lang="en-US" sz="1600" b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feitas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basicamente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ingredientes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como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óleo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sal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e/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ou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açúcar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em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geral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com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pouca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participação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inteiros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e com a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adição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de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substâncias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sintetizadas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e de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uso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exclusivamente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industrial 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aditivos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como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flavorizantes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e </a:t>
                      </a:r>
                      <a:r>
                        <a:rPr lang="en-US" sz="1600" b="0" baseline="0" dirty="0" err="1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corantes</a:t>
                      </a:r>
                      <a:r>
                        <a:rPr lang="en-US" sz="1600" b="0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>
                    <a:solidFill>
                      <a:srgbClr val="FF5757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1647960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CaixaDeTexto 11"/>
          <p:cNvSpPr txBox="1"/>
          <p:nvPr/>
        </p:nvSpPr>
        <p:spPr>
          <a:xfrm>
            <a:off x="4993586" y="274264"/>
            <a:ext cx="321817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‘</a:t>
            </a:r>
            <a:r>
              <a:rPr lang="pt-BR" sz="2400" i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Snacks</a:t>
            </a:r>
            <a:r>
              <a:rPr lang="pt-BR" sz="2400" i="1" dirty="0" smtClean="0">
                <a:latin typeface="Arial" panose="020B0604020202020204" pitchFamily="34" charset="0"/>
                <a:cs typeface="Arial" panose="020B0604020202020204" pitchFamily="34" charset="0"/>
              </a:rPr>
              <a:t>’ e refeições rápidas (</a:t>
            </a:r>
            <a:r>
              <a:rPr lang="pt-BR" sz="2400" i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fast</a:t>
            </a:r>
            <a:r>
              <a:rPr lang="pt-BR" sz="2400" i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2400" i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food</a:t>
            </a:r>
            <a:r>
              <a:rPr lang="pt-BR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en-US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4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885492491"/>
              </p:ext>
            </p:extLst>
          </p:nvPr>
        </p:nvGraphicFramePr>
        <p:xfrm>
          <a:off x="323528" y="3632448"/>
          <a:ext cx="4176464" cy="822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176464"/>
              </a:tblGrid>
              <a:tr h="432048">
                <a:tc>
                  <a:txBody>
                    <a:bodyPr/>
                    <a:lstStyle/>
                    <a:p>
                      <a:r>
                        <a:rPr lang="en-US" sz="2400" b="1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Alimentos ultraprocessados</a:t>
                      </a:r>
                      <a:endParaRPr lang="pt-BR" sz="2400" b="1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rgbClr val="FF3300"/>
                    </a:solidFill>
                  </a:tcPr>
                </a:tc>
              </a:tr>
            </a:tbl>
          </a:graphicData>
        </a:graphic>
      </p:graphicFrame>
      <p:pic>
        <p:nvPicPr>
          <p:cNvPr id="5124" name="Picture 4" descr="http://www.unimedse.com.br/sgw/bancodeimagens/imagens/barra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79656" y="1326051"/>
            <a:ext cx="1400687" cy="19649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6" name="Picture 6" descr="http://2.bp.blogspot.com/_E7QwOn_G3ZI/Sbl0gTxtKLI/AAAAAAAAB_c/N2nDqUBD63g/s400/Phil+eating+potato+chips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79656" y="3290988"/>
            <a:ext cx="1400687" cy="17074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7" name="Chave direita 16"/>
          <p:cNvSpPr/>
          <p:nvPr/>
        </p:nvSpPr>
        <p:spPr>
          <a:xfrm>
            <a:off x="4788064" y="2060848"/>
            <a:ext cx="360000" cy="3600400"/>
          </a:xfrm>
          <a:prstGeom prst="rightBrace">
            <a:avLst/>
          </a:prstGeom>
          <a:ln w="317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8" name="Picture 2" descr="http://static.minilua.com/wp-content/uploads/2012/09/comendo-na-frente-do-pc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79656" y="4998459"/>
            <a:ext cx="1400688" cy="15159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961260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tângulo 7"/>
          <p:cNvSpPr/>
          <p:nvPr/>
        </p:nvSpPr>
        <p:spPr>
          <a:xfrm>
            <a:off x="179512" y="4147764"/>
            <a:ext cx="2376264" cy="52322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lvl="0"/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Ingredientes: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ervilha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, palmito, batata,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água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e sal</a:t>
            </a:r>
            <a:endParaRPr lang="es-ES_tradnl" sz="14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Retângulo 9"/>
          <p:cNvSpPr/>
          <p:nvPr/>
        </p:nvSpPr>
        <p:spPr>
          <a:xfrm>
            <a:off x="7272519" y="4038210"/>
            <a:ext cx="1763977" cy="738664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Ingredientes: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Leite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, sal,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coalho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e fermento</a:t>
            </a:r>
            <a:endParaRPr lang="es-ES_tradnl" sz="1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Retângulo 3"/>
          <p:cNvSpPr/>
          <p:nvPr/>
        </p:nvSpPr>
        <p:spPr>
          <a:xfrm>
            <a:off x="5042080" y="4087515"/>
            <a:ext cx="1815921" cy="738664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Ingredientes: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farinha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de trigo,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água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, sal e fermento</a:t>
            </a:r>
            <a:endParaRPr lang="es-ES_tradnl" sz="1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CaixaDeTexto 4"/>
          <p:cNvSpPr txBox="1"/>
          <p:nvPr/>
        </p:nvSpPr>
        <p:spPr>
          <a:xfrm>
            <a:off x="2371244" y="348717"/>
            <a:ext cx="44214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3200" dirty="0" smtClean="0">
                <a:latin typeface="Arial" panose="020B0604020202020204" pitchFamily="34" charset="0"/>
                <a:ea typeface="Batang" panose="02030600000101010101" pitchFamily="18" charset="-127"/>
                <a:cs typeface="Arial" panose="020B0604020202020204" pitchFamily="34" charset="0"/>
              </a:rPr>
              <a:t>Alimentos processados</a:t>
            </a:r>
            <a:endParaRPr lang="pt-BR" sz="3200" dirty="0">
              <a:latin typeface="Arial" panose="020B0604020202020204" pitchFamily="34" charset="0"/>
              <a:ea typeface="Batang" panose="02030600000101010101" pitchFamily="18" charset="-127"/>
              <a:cs typeface="Arial" panose="020B0604020202020204" pitchFamily="34" charset="0"/>
            </a:endParaRPr>
          </a:p>
        </p:txBody>
      </p:sp>
      <p:sp>
        <p:nvSpPr>
          <p:cNvPr id="15" name="Retângulo 14"/>
          <p:cNvSpPr/>
          <p:nvPr/>
        </p:nvSpPr>
        <p:spPr>
          <a:xfrm>
            <a:off x="2771800" y="4137437"/>
            <a:ext cx="1932648" cy="738664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lvl="0" algn="ctr"/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Ingredientes: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pêssego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água</a:t>
            </a:r>
            <a:r>
              <a:rPr lang="es-ES_tradnl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s-ES_tradnl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açúcar</a:t>
            </a:r>
            <a:endParaRPr lang="es-ES_tradnl" sz="14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098" name="Picture 2" descr="http://www.paodeacucar.com.br/img/uploads/1/163/288163x200x20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1080" y="2448082"/>
            <a:ext cx="1152888" cy="15371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2" name="Picture 6" descr="http://www.deliveryextra.com.br/img/uploads/1/47/469047x200x20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9" y="2420860"/>
            <a:ext cx="1213013" cy="16173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4" name="Picture 8" descr="http://www.paodeacucar.com.br/img/uploads/1/335/256335x200x200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6939" y="2110879"/>
            <a:ext cx="1440485" cy="19206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6" name="Picture 10" descr="http://www.paodeacucar.com.br/img/uploads/1/141/481141x80x80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69887" y="2431952"/>
            <a:ext cx="1106831" cy="10822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949216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2" descr="http://www.mercadobrasil.ch/media/images/tang_laranja-larg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6295" y="1106345"/>
            <a:ext cx="1202313" cy="16965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etângulo 7"/>
          <p:cNvSpPr/>
          <p:nvPr/>
        </p:nvSpPr>
        <p:spPr>
          <a:xfrm>
            <a:off x="6675767" y="2870655"/>
            <a:ext cx="2169325" cy="3970318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lvl="0" algn="just"/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Ingredientes: açúcar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pt-BR" sz="12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maltodextrina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polpa de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laranja desidratada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ferro, vitamina C, vitamina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A, acidulante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ácido cítrico, </a:t>
            </a:r>
            <a:r>
              <a:rPr lang="pt-BR" sz="12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antiumectante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fosfato </a:t>
            </a:r>
            <a:r>
              <a:rPr lang="pt-BR" sz="12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tricálcico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regulador de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acidez </a:t>
            </a:r>
            <a:r>
              <a:rPr lang="pt-BR" sz="12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citrato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 potássio, </a:t>
            </a:r>
            <a:r>
              <a:rPr lang="pt-BR" sz="12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espessantes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gomas </a:t>
            </a:r>
            <a:r>
              <a:rPr lang="pt-BR" sz="12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guar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 </a:t>
            </a:r>
            <a:r>
              <a:rPr lang="pt-BR" sz="12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xantana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aromatizante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aroma sintético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idêntico ao natural,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edulcorantes: </a:t>
            </a:r>
            <a:r>
              <a:rPr lang="pt-BR" sz="12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aspartame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ciclamato de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sódio, </a:t>
            </a:r>
            <a:r>
              <a:rPr lang="pt-BR" sz="12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acesulfame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potássio e sacarina sódica,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corante inorgânico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dióxido de titânio,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espumante extrato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 </a:t>
            </a:r>
            <a:r>
              <a:rPr lang="pt-BR" sz="12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quiláia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e corantes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artificiais: </a:t>
            </a:r>
            <a:r>
              <a:rPr lang="pt-BR" sz="12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tartrazina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 amarelo </a:t>
            </a:r>
            <a:r>
              <a:rPr lang="pt-BR" sz="12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crepúsculo. CONTÉM </a:t>
            </a:r>
            <a:r>
              <a:rPr lang="pt-BR" sz="12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1% DE POLPA DESIDRATADA </a:t>
            </a:r>
          </a:p>
        </p:txBody>
      </p:sp>
      <p:pic>
        <p:nvPicPr>
          <p:cNvPr id="12" name="Picture 6" descr="http://www.paodeacucar.com.br/img/uploads/1/621/47162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7769" y="1325532"/>
            <a:ext cx="1352143" cy="19704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http://www.kelloggs.com.br/content/dam/workarea/assetpushqueue/images/web-raw-approved/Pt%20BR/81/51/prod_img-198151.jpg.thumb.319.319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4103" y="461150"/>
            <a:ext cx="1219239" cy="18417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tângulo 3"/>
          <p:cNvSpPr/>
          <p:nvPr/>
        </p:nvSpPr>
        <p:spPr>
          <a:xfrm>
            <a:off x="251520" y="2376561"/>
            <a:ext cx="1758605" cy="433965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Açúcar, farinha de milho, farinha de trigo, farinha de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aveia, gordura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vegetal hidrogenada, sal, ácido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ascórbico,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óxido de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zinco, </a:t>
            </a:r>
            <a:r>
              <a:rPr lang="pt-BR" sz="1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niacinamina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, 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ferro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reduzido,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palmitado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retinol,  cloridrato de piridoxina,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riboflavina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mononitrato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tiamina,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ácido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fólico, cobalamina,  corantes naturais (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cúrcuma e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beta-caroteno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), aromas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naturais, corantes artificiais amarelo crepúsculo (INS 110), vermelho 40 (INS 129) e azul brilhante FCF (INS 133).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2371243" y="348715"/>
            <a:ext cx="501291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3200" dirty="0" smtClean="0">
                <a:latin typeface="Arial" panose="020B0604020202020204" pitchFamily="34" charset="0"/>
                <a:ea typeface="Batang" panose="02030600000101010101" pitchFamily="18" charset="-127"/>
                <a:cs typeface="Arial" panose="020B0604020202020204" pitchFamily="34" charset="0"/>
              </a:rPr>
              <a:t>Alimentos </a:t>
            </a:r>
            <a:r>
              <a:rPr lang="pt-BR" sz="3200" dirty="0" err="1" smtClean="0">
                <a:latin typeface="Arial" panose="020B0604020202020204" pitchFamily="34" charset="0"/>
                <a:ea typeface="Batang" panose="02030600000101010101" pitchFamily="18" charset="-127"/>
                <a:cs typeface="Arial" panose="020B0604020202020204" pitchFamily="34" charset="0"/>
              </a:rPr>
              <a:t>ultraprocesados</a:t>
            </a:r>
            <a:endParaRPr lang="pt-BR" sz="3200" dirty="0">
              <a:latin typeface="Arial" panose="020B0604020202020204" pitchFamily="34" charset="0"/>
              <a:ea typeface="Batang" panose="02030600000101010101" pitchFamily="18" charset="-127"/>
              <a:cs typeface="Arial" panose="020B0604020202020204" pitchFamily="34" charset="0"/>
            </a:endParaRPr>
          </a:p>
        </p:txBody>
      </p:sp>
      <p:sp>
        <p:nvSpPr>
          <p:cNvPr id="17" name="Retângulo 16"/>
          <p:cNvSpPr/>
          <p:nvPr/>
        </p:nvSpPr>
        <p:spPr>
          <a:xfrm>
            <a:off x="2267820" y="3424653"/>
            <a:ext cx="1753926" cy="2862322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Sal, gordura vegetal , amido, açúcar, alho, carne bovina, salsa, pimenta vermelha, louro,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realçadores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de sabor glutamato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monossódico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inosinato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dissódico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, aromatizantes, corantes caramelo e natural urucum, acidulante ácido cítrico. Contém traços de leite, ovos, soja, aipo e mostarda.</a:t>
            </a:r>
          </a:p>
        </p:txBody>
      </p:sp>
      <p:sp>
        <p:nvSpPr>
          <p:cNvPr id="7" name="Retângulo 6"/>
          <p:cNvSpPr/>
          <p:nvPr/>
        </p:nvSpPr>
        <p:spPr>
          <a:xfrm>
            <a:off x="4716016" y="3524208"/>
            <a:ext cx="1368152" cy="2677656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Farinha de </a:t>
            </a:r>
            <a:r>
              <a:rPr lang="pt-BR" sz="1200" dirty="0" smtClean="0">
                <a:latin typeface="Arial" panose="020B0604020202020204" pitchFamily="34" charset="0"/>
                <a:cs typeface="Arial" panose="020B0604020202020204" pitchFamily="34" charset="0"/>
              </a:rPr>
              <a:t>trigo, 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açúcar, gordura vegetal, sal refinado, glúten, soro de leite em pó, conservador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propionato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de cálcio, estabilizantes lecitina de soja e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estearoil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2 - </a:t>
            </a:r>
            <a:r>
              <a:rPr lang="pt-BR" sz="1200" dirty="0" err="1">
                <a:latin typeface="Arial" panose="020B0604020202020204" pitchFamily="34" charset="0"/>
                <a:cs typeface="Arial" panose="020B0604020202020204" pitchFamily="34" charset="0"/>
              </a:rPr>
              <a:t>lactil</a:t>
            </a:r>
            <a:r>
              <a:rPr lang="pt-BR" sz="1200" dirty="0">
                <a:latin typeface="Arial" panose="020B0604020202020204" pitchFamily="34" charset="0"/>
                <a:cs typeface="Arial" panose="020B0604020202020204" pitchFamily="34" charset="0"/>
              </a:rPr>
              <a:t> lactato de cálcio e acidulante ácido ascórbico. </a:t>
            </a:r>
          </a:p>
        </p:txBody>
      </p:sp>
      <p:pic>
        <p:nvPicPr>
          <p:cNvPr id="1030" name="Picture 6" descr="http://www.panco.com.br/images/produtos/paes/forma_premium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1620" y="1497097"/>
            <a:ext cx="1954596" cy="17589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671827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805</TotalTime>
  <Words>636</Words>
  <Application>Microsoft Office PowerPoint</Application>
  <PresentationFormat>Apresentação na tela (4:3)</PresentationFormat>
  <Paragraphs>62</Paragraphs>
  <Slides>17</Slides>
  <Notes>7</Notes>
  <HiddenSlides>0</HiddenSlides>
  <MMClips>0</MMClips>
  <ScaleCrop>false</ScaleCrop>
  <HeadingPairs>
    <vt:vector size="6" baseType="variant">
      <vt:variant>
        <vt:lpstr>Fontes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17</vt:i4>
      </vt:variant>
    </vt:vector>
  </HeadingPairs>
  <TitlesOfParts>
    <vt:vector size="22" baseType="lpstr">
      <vt:lpstr>Batang</vt:lpstr>
      <vt:lpstr>Arial</vt:lpstr>
      <vt:lpstr>Calibri</vt:lpstr>
      <vt:lpstr>Verdana</vt:lpstr>
      <vt:lpstr>Tema do Office</vt:lpstr>
      <vt:lpstr>NOVA: classificação de alimentos segundo extensão e propósito do processamento industrial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ALIMENTOS IN NATURA OU MINIMAMENTE PROCESSADOS</vt:lpstr>
      <vt:lpstr>ÓLEOS, GORDURAS, SAL E AÇÚCAR</vt:lpstr>
      <vt:lpstr>Apresentação do PowerPoint</vt:lpstr>
      <vt:lpstr>Apresentação do PowerPoint</vt:lpstr>
      <vt:lpstr>ALIMENTOS ULTRAPROCESSADOS</vt:lpstr>
      <vt:lpstr>Apresentação do PowerPoint</vt:lpstr>
      <vt:lpstr>Apresentação do PowerPoint</vt:lpstr>
      <vt:lpstr>Apresentação do PowerPoint</vt:lpstr>
    </vt:vector>
  </TitlesOfParts>
  <Company>Hewlett-Packard Company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Maria Laura</dc:creator>
  <cp:lastModifiedBy>maria laura louzada</cp:lastModifiedBy>
  <cp:revision>60</cp:revision>
  <dcterms:created xsi:type="dcterms:W3CDTF">2015-09-22T14:01:30Z</dcterms:created>
  <dcterms:modified xsi:type="dcterms:W3CDTF">2015-10-07T15:08:43Z</dcterms:modified>
</cp:coreProperties>
</file>