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9" r:id="rId2"/>
    <p:sldId id="281" r:id="rId3"/>
    <p:sldId id="305" r:id="rId4"/>
    <p:sldId id="274" r:id="rId5"/>
    <p:sldId id="309" r:id="rId6"/>
    <p:sldId id="310" r:id="rId7"/>
    <p:sldId id="285" r:id="rId8"/>
    <p:sldId id="308" r:id="rId9"/>
    <p:sldId id="307" r:id="rId10"/>
    <p:sldId id="306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sem Título" id="{DD401DF1-3582-4CF6-B375-B7B1527208A9}">
          <p14:sldIdLst>
            <p14:sldId id="279"/>
            <p14:sldId id="281"/>
            <p14:sldId id="305"/>
            <p14:sldId id="274"/>
            <p14:sldId id="309"/>
            <p14:sldId id="310"/>
            <p14:sldId id="285"/>
            <p14:sldId id="308"/>
            <p14:sldId id="307"/>
            <p14:sldId id="3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%20Laura\SkyDrive\Documentos\Doutorado\Artigo%20obesidade\Tabelas_12_0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528300135333977E-2"/>
          <c:y val="0.10460162944364093"/>
          <c:w val="0.9056506999125109"/>
          <c:h val="0.74393780947833665"/>
        </c:manualLayout>
      </c:layout>
      <c:scatterChart>
        <c:scatterStyle val="lineMarker"/>
        <c:varyColors val="0"/>
        <c:ser>
          <c:idx val="1"/>
          <c:order val="0"/>
          <c:tx>
            <c:strRef>
              <c:f>Plan1!$C$1</c:f>
              <c:strCache>
                <c:ptCount val="1"/>
                <c:pt idx="0">
                  <c:v>Colunas1</c:v>
                </c:pt>
              </c:strCache>
            </c:strRef>
          </c:tx>
          <c:xVal>
            <c:numRef>
              <c:f>Plan1!$A$2:$A$11</c:f>
              <c:numCache>
                <c:formatCode>General</c:formatCode>
                <c:ptCount val="10"/>
                <c:pt idx="0">
                  <c:v>35.5</c:v>
                </c:pt>
                <c:pt idx="1">
                  <c:v>51.3</c:v>
                </c:pt>
                <c:pt idx="2">
                  <c:v>60.5</c:v>
                </c:pt>
                <c:pt idx="3">
                  <c:v>68.900000000000006</c:v>
                </c:pt>
                <c:pt idx="4">
                  <c:v>81.8</c:v>
                </c:pt>
                <c:pt idx="5">
                  <c:v>3.8</c:v>
                </c:pt>
                <c:pt idx="6">
                  <c:v>10.199999999999999</c:v>
                </c:pt>
                <c:pt idx="7">
                  <c:v>17.8</c:v>
                </c:pt>
                <c:pt idx="8">
                  <c:v>28.4</c:v>
                </c:pt>
                <c:pt idx="9">
                  <c:v>47.4</c:v>
                </c:pt>
              </c:numCache>
            </c:numRef>
          </c:xVal>
          <c:yVal>
            <c:numRef>
              <c:f>Plan1!$C$2:$C$11</c:f>
              <c:numCache>
                <c:formatCode>General</c:formatCode>
                <c:ptCount val="10"/>
                <c:pt idx="5">
                  <c:v>23.4</c:v>
                </c:pt>
                <c:pt idx="6">
                  <c:v>23.8</c:v>
                </c:pt>
                <c:pt idx="7">
                  <c:v>24.1</c:v>
                </c:pt>
                <c:pt idx="8">
                  <c:v>24.2</c:v>
                </c:pt>
                <c:pt idx="9">
                  <c:v>24.5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2235264"/>
        <c:axId val="322232128"/>
      </c:scatterChart>
      <c:valAx>
        <c:axId val="322235264"/>
        <c:scaling>
          <c:orientation val="minMax"/>
          <c:max val="6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322232128"/>
        <c:crosses val="autoZero"/>
        <c:crossBetween val="midCat"/>
      </c:valAx>
      <c:valAx>
        <c:axId val="322232128"/>
        <c:scaling>
          <c:orientation val="minMax"/>
          <c:max val="25"/>
          <c:min val="23"/>
        </c:scaling>
        <c:delete val="0"/>
        <c:axPos val="l"/>
        <c:numFmt formatCode="General" sourceLinked="1"/>
        <c:majorTickMark val="out"/>
        <c:minorTickMark val="none"/>
        <c:tickLblPos val="nextTo"/>
        <c:crossAx val="322235264"/>
        <c:crosses val="autoZero"/>
        <c:crossBetween val="midCat"/>
        <c:majorUnit val="1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25949894456201"/>
          <c:y val="0.19162812165902721"/>
          <c:w val="0.70357431357349964"/>
          <c:h val="0.67645134483581404"/>
        </c:manualLayout>
      </c:layout>
      <c:scatterChart>
        <c:scatterStyle val="lineMarker"/>
        <c:varyColors val="0"/>
        <c:ser>
          <c:idx val="0"/>
          <c:order val="0"/>
          <c:tx>
            <c:v>Q1</c:v>
          </c:tx>
          <c:spPr>
            <a:ln w="28575">
              <a:noFill/>
            </a:ln>
          </c:spPr>
          <c:marker>
            <c:symbol val="square"/>
            <c:size val="16"/>
          </c:marker>
          <c:xVal>
            <c:numRef>
              <c:f>'Plan1 (2)'!$A$1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Lit>
              <c:formatCode>General</c:formatCode>
              <c:ptCount val="1"/>
              <c:pt idx="0">
                <c:v>1</c:v>
              </c:pt>
            </c:numLit>
          </c:yVal>
          <c:smooth val="0"/>
        </c:ser>
        <c:ser>
          <c:idx val="1"/>
          <c:order val="1"/>
          <c:tx>
            <c:v>Q2</c:v>
          </c:tx>
          <c:spPr>
            <a:ln w="28575">
              <a:noFill/>
            </a:ln>
          </c:spPr>
          <c:marker>
            <c:symbol val="square"/>
            <c:size val="16"/>
          </c:marker>
          <c:errBars>
            <c:errDir val="y"/>
            <c:errBarType val="both"/>
            <c:errValType val="cust"/>
            <c:noEndCap val="0"/>
            <c:plus>
              <c:numRef>
                <c:f>'Plan1 (2)'!$D$2</c:f>
                <c:numCache>
                  <c:formatCode>General</c:formatCode>
                  <c:ptCount val="1"/>
                  <c:pt idx="0">
                    <c:v>8.4996300000000261E-2</c:v>
                  </c:pt>
                </c:numCache>
              </c:numRef>
            </c:plus>
            <c:minus>
              <c:numRef>
                <c:f>'Plan1 (2)'!$D$2</c:f>
                <c:numCache>
                  <c:formatCode>General</c:formatCode>
                  <c:ptCount val="1"/>
                  <c:pt idx="0">
                    <c:v>8.4996300000000261E-2</c:v>
                  </c:pt>
                </c:numCache>
              </c:numRef>
            </c:minus>
          </c:errBars>
          <c:xVal>
            <c:numLit>
              <c:formatCode>General</c:formatCode>
              <c:ptCount val="1"/>
              <c:pt idx="0">
                <c:v>2</c:v>
              </c:pt>
            </c:numLit>
          </c:xVal>
          <c:yVal>
            <c:numRef>
              <c:f>'Plan1 (2)'!$A$2</c:f>
              <c:numCache>
                <c:formatCode>General</c:formatCode>
                <c:ptCount val="1"/>
                <c:pt idx="0">
                  <c:v>1.29</c:v>
                </c:pt>
              </c:numCache>
            </c:numRef>
          </c:yVal>
          <c:smooth val="0"/>
        </c:ser>
        <c:ser>
          <c:idx val="2"/>
          <c:order val="2"/>
          <c:tx>
            <c:v>Q3</c:v>
          </c:tx>
          <c:spPr>
            <a:ln w="28575">
              <a:noFill/>
            </a:ln>
          </c:spPr>
          <c:marker>
            <c:symbol val="square"/>
            <c:size val="16"/>
          </c:marker>
          <c:errBars>
            <c:errDir val="y"/>
            <c:errBarType val="both"/>
            <c:errValType val="cust"/>
            <c:noEndCap val="0"/>
            <c:plus>
              <c:numRef>
                <c:f>'Plan1 (2)'!$D$3</c:f>
                <c:numCache>
                  <c:formatCode>General</c:formatCode>
                  <c:ptCount val="1"/>
                  <c:pt idx="0">
                    <c:v>9.6788800000000008E-2</c:v>
                  </c:pt>
                </c:numCache>
              </c:numRef>
            </c:plus>
            <c:minus>
              <c:numRef>
                <c:f>'Plan1 (2)'!$D$3</c:f>
                <c:numCache>
                  <c:formatCode>General</c:formatCode>
                  <c:ptCount val="1"/>
                  <c:pt idx="0">
                    <c:v>9.6788800000000008E-2</c:v>
                  </c:pt>
                </c:numCache>
              </c:numRef>
            </c:minus>
          </c:errBars>
          <c:xVal>
            <c:numLit>
              <c:formatCode>General</c:formatCode>
              <c:ptCount val="1"/>
              <c:pt idx="0">
                <c:v>3</c:v>
              </c:pt>
            </c:numLit>
          </c:xVal>
          <c:yVal>
            <c:numRef>
              <c:f>'Plan1 (2)'!$A$3</c:f>
              <c:numCache>
                <c:formatCode>General</c:formatCode>
                <c:ptCount val="1"/>
                <c:pt idx="0">
                  <c:v>1.43</c:v>
                </c:pt>
              </c:numCache>
            </c:numRef>
          </c:yVal>
          <c:smooth val="0"/>
        </c:ser>
        <c:ser>
          <c:idx val="3"/>
          <c:order val="3"/>
          <c:tx>
            <c:v>Q4</c:v>
          </c:tx>
          <c:spPr>
            <a:ln w="28575">
              <a:noFill/>
            </a:ln>
          </c:spPr>
          <c:marker>
            <c:symbol val="square"/>
            <c:size val="16"/>
          </c:marker>
          <c:errBars>
            <c:errDir val="y"/>
            <c:errBarType val="both"/>
            <c:errValType val="cust"/>
            <c:noEndCap val="0"/>
            <c:plus>
              <c:numRef>
                <c:f>'Plan1 (2)'!$D$4</c:f>
                <c:numCache>
                  <c:formatCode>General</c:formatCode>
                  <c:ptCount val="1"/>
                  <c:pt idx="0">
                    <c:v>0.1026088</c:v>
                  </c:pt>
                </c:numCache>
              </c:numRef>
            </c:plus>
            <c:minus>
              <c:numRef>
                <c:f>'Plan1 (2)'!$D$4</c:f>
                <c:numCache>
                  <c:formatCode>General</c:formatCode>
                  <c:ptCount val="1"/>
                  <c:pt idx="0">
                    <c:v>0.1026088</c:v>
                  </c:pt>
                </c:numCache>
              </c:numRef>
            </c:minus>
          </c:errBars>
          <c:xVal>
            <c:numLit>
              <c:formatCode>General</c:formatCode>
              <c:ptCount val="1"/>
              <c:pt idx="0">
                <c:v>4</c:v>
              </c:pt>
            </c:numLit>
          </c:xVal>
          <c:yVal>
            <c:numRef>
              <c:f>'Plan1 (2)'!$A$4</c:f>
              <c:numCache>
                <c:formatCode>General</c:formatCode>
                <c:ptCount val="1"/>
                <c:pt idx="0">
                  <c:v>1.57</c:v>
                </c:pt>
              </c:numCache>
            </c:numRef>
          </c:yVal>
          <c:smooth val="0"/>
        </c:ser>
        <c:ser>
          <c:idx val="4"/>
          <c:order val="4"/>
          <c:tx>
            <c:v>Q5</c:v>
          </c:tx>
          <c:spPr>
            <a:ln w="28575">
              <a:noFill/>
            </a:ln>
          </c:spPr>
          <c:marker>
            <c:symbol val="square"/>
            <c:size val="16"/>
          </c:marker>
          <c:errBars>
            <c:errDir val="y"/>
            <c:errBarType val="both"/>
            <c:errValType val="cust"/>
            <c:noEndCap val="0"/>
            <c:plus>
              <c:numRef>
                <c:f>'Plan1 (2)'!$D$5</c:f>
                <c:numCache>
                  <c:formatCode>General</c:formatCode>
                  <c:ptCount val="1"/>
                  <c:pt idx="0">
                    <c:v>0.11068570000000018</c:v>
                  </c:pt>
                </c:numCache>
              </c:numRef>
            </c:plus>
            <c:minus>
              <c:numRef>
                <c:f>'Plan1 (2)'!$D$5</c:f>
                <c:numCache>
                  <c:formatCode>General</c:formatCode>
                  <c:ptCount val="1"/>
                  <c:pt idx="0">
                    <c:v>0.11068570000000018</c:v>
                  </c:pt>
                </c:numCache>
              </c:numRef>
            </c:minus>
          </c:errBars>
          <c:xVal>
            <c:numLit>
              <c:formatCode>General</c:formatCode>
              <c:ptCount val="1"/>
              <c:pt idx="0">
                <c:v>5</c:v>
              </c:pt>
            </c:numLit>
          </c:xVal>
          <c:yVal>
            <c:numRef>
              <c:f>'Plan1 (2)'!$A$5</c:f>
              <c:numCache>
                <c:formatCode>General</c:formatCode>
                <c:ptCount val="1"/>
                <c:pt idx="0">
                  <c:v>1.9700000000000004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5816928"/>
        <c:axId val="275818104"/>
      </c:scatterChart>
      <c:valAx>
        <c:axId val="275816928"/>
        <c:scaling>
          <c:orientation val="minMax"/>
          <c:max val="6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latin typeface="Franklin Gothic Book" pitchFamily="34" charset="0"/>
                  </a:defRPr>
                </a:pPr>
                <a:r>
                  <a:rPr lang="pt-BR" sz="1800" b="0" i="0" baseline="0" dirty="0" smtClean="0">
                    <a:latin typeface="Franklin Gothic Book" pitchFamily="34" charset="0"/>
                  </a:rPr>
                  <a:t>Quintis de consumo de ultraprocessados (% do total de energia)</a:t>
                </a:r>
                <a:endParaRPr lang="pt-BR" sz="1800" b="0" i="0" baseline="0" dirty="0">
                  <a:latin typeface="Franklin Gothic Book" pitchFamily="34" charset="0"/>
                </a:endParaRPr>
              </a:p>
            </c:rich>
          </c:tx>
          <c:layout>
            <c:manualLayout>
              <c:xMode val="edge"/>
              <c:yMode val="edge"/>
              <c:x val="0.17353523219642278"/>
              <c:y val="0.9316568938987747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Franklin Gothic Book" pitchFamily="34" charset="0"/>
              </a:defRPr>
            </a:pPr>
            <a:endParaRPr lang="pt-BR"/>
          </a:p>
        </c:txPr>
        <c:crossAx val="275818104"/>
        <c:crosses val="autoZero"/>
        <c:crossBetween val="midCat"/>
        <c:majorUnit val="1"/>
      </c:valAx>
      <c:valAx>
        <c:axId val="275818104"/>
        <c:scaling>
          <c:orientation val="minMax"/>
          <c:max val="2.2000000000000002"/>
          <c:min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>
                    <a:latin typeface="Franklin Gothic Book" pitchFamily="34" charset="0"/>
                  </a:defRPr>
                </a:pPr>
                <a:r>
                  <a:rPr lang="en-US" sz="2000" dirty="0">
                    <a:latin typeface="Franklin Gothic Book" pitchFamily="34" charset="0"/>
                  </a:rPr>
                  <a:t>OR</a:t>
                </a:r>
              </a:p>
            </c:rich>
          </c:tx>
          <c:layout>
            <c:manualLayout>
              <c:xMode val="edge"/>
              <c:yMode val="edge"/>
              <c:x val="4.2835010629465084E-2"/>
              <c:y val="0.488499387576552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Franklin Gothic Book" pitchFamily="34" charset="0"/>
              </a:defRPr>
            </a:pPr>
            <a:endParaRPr lang="pt-BR"/>
          </a:p>
        </c:txPr>
        <c:crossAx val="27581692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90970991649076172"/>
          <c:y val="0.41535646080133781"/>
          <c:w val="6.3834689664111502E-2"/>
          <c:h val="0.23243786572573749"/>
        </c:manualLayout>
      </c:layout>
      <c:overlay val="0"/>
      <c:txPr>
        <a:bodyPr/>
        <a:lstStyle/>
        <a:p>
          <a:pPr>
            <a:defRPr sz="1600" baseline="0">
              <a:latin typeface="Franklin Gothic Book" pitchFamily="34" charset="0"/>
            </a:defRPr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0.12376</cdr:x>
      <cdr:y>0.18133</cdr:y>
    </cdr:from>
    <cdr:to>
      <cdr:x>0.185</cdr:x>
      <cdr:y>0.26088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018456" y="820688"/>
          <a:ext cx="50405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D07F9-7BCA-4032-98A2-087A4DBF9E15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2B2D8-FAF5-44E3-9109-17B85CA1FC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8857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20D4-4EB3-4551-B7B2-1855C77165C6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8574C-8F2C-41D9-8D03-B86A8C12A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2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20D4-4EB3-4551-B7B2-1855C77165C6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8574C-8F2C-41D9-8D03-B86A8C12A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4703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20D4-4EB3-4551-B7B2-1855C77165C6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8574C-8F2C-41D9-8D03-B86A8C12A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729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57320D4-4EB3-4551-B7B2-1855C77165C6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08574C-8F2C-41D9-8D03-B86A8C12AC3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961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20D4-4EB3-4551-B7B2-1855C77165C6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8574C-8F2C-41D9-8D03-B86A8C12A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061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20D4-4EB3-4551-B7B2-1855C77165C6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8574C-8F2C-41D9-8D03-B86A8C12A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5939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20D4-4EB3-4551-B7B2-1855C77165C6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8574C-8F2C-41D9-8D03-B86A8C12A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3946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20D4-4EB3-4551-B7B2-1855C77165C6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8574C-8F2C-41D9-8D03-B86A8C12A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2735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20D4-4EB3-4551-B7B2-1855C77165C6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8574C-8F2C-41D9-8D03-B86A8C12A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190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20D4-4EB3-4551-B7B2-1855C77165C6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8574C-8F2C-41D9-8D03-B86A8C12A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71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20D4-4EB3-4551-B7B2-1855C77165C6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8574C-8F2C-41D9-8D03-B86A8C12A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365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320D4-4EB3-4551-B7B2-1855C77165C6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8574C-8F2C-41D9-8D03-B86A8C12A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378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74711" y="1844824"/>
            <a:ext cx="8229600" cy="1143000"/>
          </a:xfrm>
        </p:spPr>
        <p:txBody>
          <a:bodyPr>
            <a:noAutofit/>
          </a:bodyPr>
          <a:lstStyle/>
          <a:p>
            <a:r>
              <a:rPr lang="pt-BR" sz="2800" dirty="0" smtClean="0"/>
              <a:t>Estudos epidemiológicos sobre associação entre consumo de alimentos ultraprocessados e obesidade</a:t>
            </a:r>
            <a:endParaRPr lang="pt-BR" sz="2800" dirty="0">
              <a:solidFill>
                <a:srgbClr val="C0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624" y="4437112"/>
            <a:ext cx="58197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848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2860747"/>
            <a:ext cx="4824536" cy="281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337" y="2915311"/>
            <a:ext cx="4770289" cy="2673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ítulo 5"/>
          <p:cNvSpPr txBox="1">
            <a:spLocks/>
          </p:cNvSpPr>
          <p:nvPr/>
        </p:nvSpPr>
        <p:spPr>
          <a:xfrm>
            <a:off x="309546" y="955016"/>
            <a:ext cx="8583489" cy="1053917"/>
          </a:xfrm>
          <a:prstGeom prst="rect">
            <a:avLst/>
          </a:prstGeom>
        </p:spPr>
        <p:txBody>
          <a:bodyPr vert="horz" lIns="91424" tIns="45712" rIns="91424" bIns="4571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Potencial redução da mortalidade por DCV em um cenário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em que todo consumo de ultraprocessados é substituído por alimentos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in natura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ou minimamente processados, ingredientes culinários e alimentos processados</a:t>
            </a:r>
          </a:p>
        </p:txBody>
      </p:sp>
      <p:sp>
        <p:nvSpPr>
          <p:cNvPr id="7" name="Retângulo 6"/>
          <p:cNvSpPr/>
          <p:nvPr/>
        </p:nvSpPr>
        <p:spPr>
          <a:xfrm>
            <a:off x="109502" y="6429717"/>
            <a:ext cx="89835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Moreira et 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al., </a:t>
            </a: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2015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Comparing Different Policy Scenarios to Reduce the Consumption of Ultra-Processed Foods in UK: Impact on Cardiovascular Disease Mortality Using a Modelling Approach.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PLoS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10:e0118353</a:t>
            </a: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79" y="0"/>
            <a:ext cx="1897825" cy="47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27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75447"/>
              </p:ext>
            </p:extLst>
          </p:nvPr>
        </p:nvGraphicFramePr>
        <p:xfrm>
          <a:off x="755576" y="1844824"/>
          <a:ext cx="7787680" cy="2563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08938"/>
                <a:gridCol w="1892914"/>
                <a:gridCol w="1892914"/>
                <a:gridCol w="1892914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Disponibilidade domiciliar de UPP (quartis)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IMC</a:t>
                      </a:r>
                      <a:r>
                        <a:rPr lang="pt-BR" baseline="0" dirty="0" smtClean="0"/>
                        <a:t> médio do domicílio </a:t>
                      </a:r>
                    </a:p>
                    <a:p>
                      <a:pPr algn="ctr"/>
                      <a:r>
                        <a:rPr lang="pt-BR" baseline="0" dirty="0" smtClean="0"/>
                        <a:t>(Z-score)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Prevalência de sobrepeso + obesidade  (%)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Prevalência de obesidade  (%)</a:t>
                      </a:r>
                    </a:p>
                    <a:p>
                      <a:pPr algn="ctr"/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 (220 kcal)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0,56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35,6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9,9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 (346 kcal)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0,66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38,7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12,0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r>
                        <a:rPr lang="pt-BR" baseline="0" dirty="0" smtClean="0"/>
                        <a:t> (422 kcal)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0,69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39,6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12,3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 (564 kcal)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0,75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41,7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13,6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50882" y="459829"/>
            <a:ext cx="8940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Indicadores de obesidade dos domicílios brasileiros de acordo com o consumo de ultraprocessados. Brasil 2008-2009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048205" y="6581435"/>
            <a:ext cx="70791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Canella</a:t>
            </a: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et al., </a:t>
            </a: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Ultra-processed food products and obesity in Brazilian households (2008-2009).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PLoS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One 9:e92752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761460" y="5013176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Valores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preditos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modelo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regressão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ajustado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renda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variáveis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socioeconômicas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região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área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% de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gasto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com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alimentação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calorias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alimentos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-ultraprocessados. 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9" y="0"/>
            <a:ext cx="1897825" cy="47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934345"/>
              </p:ext>
            </p:extLst>
          </p:nvPr>
        </p:nvGraphicFramePr>
        <p:xfrm>
          <a:off x="724327" y="1541741"/>
          <a:ext cx="7659385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CaixaDeTexto 19"/>
          <p:cNvSpPr txBox="1"/>
          <p:nvPr/>
        </p:nvSpPr>
        <p:spPr>
          <a:xfrm>
            <a:off x="179512" y="1340768"/>
            <a:ext cx="1402949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IMC (kg/m²)</a:t>
            </a:r>
            <a:endParaRPr lang="pt-B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741550" y="5754742"/>
            <a:ext cx="5865708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Alimentos ultraprocessados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(% 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total de </a:t>
            </a:r>
            <a:r>
              <a:rPr lang="en-US" sz="16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energia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16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dieta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ítulo 2"/>
          <p:cNvSpPr>
            <a:spLocks noGrp="1"/>
          </p:cNvSpPr>
          <p:nvPr>
            <p:ph type="title"/>
          </p:nvPr>
        </p:nvSpPr>
        <p:spPr>
          <a:xfrm>
            <a:off x="9879" y="242768"/>
            <a:ext cx="8824070" cy="1325563"/>
          </a:xfrm>
        </p:spPr>
        <p:txBody>
          <a:bodyPr>
            <a:noAutofit/>
          </a:bodyPr>
          <a:lstStyle/>
          <a:p>
            <a:r>
              <a:rPr lang="en-CA" altLang="pt-BR" sz="2800" b="1" i="1" dirty="0" err="1" smtClean="0"/>
              <a:t>Média</a:t>
            </a:r>
            <a:r>
              <a:rPr lang="en-CA" altLang="pt-BR" sz="2800" b="1" i="1" dirty="0" smtClean="0"/>
              <a:t> do IMC </a:t>
            </a:r>
            <a:r>
              <a:rPr lang="pt-BR" altLang="pt-BR" sz="2800" b="1" i="1" dirty="0" smtClean="0"/>
              <a:t>de </a:t>
            </a:r>
            <a:r>
              <a:rPr lang="pt-BR" altLang="pt-BR" sz="2800" b="1" i="1" dirty="0"/>
              <a:t>acordo com o consumo de alimentos ultraprocessados</a:t>
            </a:r>
            <a:r>
              <a:rPr lang="en-CA" altLang="pt-BR" sz="2800" b="1" i="1" dirty="0" smtClean="0"/>
              <a:t>. </a:t>
            </a:r>
            <a:r>
              <a:rPr lang="en-CA" altLang="pt-BR" sz="2800" b="1" i="1" dirty="0" err="1" smtClean="0"/>
              <a:t>Brasil</a:t>
            </a:r>
            <a:r>
              <a:rPr lang="en-CA" altLang="pt-BR" sz="2800" b="1" i="1" dirty="0" smtClean="0"/>
              <a:t> 2008-2009</a:t>
            </a:r>
            <a:endParaRPr lang="en-CA" altLang="pt-BR" sz="2800" b="1" i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1734761" y="2232196"/>
            <a:ext cx="601478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= 7,2 + 0,23*</a:t>
            </a:r>
            <a:r>
              <a:rPr lang="en-US" sz="16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quintos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% de ultraprocessados + 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pt-B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covariáveis</a:t>
            </a:r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t-B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R²=0,24</a:t>
            </a:r>
            <a:endParaRPr lang="pt-BR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308284" y="6243493"/>
            <a:ext cx="67322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Ajustado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idade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sexo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raça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região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área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tabagismo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atividade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física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escolaridade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renda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851950" y="6611779"/>
            <a:ext cx="732764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Louzada et al., </a:t>
            </a: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2015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Consumption of ultra-processed foods and obesity in Brazilian adolescents and adults.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81:9-15</a:t>
            </a: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9" y="0"/>
            <a:ext cx="1897825" cy="47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14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1662925"/>
              </p:ext>
            </p:extLst>
          </p:nvPr>
        </p:nvGraphicFramePr>
        <p:xfrm>
          <a:off x="323528" y="476672"/>
          <a:ext cx="8352928" cy="5445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475656" y="6130872"/>
            <a:ext cx="67322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Ajustado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idade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sexo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raça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região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área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tabagismo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atividade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física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escolaridade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renda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3284" y="470331"/>
            <a:ext cx="89289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Odds ratio (OR)* para a </a:t>
            </a:r>
            <a:r>
              <a:rPr lang="en-US" sz="2000" b="1" i="1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ocorrência</a:t>
            </a:r>
            <a:r>
              <a:rPr lang="en-US" sz="2000" b="1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b="1" i="1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obesidade</a:t>
            </a:r>
            <a:r>
              <a:rPr lang="en-US" sz="2000" b="1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b="1" i="1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acordo</a:t>
            </a:r>
            <a:r>
              <a:rPr lang="en-US" sz="2000" b="1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com o </a:t>
            </a:r>
            <a:r>
              <a:rPr lang="en-US" sz="2000" b="1" i="1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consumo</a:t>
            </a:r>
            <a:r>
              <a:rPr lang="en-US" sz="2000" b="1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b="1" i="1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alimentos</a:t>
            </a:r>
            <a:r>
              <a:rPr lang="en-US" sz="2000" b="1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ultraprocessados. </a:t>
            </a:r>
            <a:r>
              <a:rPr lang="en-US" sz="2000" b="1" i="1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Brasil</a:t>
            </a:r>
            <a:r>
              <a:rPr lang="en-US" sz="2000" b="1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2008-2009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/>
          </a:p>
        </p:txBody>
      </p:sp>
      <p:sp>
        <p:nvSpPr>
          <p:cNvPr id="9" name="Retângulo 8"/>
          <p:cNvSpPr/>
          <p:nvPr/>
        </p:nvSpPr>
        <p:spPr>
          <a:xfrm>
            <a:off x="1851950" y="6611779"/>
            <a:ext cx="732764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Louzada et al., </a:t>
            </a: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2015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Consumption of ultra-processed foods and obesity in Brazilian adolescents and adults.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Prev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81:9-15</a:t>
            </a: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9" y="0"/>
            <a:ext cx="1897825" cy="47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73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pt-BR" sz="3200" dirty="0" smtClean="0"/>
              <a:t>Volume de vendas per capita de alimentos ultraprocessados e prevalência de obesidade em adultos em 14 países das Américas, 2013</a:t>
            </a:r>
            <a:endParaRPr lang="pt-BR" sz="3200" dirty="0"/>
          </a:p>
        </p:txBody>
      </p:sp>
      <p:sp>
        <p:nvSpPr>
          <p:cNvPr id="3" name="Retângulo 2"/>
          <p:cNvSpPr/>
          <p:nvPr/>
        </p:nvSpPr>
        <p:spPr>
          <a:xfrm>
            <a:off x="1889448" y="6491849"/>
            <a:ext cx="72545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OPAS. Ultra-processed food and drink products in Latin America: Trends, impact on obesity, policy implications. 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Washington D.C.: Organização 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Panamericana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Saúde, 2015.</a:t>
            </a:r>
            <a:endParaRPr lang="pt-BR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708920"/>
            <a:ext cx="7315799" cy="340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70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132856"/>
            <a:ext cx="6392414" cy="4102401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0304" y="620688"/>
            <a:ext cx="9093696" cy="1143000"/>
          </a:xfrm>
        </p:spPr>
        <p:txBody>
          <a:bodyPr>
            <a:noAutofit/>
          </a:bodyPr>
          <a:lstStyle/>
          <a:p>
            <a:r>
              <a:rPr lang="pt-BR" sz="3000" dirty="0" smtClean="0"/>
              <a:t>Variação no volume de vendas per capita de alimentos ultraprocessados e na média do IMC de adultos em 12 países da América Latina. </a:t>
            </a:r>
            <a:r>
              <a:rPr lang="pt-BR" sz="3000" dirty="0" smtClean="0"/>
              <a:t>2000-2009</a:t>
            </a:r>
            <a:r>
              <a:rPr lang="pt-BR" sz="3000" dirty="0" smtClean="0"/>
              <a:t>.</a:t>
            </a:r>
            <a:endParaRPr lang="pt-BR" sz="3000" dirty="0"/>
          </a:p>
        </p:txBody>
      </p:sp>
      <p:sp>
        <p:nvSpPr>
          <p:cNvPr id="5" name="Retângulo 4"/>
          <p:cNvSpPr/>
          <p:nvPr/>
        </p:nvSpPr>
        <p:spPr>
          <a:xfrm>
            <a:off x="1889448" y="6491849"/>
            <a:ext cx="72545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OPAS. Ultra-processed food and drink products in Latin America: Trends, impact on obesity, policy implications. 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Washington D.C.: Organização 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Panamericana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Saúde, 2015.</a:t>
            </a:r>
            <a:endParaRPr lang="pt-BR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9" y="0"/>
            <a:ext cx="1897825" cy="47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66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Outros estudos</a:t>
            </a:r>
            <a:endParaRPr lang="pt-BR" sz="36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9" y="-27384"/>
            <a:ext cx="1897825" cy="47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05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24699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Consumo de alimentos ultraprocessados e síndrome metabólica em adolescentes</a:t>
            </a:r>
            <a:endParaRPr lang="pt-BR" sz="3200" dirty="0"/>
          </a:p>
        </p:txBody>
      </p:sp>
      <p:grpSp>
        <p:nvGrpSpPr>
          <p:cNvPr id="4" name="Grupo 3"/>
          <p:cNvGrpSpPr/>
          <p:nvPr/>
        </p:nvGrpSpPr>
        <p:grpSpPr>
          <a:xfrm>
            <a:off x="0" y="2276872"/>
            <a:ext cx="9490289" cy="3933056"/>
            <a:chOff x="10790" y="2803520"/>
            <a:chExt cx="9490289" cy="3933056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90" y="2803520"/>
              <a:ext cx="9490289" cy="3933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tângulo 5"/>
            <p:cNvSpPr/>
            <p:nvPr/>
          </p:nvSpPr>
          <p:spPr>
            <a:xfrm>
              <a:off x="6516216" y="3573016"/>
              <a:ext cx="2376264" cy="194421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7" name="Retângulo 6"/>
          <p:cNvSpPr/>
          <p:nvPr/>
        </p:nvSpPr>
        <p:spPr>
          <a:xfrm>
            <a:off x="899592" y="6485274"/>
            <a:ext cx="82276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Tavares et 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al., </a:t>
            </a: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2011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Relationship between ultra-processed foods and metabolic syndrome in adolescents from a Brazilian Family Doctor Program. Public Health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Nutr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15:82-7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9" y="0"/>
            <a:ext cx="1897825" cy="47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5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2689" y="373906"/>
            <a:ext cx="8229600" cy="1143000"/>
          </a:xfrm>
        </p:spPr>
        <p:txBody>
          <a:bodyPr>
            <a:noAutofit/>
          </a:bodyPr>
          <a:lstStyle/>
          <a:p>
            <a:r>
              <a:rPr lang="pt-BR" sz="3200" dirty="0" smtClean="0"/>
              <a:t>Consumo de alimentos ultraprocessados e dislipidemia em crianças</a:t>
            </a:r>
            <a:endParaRPr lang="pt-BR" sz="3200" dirty="0"/>
          </a:p>
        </p:txBody>
      </p:sp>
      <p:grpSp>
        <p:nvGrpSpPr>
          <p:cNvPr id="4" name="Grupo 3"/>
          <p:cNvGrpSpPr/>
          <p:nvPr/>
        </p:nvGrpSpPr>
        <p:grpSpPr>
          <a:xfrm>
            <a:off x="2000502" y="1453493"/>
            <a:ext cx="5133975" cy="4857750"/>
            <a:chOff x="1907704" y="1773405"/>
            <a:chExt cx="5133975" cy="485775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704" y="1773405"/>
              <a:ext cx="5133975" cy="4857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tângulo 4"/>
            <p:cNvSpPr/>
            <p:nvPr/>
          </p:nvSpPr>
          <p:spPr>
            <a:xfrm>
              <a:off x="1979712" y="4293096"/>
              <a:ext cx="4968552" cy="122413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7" name="Retângulo 6"/>
          <p:cNvSpPr/>
          <p:nvPr/>
        </p:nvSpPr>
        <p:spPr>
          <a:xfrm>
            <a:off x="827584" y="6485274"/>
            <a:ext cx="83717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Rauber</a:t>
            </a: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al., </a:t>
            </a: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2015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Consumption of ultra-processed food products and its effects on children's lipid profiles: a longitudinal study.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Nutr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Metab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Cardiovasc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Dis 25:116-22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9" y="0"/>
            <a:ext cx="1897825" cy="47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44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531</Words>
  <Application>Microsoft Office PowerPoint</Application>
  <PresentationFormat>Apresentação na tela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Franklin Gothic Book</vt:lpstr>
      <vt:lpstr>Tema do Office</vt:lpstr>
      <vt:lpstr>Estudos epidemiológicos sobre associação entre consumo de alimentos ultraprocessados e obesidade</vt:lpstr>
      <vt:lpstr>Apresentação do PowerPoint</vt:lpstr>
      <vt:lpstr>Média do IMC de acordo com o consumo de alimentos ultraprocessados. Brasil 2008-2009</vt:lpstr>
      <vt:lpstr>Apresentação do PowerPoint</vt:lpstr>
      <vt:lpstr>Volume de vendas per capita de alimentos ultraprocessados e prevalência de obesidade em adultos em 14 países das Américas, 2013</vt:lpstr>
      <vt:lpstr>Variação no volume de vendas per capita de alimentos ultraprocessados e na média do IMC de adultos em 12 países da América Latina. 2000-2009.</vt:lpstr>
      <vt:lpstr>Outros estudos</vt:lpstr>
      <vt:lpstr>Consumo de alimentos ultraprocessados e síndrome metabólica em adolescentes</vt:lpstr>
      <vt:lpstr>Consumo de alimentos ultraprocessados e dislipidemia em crianças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Laura</dc:creator>
  <cp:lastModifiedBy>maria laura louzada</cp:lastModifiedBy>
  <cp:revision>46</cp:revision>
  <dcterms:created xsi:type="dcterms:W3CDTF">2015-09-22T14:01:30Z</dcterms:created>
  <dcterms:modified xsi:type="dcterms:W3CDTF">2015-09-29T04:04:08Z</dcterms:modified>
</cp:coreProperties>
</file>