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drawings/drawing1.xml" ContentType="application/vnd.openxmlformats-officedocument.drawingml.chartshapes+xml"/>
  <Override PartName="/ppt/charts/chart2.xml" ContentType="application/vnd.openxmlformats-officedocument.drawingml.chart+xml"/>
  <Override PartName="/ppt/drawings/drawing2.xml" ContentType="application/vnd.openxmlformats-officedocument.drawingml.chartshapes+xml"/>
  <Override PartName="/ppt/charts/chart3.xml" ContentType="application/vnd.openxmlformats-officedocument.drawingml.chart+xml"/>
  <Override PartName="/ppt/drawings/drawing3.xml" ContentType="application/vnd.openxmlformats-officedocument.drawingml.chartshapes+xml"/>
  <Override PartName="/ppt/charts/chart4.xml" ContentType="application/vnd.openxmlformats-officedocument.drawingml.chart+xml"/>
  <Override PartName="/ppt/drawings/drawing4.xml" ContentType="application/vnd.openxmlformats-officedocument.drawingml.chartshapes+xml"/>
  <Override PartName="/ppt/charts/chart5.xml" ContentType="application/vnd.openxmlformats-officedocument.drawingml.chart+xml"/>
  <Override PartName="/ppt/drawings/drawing5.xml" ContentType="application/vnd.openxmlformats-officedocument.drawingml.chartshapes+xml"/>
  <Override PartName="/ppt/charts/chart6.xml" ContentType="application/vnd.openxmlformats-officedocument.drawingml.chart+xml"/>
  <Override PartName="/ppt/drawings/drawing6.xml" ContentType="application/vnd.openxmlformats-officedocument.drawingml.chartshapes+xml"/>
  <Override PartName="/ppt/charts/chart7.xml" ContentType="application/vnd.openxmlformats-officedocument.drawingml.chart+xml"/>
  <Override PartName="/ppt/drawings/drawing7.xml" ContentType="application/vnd.openxmlformats-officedocument.drawingml.chartshapes+xml"/>
  <Override PartName="/ppt/charts/chart8.xml" ContentType="application/vnd.openxmlformats-officedocument.drawingml.chart+xml"/>
  <Override PartName="/ppt/drawings/drawing8.xml" ContentType="application/vnd.openxmlformats-officedocument.drawingml.chartshapes+xml"/>
  <Override PartName="/ppt/charts/chart9.xml" ContentType="application/vnd.openxmlformats-officedocument.drawingml.chart+xml"/>
  <Override PartName="/ppt/drawings/drawing9.xml" ContentType="application/vnd.openxmlformats-officedocument.drawingml.chartshapes+xml"/>
  <Override PartName="/ppt/notesSlides/notesSlide1.xml" ContentType="application/vnd.openxmlformats-officedocument.presentationml.notesSlide+xml"/>
  <Override PartName="/ppt/charts/chart10.xml" ContentType="application/vnd.openxmlformats-officedocument.drawingml.chart+xml"/>
  <Override PartName="/ppt/drawings/drawing10.xml" ContentType="application/vnd.openxmlformats-officedocument.drawingml.chartshapes+xml"/>
  <Override PartName="/ppt/charts/chart11.xml" ContentType="application/vnd.openxmlformats-officedocument.drawingml.chart+xml"/>
  <Override PartName="/ppt/drawings/drawing11.xml" ContentType="application/vnd.openxmlformats-officedocument.drawingml.chartshape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0"/>
  </p:notesMasterIdLst>
  <p:sldIdLst>
    <p:sldId id="314" r:id="rId2"/>
    <p:sldId id="284" r:id="rId3"/>
    <p:sldId id="315" r:id="rId4"/>
    <p:sldId id="276" r:id="rId5"/>
    <p:sldId id="298" r:id="rId6"/>
    <p:sldId id="278" r:id="rId7"/>
    <p:sldId id="289" r:id="rId8"/>
    <p:sldId id="299" r:id="rId9"/>
    <p:sldId id="290" r:id="rId10"/>
    <p:sldId id="300" r:id="rId11"/>
    <p:sldId id="291" r:id="rId12"/>
    <p:sldId id="301" r:id="rId13"/>
    <p:sldId id="302" r:id="rId14"/>
    <p:sldId id="297" r:id="rId15"/>
    <p:sldId id="292" r:id="rId16"/>
    <p:sldId id="293" r:id="rId17"/>
    <p:sldId id="294" r:id="rId18"/>
    <p:sldId id="295" r:id="rId19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Seção sem Título" id="{DD401DF1-3582-4CF6-B375-B7B1527208A9}">
          <p14:sldIdLst>
            <p14:sldId id="314"/>
            <p14:sldId id="284"/>
            <p14:sldId id="315"/>
            <p14:sldId id="276"/>
            <p14:sldId id="298"/>
            <p14:sldId id="278"/>
            <p14:sldId id="289"/>
            <p14:sldId id="299"/>
            <p14:sldId id="290"/>
            <p14:sldId id="300"/>
            <p14:sldId id="291"/>
            <p14:sldId id="301"/>
            <p14:sldId id="302"/>
            <p14:sldId id="297"/>
            <p14:sldId id="292"/>
            <p14:sldId id="293"/>
            <p14:sldId id="294"/>
            <p14:sldId id="295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édio 2 - Ênfase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Estilo Médio 2 - Ênfase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Estilo Médio 2 - Ênfase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.xml"/><Relationship Id="rId1" Type="http://schemas.openxmlformats.org/officeDocument/2006/relationships/oleObject" Target="NULL" TargetMode="External"/></Relationships>
</file>

<file path=ppt/charts/_rels/chart2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2.xml"/><Relationship Id="rId1" Type="http://schemas.openxmlformats.org/officeDocument/2006/relationships/package" Target="../embeddings/Microsoft_Excel_Worksheet1.xlsx"/></Relationships>
</file>

<file path=ppt/charts/_rels/chart3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3.xml"/><Relationship Id="rId1" Type="http://schemas.openxmlformats.org/officeDocument/2006/relationships/package" Target="../embeddings/Microsoft_Excel_Worksheet2.xlsx"/></Relationships>
</file>

<file path=ppt/charts/_rels/chart4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4.xml"/><Relationship Id="rId1" Type="http://schemas.openxmlformats.org/officeDocument/2006/relationships/package" Target="../embeddings/Microsoft_Excel_Worksheet3.xlsx"/></Relationships>
</file>

<file path=ppt/charts/_rels/chart5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5.xml"/><Relationship Id="rId1" Type="http://schemas.openxmlformats.org/officeDocument/2006/relationships/package" Target="../embeddings/Microsoft_Excel_Worksheet4.xlsx"/></Relationships>
</file>

<file path=ppt/charts/_rels/chart6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6.xml"/><Relationship Id="rId1" Type="http://schemas.openxmlformats.org/officeDocument/2006/relationships/package" Target="../embeddings/Microsoft_Excel_Worksheet5.xlsx"/></Relationships>
</file>

<file path=ppt/charts/_rels/chart7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7.xml"/><Relationship Id="rId1" Type="http://schemas.openxmlformats.org/officeDocument/2006/relationships/package" Target="../embeddings/Microsoft_Excel_Worksheet6.xlsx"/></Relationships>
</file>

<file path=ppt/charts/_rels/chart8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8.xml"/><Relationship Id="rId1" Type="http://schemas.openxmlformats.org/officeDocument/2006/relationships/package" Target="../embeddings/Microsoft_Excel_Worksheet7.xlsx"/></Relationships>
</file>

<file path=ppt/charts/_rels/chart9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9.xml"/><Relationship Id="rId1" Type="http://schemas.openxmlformats.org/officeDocument/2006/relationships/package" Target="../embeddings/Microsoft_Excel_Worksheet8.xlsx"/></Relationships>
</file>

<file path=ppt/charts/_rels/chart10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0.xml"/><Relationship Id="rId1" Type="http://schemas.openxmlformats.org/officeDocument/2006/relationships/package" Target="../embeddings/Microsoft_Excel_Worksheet9.xlsx"/></Relationships>
</file>

<file path=ppt/charts/_rels/chart1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1.xml"/><Relationship Id="rId1" Type="http://schemas.openxmlformats.org/officeDocument/2006/relationships/package" Target="../embeddings/Microsoft_Excel_Worksheet10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7.0650315702519131E-2"/>
          <c:y val="0.10165109649617031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1.4</c:v>
                </c:pt>
                <c:pt idx="6">
                  <c:v>1.5</c:v>
                </c:pt>
                <c:pt idx="7">
                  <c:v>1.7</c:v>
                </c:pt>
                <c:pt idx="8">
                  <c:v>1.8</c:v>
                </c:pt>
                <c:pt idx="9">
                  <c:v>2.1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6449368"/>
        <c:axId val="326453680"/>
      </c:scatterChart>
      <c:valAx>
        <c:axId val="326449368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6453680"/>
        <c:crosses val="autoZero"/>
        <c:crossBetween val="midCat"/>
        <c:majorUnit val="10"/>
      </c:valAx>
      <c:valAx>
        <c:axId val="326453680"/>
        <c:scaling>
          <c:orientation val="minMax"/>
          <c:max val="2.8"/>
          <c:min val="1"/>
        </c:scaling>
        <c:delete val="0"/>
        <c:axPos val="l"/>
        <c:numFmt formatCode="General" sourceLinked="1"/>
        <c:majorTickMark val="out"/>
        <c:minorTickMark val="none"/>
        <c:tickLblPos val="nextTo"/>
        <c:crossAx val="326449368"/>
        <c:crosses val="autoZero"/>
        <c:crossBetween val="midCat"/>
        <c:majorUnit val="0.5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3967386021191813E-2"/>
          <c:y val="0.135678749472764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7.9</c:v>
                </c:pt>
                <c:pt idx="6">
                  <c:v>8.5</c:v>
                </c:pt>
                <c:pt idx="7">
                  <c:v>9.1</c:v>
                </c:pt>
                <c:pt idx="8">
                  <c:v>10</c:v>
                </c:pt>
                <c:pt idx="9">
                  <c:v>11.5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2648088"/>
        <c:axId val="322648480"/>
      </c:scatterChart>
      <c:valAx>
        <c:axId val="322648088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2648480"/>
        <c:crosses val="autoZero"/>
        <c:crossBetween val="midCat"/>
      </c:valAx>
      <c:valAx>
        <c:axId val="322648480"/>
        <c:scaling>
          <c:orientation val="minMax"/>
          <c:max val="15"/>
          <c:min val="5"/>
        </c:scaling>
        <c:delete val="0"/>
        <c:axPos val="l"/>
        <c:numFmt formatCode="General" sourceLinked="1"/>
        <c:majorTickMark val="out"/>
        <c:minorTickMark val="none"/>
        <c:tickLblPos val="nextTo"/>
        <c:crossAx val="322648088"/>
        <c:crosses val="autoZero"/>
        <c:crossBetween val="midCat"/>
        <c:majorUnit val="5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3967386021191813E-2"/>
          <c:y val="0.135678749472764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10.9</c:v>
                </c:pt>
                <c:pt idx="6">
                  <c:v>13.2</c:v>
                </c:pt>
                <c:pt idx="7">
                  <c:v>14.9</c:v>
                </c:pt>
                <c:pt idx="8">
                  <c:v>17.600000000000001</c:v>
                </c:pt>
                <c:pt idx="9">
                  <c:v>20.3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9210320"/>
        <c:axId val="329214240"/>
      </c:scatterChart>
      <c:valAx>
        <c:axId val="329210320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 sz="2397" b="0" i="0" u="none" strike="noStrike" baseline="0">
                <a:solidFill>
                  <a:srgbClr val="000000"/>
                </a:solidFill>
                <a:latin typeface="Arial" panose="020B0604020202020204" pitchFamily="34" charset="0"/>
                <a:ea typeface="Calibri"/>
                <a:cs typeface="Arial" panose="020B0604020202020204" pitchFamily="34" charset="0"/>
              </a:defRPr>
            </a:pPr>
            <a:endParaRPr lang="pt-BR"/>
          </a:p>
        </c:txPr>
        <c:crossAx val="329214240"/>
        <c:crosses val="autoZero"/>
        <c:crossBetween val="midCat"/>
      </c:valAx>
      <c:valAx>
        <c:axId val="329214240"/>
        <c:scaling>
          <c:orientation val="minMax"/>
          <c:max val="22"/>
          <c:min val="5"/>
        </c:scaling>
        <c:delete val="0"/>
        <c:axPos val="l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lang="en-US" sz="2397">
                <a:latin typeface="Arial" panose="020B0604020202020204" pitchFamily="34" charset="0"/>
                <a:cs typeface="Arial" panose="020B0604020202020204" pitchFamily="34" charset="0"/>
              </a:defRPr>
            </a:pPr>
            <a:endParaRPr lang="pt-BR"/>
          </a:p>
        </c:txPr>
        <c:crossAx val="329210320"/>
        <c:crosses val="autoZero"/>
        <c:crossBetween val="midCat"/>
        <c:majorUnit val="5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1798"/>
      </a:pPr>
      <a:endParaRPr lang="pt-BR"/>
    </a:p>
  </c:txPr>
  <c:externalData r:id="rId1">
    <c:autoUpdate val="0"/>
  </c:externalData>
  <c:userShapes r:id="rId2"/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3967386021191813E-2"/>
          <c:y val="0.135678749472764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0.8</c:v>
                </c:pt>
                <c:pt idx="6">
                  <c:v>1.3</c:v>
                </c:pt>
                <c:pt idx="7">
                  <c:v>1.5</c:v>
                </c:pt>
                <c:pt idx="8">
                  <c:v>1.7</c:v>
                </c:pt>
                <c:pt idx="9">
                  <c:v>1.9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9213456"/>
        <c:axId val="329212672"/>
      </c:scatterChart>
      <c:valAx>
        <c:axId val="329213456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9212672"/>
        <c:crosses val="autoZero"/>
        <c:crossBetween val="midCat"/>
      </c:valAx>
      <c:valAx>
        <c:axId val="329212672"/>
        <c:scaling>
          <c:orientation val="minMax"/>
          <c:max val="2"/>
          <c:min val="0"/>
        </c:scaling>
        <c:delete val="0"/>
        <c:axPos val="l"/>
        <c:numFmt formatCode="General" sourceLinked="1"/>
        <c:majorTickMark val="out"/>
        <c:minorTickMark val="none"/>
        <c:tickLblPos val="nextTo"/>
        <c:crossAx val="329213456"/>
        <c:crosses val="autoZero"/>
        <c:crossBetween val="midCat"/>
        <c:majorUnit val="1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0259055803799769E-2"/>
          <c:y val="0.1158257625671625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Colunas1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13</c:v>
                </c:pt>
                <c:pt idx="6">
                  <c:v>11.8</c:v>
                </c:pt>
                <c:pt idx="7">
                  <c:v>11.3</c:v>
                </c:pt>
                <c:pt idx="8">
                  <c:v>10.3</c:v>
                </c:pt>
                <c:pt idx="9">
                  <c:v>8.8000000000000007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9213848"/>
        <c:axId val="322644168"/>
      </c:scatterChart>
      <c:valAx>
        <c:axId val="329213848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2644168"/>
        <c:crosses val="autoZero"/>
        <c:crossBetween val="midCat"/>
      </c:valAx>
      <c:valAx>
        <c:axId val="322644168"/>
        <c:scaling>
          <c:orientation val="minMax"/>
          <c:max val="14"/>
          <c:min val="8"/>
        </c:scaling>
        <c:delete val="0"/>
        <c:axPos val="l"/>
        <c:numFmt formatCode="General" sourceLinked="1"/>
        <c:majorTickMark val="out"/>
        <c:minorTickMark val="none"/>
        <c:tickLblPos val="nextTo"/>
        <c:crossAx val="329213848"/>
        <c:crosses val="autoZero"/>
        <c:crossBetween val="midCat"/>
        <c:majorUnit val="2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3967386021191813E-2"/>
          <c:y val="0.135678749472764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1414.2</c:v>
                </c:pt>
                <c:pt idx="6">
                  <c:v>1347.8</c:v>
                </c:pt>
                <c:pt idx="7">
                  <c:v>1309.7</c:v>
                </c:pt>
                <c:pt idx="8">
                  <c:v>1230.5999999999999</c:v>
                </c:pt>
                <c:pt idx="9">
                  <c:v>1074.5999999999999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2645344"/>
        <c:axId val="322645736"/>
      </c:scatterChart>
      <c:valAx>
        <c:axId val="322645344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2645736"/>
        <c:crosses val="autoZero"/>
        <c:crossBetween val="midCat"/>
      </c:valAx>
      <c:valAx>
        <c:axId val="322645736"/>
        <c:scaling>
          <c:orientation val="minMax"/>
          <c:max val="2000"/>
          <c:min val="1000"/>
        </c:scaling>
        <c:delete val="0"/>
        <c:axPos val="l"/>
        <c:numFmt formatCode="General" sourceLinked="1"/>
        <c:majorTickMark val="out"/>
        <c:minorTickMark val="none"/>
        <c:tickLblPos val="nextTo"/>
        <c:crossAx val="322645344"/>
        <c:crosses val="autoZero"/>
        <c:crossBetween val="midCat"/>
        <c:majorUnit val="500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3967386021191813E-2"/>
          <c:y val="0.135678749472764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brazil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31.9</c:v>
                </c:pt>
                <c:pt idx="1">
                  <c:v>50.3</c:v>
                </c:pt>
                <c:pt idx="2">
                  <c:v>61.3</c:v>
                </c:pt>
                <c:pt idx="3">
                  <c:v>72</c:v>
                </c:pt>
                <c:pt idx="4">
                  <c:v>86.9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1.9</c:v>
                </c:pt>
                <c:pt idx="6">
                  <c:v>1.8</c:v>
                </c:pt>
                <c:pt idx="7">
                  <c:v>1.7</c:v>
                </c:pt>
                <c:pt idx="8">
                  <c:v>1.7</c:v>
                </c:pt>
                <c:pt idx="9">
                  <c:v>1.6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9236272"/>
        <c:axId val="329230000"/>
      </c:scatterChart>
      <c:valAx>
        <c:axId val="329236272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9230000"/>
        <c:crosses val="autoZero"/>
        <c:crossBetween val="midCat"/>
      </c:valAx>
      <c:valAx>
        <c:axId val="329230000"/>
        <c:scaling>
          <c:orientation val="minMax"/>
          <c:max val="3"/>
          <c:min val="1"/>
        </c:scaling>
        <c:delete val="0"/>
        <c:axPos val="l"/>
        <c:numFmt formatCode="General" sourceLinked="1"/>
        <c:majorTickMark val="out"/>
        <c:minorTickMark val="none"/>
        <c:tickLblPos val="nextTo"/>
        <c:crossAx val="329236272"/>
        <c:crosses val="autoZero"/>
        <c:crossBetween val="midCat"/>
        <c:majorUnit val="1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5.6528300135333977E-2"/>
          <c:y val="0.10460162944364093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Colunas1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6.7</c:v>
                </c:pt>
                <c:pt idx="6">
                  <c:v>6.3</c:v>
                </c:pt>
                <c:pt idx="7">
                  <c:v>6.2</c:v>
                </c:pt>
                <c:pt idx="8">
                  <c:v>6</c:v>
                </c:pt>
                <c:pt idx="9">
                  <c:v>5.7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9232352"/>
        <c:axId val="329234312"/>
      </c:scatterChart>
      <c:valAx>
        <c:axId val="329232352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9234312"/>
        <c:crosses val="autoZero"/>
        <c:crossBetween val="midCat"/>
      </c:valAx>
      <c:valAx>
        <c:axId val="329234312"/>
        <c:scaling>
          <c:orientation val="minMax"/>
          <c:max val="7"/>
          <c:min val="5"/>
        </c:scaling>
        <c:delete val="0"/>
        <c:axPos val="l"/>
        <c:numFmt formatCode="General" sourceLinked="1"/>
        <c:majorTickMark val="out"/>
        <c:minorTickMark val="none"/>
        <c:tickLblPos val="nextTo"/>
        <c:crossAx val="329232352"/>
        <c:crosses val="autoZero"/>
        <c:crossBetween val="midCat"/>
        <c:majorUnit val="1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0259055803799769E-2"/>
          <c:y val="0.1158257625671625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Colunas1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6.6</c:v>
                </c:pt>
                <c:pt idx="6">
                  <c:v>6.2</c:v>
                </c:pt>
                <c:pt idx="7">
                  <c:v>6.1</c:v>
                </c:pt>
                <c:pt idx="8">
                  <c:v>5.8</c:v>
                </c:pt>
                <c:pt idx="9">
                  <c:v>5.3</c:v>
                </c:pt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6447800"/>
        <c:axId val="326450544"/>
      </c:scatterChart>
      <c:valAx>
        <c:axId val="326447800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6450544"/>
        <c:crosses val="autoZero"/>
        <c:crossBetween val="midCat"/>
      </c:valAx>
      <c:valAx>
        <c:axId val="326450544"/>
        <c:scaling>
          <c:orientation val="minMax"/>
          <c:max val="7"/>
          <c:min val="5"/>
        </c:scaling>
        <c:delete val="0"/>
        <c:axPos val="l"/>
        <c:numFmt formatCode="General" sourceLinked="1"/>
        <c:majorTickMark val="out"/>
        <c:minorTickMark val="none"/>
        <c:tickLblPos val="nextTo"/>
        <c:crossAx val="326447800"/>
        <c:crosses val="autoZero"/>
        <c:crossBetween val="midCat"/>
        <c:majorUnit val="1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6.0259055803799769E-2"/>
          <c:y val="0.1158257625671625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Colunas1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291.3</c:v>
                </c:pt>
                <c:pt idx="6">
                  <c:v>287.3</c:v>
                </c:pt>
                <c:pt idx="7">
                  <c:v>283.3</c:v>
                </c:pt>
                <c:pt idx="8">
                  <c:v>279.2</c:v>
                </c:pt>
                <c:pt idx="9">
                  <c:v>275.2</c:v>
                </c:pt>
              </c:numCache>
            </c:numRef>
          </c:yVal>
          <c:smooth val="0"/>
        </c:ser>
        <c:ser>
          <c:idx val="2"/>
          <c:order val="1"/>
          <c:tx>
            <c:strRef>
              <c:f>Plan1!$D$1</c:f>
              <c:strCache>
                <c:ptCount val="1"/>
                <c:pt idx="0">
                  <c:v>Colunas2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Plan1!$D$2:$D$11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3"/>
          <c:order val="2"/>
          <c:tx>
            <c:strRef>
              <c:f>Plan1!$E$1</c:f>
              <c:strCache>
                <c:ptCount val="1"/>
                <c:pt idx="0">
                  <c:v>Colunas3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Plan1!$E$2:$E$11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4"/>
          <c:order val="3"/>
          <c:tx>
            <c:strRef>
              <c:f>Plan1!$F$1</c:f>
              <c:strCache>
                <c:ptCount val="1"/>
                <c:pt idx="0">
                  <c:v>Colunas4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Plan1!$F$2:$F$11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5"/>
          <c:order val="4"/>
          <c:tx>
            <c:strRef>
              <c:f>Plan1!$G$1</c:f>
              <c:strCache>
                <c:ptCount val="1"/>
                <c:pt idx="0">
                  <c:v>Colunas5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Plan1!$G$2:$G$11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6"/>
          <c:order val="5"/>
          <c:tx>
            <c:strRef>
              <c:f>Plan1!$H$1</c:f>
              <c:strCache>
                <c:ptCount val="1"/>
                <c:pt idx="0">
                  <c:v>Colunas6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Plan1!$H$2:$H$11</c:f>
              <c:numCache>
                <c:formatCode>General</c:formatCode>
                <c:ptCount val="10"/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83913752"/>
        <c:axId val="383918848"/>
      </c:scatterChart>
      <c:valAx>
        <c:axId val="383913752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 sz="2000" b="0" i="0" u="none" strike="noStrike" baseline="0">
                <a:solidFill>
                  <a:srgbClr val="000000"/>
                </a:solidFill>
                <a:latin typeface="Arial" panose="020B0604020202020204" pitchFamily="34" charset="0"/>
                <a:ea typeface="Calibri"/>
                <a:cs typeface="Arial" panose="020B0604020202020204" pitchFamily="34" charset="0"/>
              </a:defRPr>
            </a:pPr>
            <a:endParaRPr lang="pt-BR"/>
          </a:p>
        </c:txPr>
        <c:crossAx val="383918848"/>
        <c:crosses val="autoZero"/>
        <c:crossBetween val="midCat"/>
      </c:valAx>
      <c:valAx>
        <c:axId val="383918848"/>
        <c:scaling>
          <c:orientation val="minMax"/>
          <c:max val="300"/>
          <c:min val="260"/>
        </c:scaling>
        <c:delete val="0"/>
        <c:axPos val="l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lang="en-US" sz="2000">
                <a:latin typeface="Arial" panose="020B0604020202020204" pitchFamily="34" charset="0"/>
                <a:cs typeface="Arial" panose="020B0604020202020204" pitchFamily="34" charset="0"/>
              </a:defRPr>
            </a:pPr>
            <a:endParaRPr lang="pt-BR"/>
          </a:p>
        </c:txPr>
        <c:crossAx val="383913752"/>
        <c:crosses val="autoZero"/>
        <c:crossBetween val="midCat"/>
        <c:majorUnit val="10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1798"/>
      </a:pPr>
      <a:endParaRPr lang="pt-BR"/>
    </a:p>
  </c:txPr>
  <c:externalData r:id="rId1">
    <c:autoUpdate val="0"/>
  </c:externalData>
  <c:userShapes r:id="rId2"/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6.0259055803799769E-2"/>
          <c:y val="0.11582576256716252"/>
          <c:w val="0.9056506999125109"/>
          <c:h val="0.74393780947833665"/>
        </c:manualLayout>
      </c:layout>
      <c:scatterChart>
        <c:scatterStyle val="lineMarker"/>
        <c:varyColors val="0"/>
        <c:ser>
          <c:idx val="1"/>
          <c:order val="0"/>
          <c:tx>
            <c:strRef>
              <c:f>Plan1!$C$1</c:f>
              <c:strCache>
                <c:ptCount val="1"/>
                <c:pt idx="0">
                  <c:v>Colunas1</c:v>
                </c:pt>
              </c:strCache>
            </c:strRef>
          </c:tx>
          <c:spPr>
            <a:ln w="38052">
              <a:solidFill>
                <a:srgbClr val="00B050"/>
              </a:solidFill>
            </a:ln>
          </c:spPr>
          <c:marker>
            <c:spPr>
              <a:solidFill>
                <a:srgbClr val="00B050"/>
              </a:solidFill>
              <a:ln>
                <a:solidFill>
                  <a:srgbClr val="00B050"/>
                </a:solidFill>
              </a:ln>
            </c:spPr>
          </c:marker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Plan1!$C$2:$C$11</c:f>
              <c:numCache>
                <c:formatCode>General</c:formatCode>
                <c:ptCount val="10"/>
                <c:pt idx="5">
                  <c:v>90.6</c:v>
                </c:pt>
                <c:pt idx="6">
                  <c:v>87.9</c:v>
                </c:pt>
                <c:pt idx="7">
                  <c:v>87.9</c:v>
                </c:pt>
                <c:pt idx="8">
                  <c:v>82.7</c:v>
                </c:pt>
                <c:pt idx="9">
                  <c:v>80</c:v>
                </c:pt>
              </c:numCache>
            </c:numRef>
          </c:yVal>
          <c:smooth val="0"/>
        </c:ser>
        <c:ser>
          <c:idx val="2"/>
          <c:order val="1"/>
          <c:tx>
            <c:strRef>
              <c:f>Plan1!$D$1</c:f>
              <c:strCache>
                <c:ptCount val="1"/>
                <c:pt idx="0">
                  <c:v>Colunas2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Plan1!$D$2:$D$11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3"/>
          <c:order val="2"/>
          <c:tx>
            <c:strRef>
              <c:f>Plan1!$E$1</c:f>
              <c:strCache>
                <c:ptCount val="1"/>
                <c:pt idx="0">
                  <c:v>Colunas3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Plan1!$E$2:$E$11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4"/>
          <c:order val="3"/>
          <c:tx>
            <c:strRef>
              <c:f>Plan1!$F$1</c:f>
              <c:strCache>
                <c:ptCount val="1"/>
                <c:pt idx="0">
                  <c:v>Colunas4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Plan1!$F$2:$F$11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5"/>
          <c:order val="4"/>
          <c:tx>
            <c:strRef>
              <c:f>Plan1!$G$1</c:f>
              <c:strCache>
                <c:ptCount val="1"/>
                <c:pt idx="0">
                  <c:v>Colunas5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Plan1!$G$2:$G$11</c:f>
              <c:numCache>
                <c:formatCode>General</c:formatCode>
                <c:ptCount val="10"/>
              </c:numCache>
            </c:numRef>
          </c:yVal>
          <c:smooth val="0"/>
        </c:ser>
        <c:ser>
          <c:idx val="6"/>
          <c:order val="5"/>
          <c:tx>
            <c:strRef>
              <c:f>Plan1!$H$1</c:f>
              <c:strCache>
                <c:ptCount val="1"/>
                <c:pt idx="0">
                  <c:v>Colunas6</c:v>
                </c:pt>
              </c:strCache>
            </c:strRef>
          </c:tx>
          <c:xVal>
            <c:numRef>
              <c:f>Plan1!$A$2:$A$11</c:f>
              <c:numCache>
                <c:formatCode>General</c:formatCode>
                <c:ptCount val="10"/>
                <c:pt idx="0">
                  <c:v>35.5</c:v>
                </c:pt>
                <c:pt idx="1">
                  <c:v>51.3</c:v>
                </c:pt>
                <c:pt idx="2">
                  <c:v>60.5</c:v>
                </c:pt>
                <c:pt idx="3">
                  <c:v>68.900000000000006</c:v>
                </c:pt>
                <c:pt idx="4">
                  <c:v>81.8</c:v>
                </c:pt>
                <c:pt idx="5">
                  <c:v>3.8</c:v>
                </c:pt>
                <c:pt idx="6">
                  <c:v>10.199999999999999</c:v>
                </c:pt>
                <c:pt idx="7">
                  <c:v>17.8</c:v>
                </c:pt>
                <c:pt idx="8">
                  <c:v>28.4</c:v>
                </c:pt>
                <c:pt idx="9">
                  <c:v>47.4</c:v>
                </c:pt>
              </c:numCache>
            </c:numRef>
          </c:xVal>
          <c:yVal>
            <c:numRef>
              <c:f>Plan1!$H$2:$H$11</c:f>
              <c:numCache>
                <c:formatCode>General</c:formatCode>
                <c:ptCount val="10"/>
              </c:numCache>
            </c:numRef>
          </c:y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26447016"/>
        <c:axId val="326448976"/>
      </c:scatterChart>
      <c:valAx>
        <c:axId val="326447016"/>
        <c:scaling>
          <c:orientation val="minMax"/>
          <c:max val="60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326448976"/>
        <c:crosses val="autoZero"/>
        <c:crossBetween val="midCat"/>
      </c:valAx>
      <c:valAx>
        <c:axId val="326448976"/>
        <c:scaling>
          <c:orientation val="minMax"/>
          <c:max val="95"/>
          <c:min val="75"/>
        </c:scaling>
        <c:delete val="0"/>
        <c:axPos val="l"/>
        <c:numFmt formatCode="General" sourceLinked="1"/>
        <c:majorTickMark val="out"/>
        <c:minorTickMark val="none"/>
        <c:tickLblPos val="nextTo"/>
        <c:crossAx val="326447016"/>
        <c:crosses val="autoZero"/>
        <c:crossBetween val="midCat"/>
        <c:majorUnit val="5"/>
      </c:valAx>
      <c:spPr>
        <a:noFill/>
        <a:ln w="25368">
          <a:noFill/>
        </a:ln>
      </c:spPr>
    </c:plotArea>
    <c:plotVisOnly val="1"/>
    <c:dispBlanksAs val="gap"/>
    <c:showDLblsOverMax val="0"/>
  </c:chart>
  <c:txPr>
    <a:bodyPr/>
    <a:lstStyle/>
    <a:p>
      <a:pPr>
        <a:defRPr sz="2000">
          <a:latin typeface="Arial" panose="020B0604020202020204" pitchFamily="34" charset="0"/>
          <a:cs typeface="Arial" panose="020B0604020202020204" pitchFamily="34" charset="0"/>
        </a:defRPr>
      </a:pPr>
      <a:endParaRPr lang="pt-BR"/>
    </a:p>
  </c:txPr>
  <c:externalData r:id="rId1">
    <c:autoUpdate val="0"/>
  </c:externalData>
  <c:userShapes r:id="rId2"/>
</c:chartSpac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2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3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4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5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6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7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8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9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10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drawings/drawing11.xml><?xml version="1.0" encoding="utf-8"?>
<c:userShapes xmlns:c="http://schemas.openxmlformats.org/drawingml/2006/chart">
  <cdr:relSizeAnchor xmlns:cdr="http://schemas.openxmlformats.org/drawingml/2006/chartDrawing">
    <cdr:from>
      <cdr:x>0.12376</cdr:x>
      <cdr:y>0.18133</cdr:y>
    </cdr:from>
    <cdr:to>
      <cdr:x>0.185</cdr:x>
      <cdr:y>0.26088</cdr:y>
    </cdr:to>
    <cdr:sp macro="" textlink="">
      <cdr:nvSpPr>
        <cdr:cNvPr id="3" name="CaixaDeTexto 2"/>
        <cdr:cNvSpPr txBox="1"/>
      </cdr:nvSpPr>
      <cdr:spPr>
        <a:xfrm xmlns:a="http://schemas.openxmlformats.org/drawingml/2006/main">
          <a:off x="1018456" y="820688"/>
          <a:ext cx="504056" cy="36004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n-US"/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25D07F9-7BCA-4032-98A2-087A4DBF9E15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D02B2D8-FAF5-44E3-9109-17B85CA1FCE4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488571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02B2D8-FAF5-44E3-9109-17B85CA1FCE4}" type="slidenum">
              <a:rPr lang="pt-BR" smtClean="0"/>
              <a:t>17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359201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02224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pt-BR" dirty="0" smtClean="0"/>
              <a:t>Clique para editar o texto mestre</a:t>
            </a:r>
          </a:p>
          <a:p>
            <a:pPr lvl="1"/>
            <a:r>
              <a:rPr lang="pt-BR" dirty="0" smtClean="0"/>
              <a:t>Segundo nível</a:t>
            </a:r>
          </a:p>
          <a:p>
            <a:pPr lvl="2"/>
            <a:r>
              <a:rPr lang="pt-BR" dirty="0" smtClean="0"/>
              <a:t>Terceiro nível</a:t>
            </a:r>
          </a:p>
          <a:p>
            <a:pPr lvl="3"/>
            <a:r>
              <a:rPr lang="pt-BR" dirty="0" smtClean="0"/>
              <a:t>Quarto nível</a:t>
            </a:r>
          </a:p>
          <a:p>
            <a:pPr lvl="4"/>
            <a:r>
              <a:rPr lang="pt-BR" dirty="0" smtClean="0"/>
              <a:t>Quinto nível</a:t>
            </a:r>
            <a:endParaRPr lang="pt-BR" dirty="0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157320D4-4EB3-4551-B7B2-1855C77165C6}" type="datetimeFigureOut">
              <a:rPr lang="pt-BR" smtClean="0"/>
              <a:pPr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2908574C-8F2C-41D9-8D03-B86A8C12AC30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961842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4061179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059397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339460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527352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190573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0717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436525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347037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97298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57320D4-4EB3-4551-B7B2-1855C77165C6}" type="datetimeFigureOut">
              <a:rPr lang="pt-BR" smtClean="0"/>
              <a:t>29/09/2015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08574C-8F2C-41D9-8D03-B86A8C12AC30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137887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jpeg"/><Relationship Id="rId7" Type="http://schemas.openxmlformats.org/officeDocument/2006/relationships/image" Target="../media/image8.jpeg"/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jpeg"/><Relationship Id="rId11" Type="http://schemas.openxmlformats.org/officeDocument/2006/relationships/image" Target="../media/image2.png"/><Relationship Id="rId5" Type="http://schemas.openxmlformats.org/officeDocument/2006/relationships/image" Target="../media/image6.jpeg"/><Relationship Id="rId10" Type="http://schemas.openxmlformats.org/officeDocument/2006/relationships/image" Target="../media/image11.jpeg"/><Relationship Id="rId4" Type="http://schemas.openxmlformats.org/officeDocument/2006/relationships/image" Target="../media/image5.jpeg"/><Relationship Id="rId9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6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7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8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9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0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chart" Target="../charts/chart1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251520" y="2636912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pt-BR" dirty="0" smtClean="0"/>
              <a:t>Impacto dos alimentos ultraprocessados na qualidade da dieta</a:t>
            </a:r>
            <a:endParaRPr lang="pt-BR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3688" y="4869160"/>
            <a:ext cx="5819775" cy="1028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555473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539552" y="2060848"/>
            <a:ext cx="8280920" cy="2160241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pt-BR" sz="2400" dirty="0" smtClean="0">
                <a:solidFill>
                  <a:srgbClr val="C00000"/>
                </a:solidFill>
              </a:rPr>
              <a:t>Pesquisas de aquisição domiciliar de alimentos, inquéritos dietéticos e levantamentos sobre produtos disponíveis em supermercados já foram utilizados para avaliar o potencial impacto dos alimentos ultraprocessados no perfil nutricional da alimentação em diversos países.</a:t>
            </a:r>
          </a:p>
          <a:p>
            <a:pPr marL="0" indent="0" algn="ctr">
              <a:buNone/>
            </a:pPr>
            <a:endParaRPr lang="pt-BR" sz="2400" dirty="0" smtClean="0">
              <a:solidFill>
                <a:srgbClr val="C00000"/>
              </a:solidFill>
            </a:endParaRPr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65067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1"/>
          <p:cNvSpPr/>
          <p:nvPr/>
        </p:nvSpPr>
        <p:spPr>
          <a:xfrm>
            <a:off x="395536" y="692696"/>
            <a:ext cx="8352928" cy="52629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Crovetto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et al 2014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Household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availability of ready-to-consume food and drink products in Chile: impact on nutritional quality of the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diet.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Rev Med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Chil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142:850-8.</a:t>
            </a:r>
            <a:endParaRPr lang="pt-BR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Louzada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et al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 2015a. Alimentos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ultraprocessados e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perfil nutricional da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dieta no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. Rev </a:t>
            </a: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4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Louzada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et al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2015b.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Impacto de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sobre o teor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de micronutrientes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da dieta no Brasil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49(45):1-8.</a:t>
            </a:r>
            <a:endParaRPr lang="pt-BR" sz="14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Luiten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et al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2015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. Ultra-processed foods have the worst nutrient profile, yet they are the most available packaged products in a sample of New Zealand supermarkets. </a:t>
            </a:r>
            <a:r>
              <a:rPr lang="pt-BR" sz="1400" dirty="0" err="1">
                <a:latin typeface="Arial" panose="020B0604020202020204" pitchFamily="34" charset="0"/>
                <a:cs typeface="Arial" panose="020B0604020202020204" pitchFamily="34" charset="0"/>
              </a:rPr>
              <a:t>Public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 Health </a:t>
            </a:r>
            <a:r>
              <a:rPr lang="pt-BR" sz="1400" dirty="0" err="1">
                <a:latin typeface="Arial" panose="020B0604020202020204" pitchFamily="34" charset="0"/>
                <a:cs typeface="Arial" panose="020B0604020202020204" pitchFamily="34" charset="0"/>
              </a:rPr>
              <a:t>Nutr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 29:1-9.</a:t>
            </a: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Monteiro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et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al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2011.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Increasing consumption of ultra-processed foods and likely impact on human health: evidence from Brazil. Public Health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Nutr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14:5-13.</a:t>
            </a:r>
            <a:endParaRPr lang="pt-BR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Moubarac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et al </a:t>
            </a:r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2013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. Consumption of ultra-processed foods and likely impact on human health. Evidence from Canada. Public Health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Nutr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16:2240-8.</a:t>
            </a:r>
            <a:endParaRPr lang="pt-BR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14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Bielemann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et al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2015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Consumption of ultra-processed foods and their impact on the diet of young adults. Rev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49:28.</a:t>
            </a:r>
            <a:endParaRPr lang="pt-BR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Barcelos, G.T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et al </a:t>
            </a:r>
            <a:r>
              <a:rPr lang="pt-BR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2014</a:t>
            </a:r>
            <a:r>
              <a:rPr lang="pt-BR" sz="1400" dirty="0">
                <a:latin typeface="Arial" panose="020B0604020202020204" pitchFamily="34" charset="0"/>
                <a:cs typeface="Arial" panose="020B0604020202020204" pitchFamily="34" charset="0"/>
              </a:rPr>
              <a:t>. Produtos processados e ultraprocessados e ingestão de nutrientes em crianças.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Revista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Ciência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&amp; </a:t>
            </a:r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Saúde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7:155-61.</a:t>
            </a:r>
            <a:endParaRPr lang="pt-BR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84601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aixaDeTexto 3"/>
          <p:cNvSpPr txBox="1"/>
          <p:nvPr/>
        </p:nvSpPr>
        <p:spPr>
          <a:xfrm>
            <a:off x="179512" y="506731"/>
            <a:ext cx="907300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400" dirty="0" smtClean="0">
                <a:latin typeface="Arial" panose="020B0604020202020204" pitchFamily="34" charset="0"/>
                <a:cs typeface="Arial" panose="020B0604020202020204" pitchFamily="34" charset="0"/>
              </a:rPr>
              <a:t>Perfil nutricional dos alimentos ultraprocessados vs. perfil nutricional do conjunto dos outros alimentos</a:t>
            </a:r>
            <a:endParaRPr lang="pt-BR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CaixaDeTexto 1"/>
          <p:cNvSpPr txBox="1"/>
          <p:nvPr/>
        </p:nvSpPr>
        <p:spPr>
          <a:xfrm>
            <a:off x="1475656" y="3645024"/>
            <a:ext cx="6936545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Todos os estudos mostram que os alimentos ultraprocessados possuem:</a:t>
            </a:r>
          </a:p>
          <a:p>
            <a:endParaRPr lang="pt-BR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Mais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densidade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energética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Mais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açúcar </a:t>
            </a: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livre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Mais gordura total</a:t>
            </a:r>
            <a:endParaRPr lang="pt-BR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Mais gordura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saturada </a:t>
            </a:r>
            <a:endParaRPr lang="pt-BR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Mais gordura</a:t>
            </a:r>
            <a:r>
              <a:rPr lang="pt-BR" i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pt-BR" i="1" dirty="0" err="1">
                <a:latin typeface="Arial" panose="020B0604020202020204" pitchFamily="34" charset="0"/>
                <a:cs typeface="Arial" panose="020B0604020202020204" pitchFamily="34" charset="0"/>
              </a:rPr>
              <a:t>trans</a:t>
            </a:r>
            <a:r>
              <a:rPr lang="pt-BR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pt-BR" i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Menos </a:t>
            </a:r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fibras </a:t>
            </a:r>
            <a:endParaRPr lang="pt-BR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pt-BR" dirty="0" smtClean="0">
                <a:latin typeface="Arial" panose="020B0604020202020204" pitchFamily="34" charset="0"/>
                <a:cs typeface="Arial" panose="020B0604020202020204" pitchFamily="34" charset="0"/>
              </a:rPr>
              <a:t>Menos vitaminas e minerais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pt-BR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3" name="Grupo 2"/>
          <p:cNvGrpSpPr/>
          <p:nvPr/>
        </p:nvGrpSpPr>
        <p:grpSpPr>
          <a:xfrm>
            <a:off x="5220072" y="1805652"/>
            <a:ext cx="2212404" cy="1525892"/>
            <a:chOff x="2109143" y="2060848"/>
            <a:chExt cx="4945697" cy="3411040"/>
          </a:xfrm>
        </p:grpSpPr>
        <p:pic>
          <p:nvPicPr>
            <p:cNvPr id="5" name="Imagem 4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3106663" y="3849151"/>
              <a:ext cx="2816625" cy="1622737"/>
            </a:xfrm>
            <a:prstGeom prst="rect">
              <a:avLst/>
            </a:prstGeom>
          </p:spPr>
        </p:pic>
        <p:pic>
          <p:nvPicPr>
            <p:cNvPr id="6" name="Picture 3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09143" y="2060849"/>
              <a:ext cx="2443424" cy="1788302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7" name="Picture 4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52566" y="2060848"/>
              <a:ext cx="2502274" cy="178830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</p:grpSp>
      <p:sp>
        <p:nvSpPr>
          <p:cNvPr id="8" name="Retângulo 7"/>
          <p:cNvSpPr/>
          <p:nvPr/>
        </p:nvSpPr>
        <p:spPr>
          <a:xfrm>
            <a:off x="4172277" y="2262104"/>
            <a:ext cx="5437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dirty="0">
                <a:latin typeface="Arial" panose="020B0604020202020204" pitchFamily="34" charset="0"/>
                <a:cs typeface="Arial" panose="020B0604020202020204" pitchFamily="34" charset="0"/>
              </a:rPr>
              <a:t>vs. </a:t>
            </a:r>
            <a:endParaRPr lang="pt-BR" dirty="0"/>
          </a:p>
        </p:txBody>
      </p:sp>
      <p:grpSp>
        <p:nvGrpSpPr>
          <p:cNvPr id="11" name="Grupo 10"/>
          <p:cNvGrpSpPr/>
          <p:nvPr/>
        </p:nvGrpSpPr>
        <p:grpSpPr>
          <a:xfrm>
            <a:off x="1811919" y="1772816"/>
            <a:ext cx="1529776" cy="1537238"/>
            <a:chOff x="2469512" y="3091392"/>
            <a:chExt cx="4377730" cy="3543548"/>
          </a:xfrm>
        </p:grpSpPr>
        <p:pic>
          <p:nvPicPr>
            <p:cNvPr id="12" name="Picture 4" descr="http://payload.cargocollective.com/1/3/100991/1906125/ruffles_mandioca.jpg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2469512" y="3091392"/>
              <a:ext cx="1368152" cy="1690069"/>
            </a:xfrm>
            <a:prstGeom prst="rect">
              <a:avLst/>
            </a:prstGeom>
            <a:noFill/>
          </p:spPr>
        </p:pic>
        <p:pic>
          <p:nvPicPr>
            <p:cNvPr id="13" name="Picture 2" descr="http://www.my-food-online.net/media/image/thumbnail/5c7c94758ed99f44cf02e83b0920a7cc_720x600.jpg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3837663" y="3737668"/>
              <a:ext cx="1152128" cy="1512166"/>
            </a:xfrm>
            <a:prstGeom prst="rect">
              <a:avLst/>
            </a:prstGeom>
            <a:noFill/>
          </p:spPr>
        </p:pic>
        <p:pic>
          <p:nvPicPr>
            <p:cNvPr id="14" name="Picture 6" descr="http://t1.gstatic.com/images?q=tbn:ANd9GcS9ChZIpqNmmciV_nHTim0c3ZdqpksafZCoZ5fUQ-QkHsLfiy0q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5047391" y="3224489"/>
              <a:ext cx="720080" cy="133500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5" name="Picture 2" descr="http://t3.gstatic.com/images?q=tbn:ANd9GcSI2iboWs2vfSykH8bx8GN9VufqQ8bciSS9Hb_jpaebpmjbRNh9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4671914" y="5309032"/>
              <a:ext cx="1542729" cy="91367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6" name="Picture 7" descr="C:\Users\Carlos Monteiro\Dropbox\banana fake.JPG"/>
            <p:cNvPicPr>
              <a:picLocks noChangeAspect="1" noChangeArrowheads="1"/>
            </p:cNvPicPr>
            <p:nvPr/>
          </p:nvPicPr>
          <p:blipFill>
            <a:blip r:embed="rId9" cstate="print"/>
            <a:srcRect/>
            <a:stretch>
              <a:fillRect/>
            </a:stretch>
          </p:blipFill>
          <p:spPr bwMode="auto">
            <a:xfrm>
              <a:off x="5916989" y="4149080"/>
              <a:ext cx="930253" cy="921550"/>
            </a:xfrm>
            <a:prstGeom prst="rect">
              <a:avLst/>
            </a:prstGeom>
            <a:noFill/>
          </p:spPr>
        </p:pic>
        <p:pic>
          <p:nvPicPr>
            <p:cNvPr id="17" name="Picture 2" descr="http://t2.gstatic.com/images?q=tbn:ANd9GcQvzI8IlMxVMKOjsXN6j8T3mGXXmyGphHfCiki7E6GUKLpTuKWwEg"/>
            <p:cNvPicPr>
              <a:picLocks noChangeAspect="1" noChangeArrowheads="1"/>
            </p:cNvPicPr>
            <p:nvPr/>
          </p:nvPicPr>
          <p:blipFill>
            <a:blip r:embed="rId10" cstate="print"/>
            <a:srcRect/>
            <a:stretch>
              <a:fillRect/>
            </a:stretch>
          </p:blipFill>
          <p:spPr bwMode="auto">
            <a:xfrm>
              <a:off x="2857522" y="5070630"/>
              <a:ext cx="1296145" cy="1564310"/>
            </a:xfrm>
            <a:prstGeom prst="rect">
              <a:avLst/>
            </a:prstGeom>
            <a:noFill/>
          </p:spPr>
        </p:pic>
      </p:grpSp>
      <p:pic>
        <p:nvPicPr>
          <p:cNvPr id="18" name="Imagem 17"/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87579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520" y="1374959"/>
            <a:ext cx="9144000" cy="525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sp>
        <p:nvSpPr>
          <p:cNvPr id="8" name="Título 2"/>
          <p:cNvSpPr>
            <a:spLocks noGrp="1"/>
          </p:cNvSpPr>
          <p:nvPr>
            <p:ph type="title"/>
          </p:nvPr>
        </p:nvSpPr>
        <p:spPr>
          <a:xfrm>
            <a:off x="95285" y="370031"/>
            <a:ext cx="8767110" cy="994172"/>
          </a:xfrm>
        </p:spPr>
        <p:txBody>
          <a:bodyPr>
            <a:normAutofit/>
          </a:bodyPr>
          <a:lstStyle/>
          <a:p>
            <a:pPr algn="ctr"/>
            <a:r>
              <a:rPr lang="en-CA" altLang="pt-BR" sz="27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Indicadores</a:t>
            </a:r>
            <a:r>
              <a:rPr lang="en-CA" altLang="pt-BR" sz="27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nutricionais</a:t>
            </a:r>
            <a:r>
              <a:rPr lang="en-CA" altLang="pt-BR" sz="27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alimentação</a:t>
            </a:r>
            <a:r>
              <a:rPr lang="en-CA" altLang="pt-BR" sz="27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b="1" dirty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CA" altLang="pt-BR" sz="2700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b="1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b="1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pic>
        <p:nvPicPr>
          <p:cNvPr id="5" name="Imagem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09260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67544" y="2492896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pt-BR" dirty="0" smtClean="0"/>
              <a:t>Consumo de alimentos ultraprocessados (% do total de energia) e qualidade nutricional da alimentação</a:t>
            </a:r>
            <a:br>
              <a:rPr lang="pt-BR" dirty="0" smtClean="0"/>
            </a:br>
            <a:r>
              <a:rPr lang="pt-BR" dirty="0"/>
              <a:t/>
            </a:r>
            <a:br>
              <a:rPr lang="pt-BR" dirty="0"/>
            </a:br>
            <a:r>
              <a:rPr lang="pt-BR" dirty="0" smtClean="0">
                <a:solidFill>
                  <a:srgbClr val="C00000"/>
                </a:solidFill>
              </a:rPr>
              <a:t>Consumo alimentar individual</a:t>
            </a:r>
            <a:br>
              <a:rPr lang="pt-BR" dirty="0" smtClean="0">
                <a:solidFill>
                  <a:srgbClr val="C00000"/>
                </a:solidFill>
              </a:rPr>
            </a:br>
            <a:r>
              <a:rPr lang="pt-BR" dirty="0" smtClean="0">
                <a:solidFill>
                  <a:srgbClr val="C00000"/>
                </a:solidFill>
              </a:rPr>
              <a:t>Brasil 2008-2009</a:t>
            </a:r>
            <a:endParaRPr lang="pt-BR" dirty="0">
              <a:solidFill>
                <a:srgbClr val="C00000"/>
              </a:solidFill>
            </a:endParaRPr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30421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129575944"/>
              </p:ext>
            </p:extLst>
          </p:nvPr>
        </p:nvGraphicFramePr>
        <p:xfrm>
          <a:off x="240482" y="1765024"/>
          <a:ext cx="8098605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7" name="CaixaDeTexto 6"/>
          <p:cNvSpPr txBox="1"/>
          <p:nvPr/>
        </p:nvSpPr>
        <p:spPr>
          <a:xfrm>
            <a:off x="280543" y="1268760"/>
            <a:ext cx="1200970" cy="78483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500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Densidade</a:t>
            </a:r>
            <a:endParaRPr lang="en-US" sz="1500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5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500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energética</a:t>
            </a:r>
            <a:endParaRPr lang="en-US" sz="1500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5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(kcal/g)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6" name="CaixaDeTexto 15"/>
          <p:cNvSpPr txBox="1"/>
          <p:nvPr/>
        </p:nvSpPr>
        <p:spPr>
          <a:xfrm>
            <a:off x="1781233" y="5343749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9" name="Conector reto 8"/>
          <p:cNvCxnSpPr/>
          <p:nvPr/>
        </p:nvCxnSpPr>
        <p:spPr>
          <a:xfrm flipV="1">
            <a:off x="824392" y="3775734"/>
            <a:ext cx="7235576" cy="92468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CaixaDeTexto 9"/>
          <p:cNvSpPr txBox="1"/>
          <p:nvPr/>
        </p:nvSpPr>
        <p:spPr>
          <a:xfrm>
            <a:off x="1106569" y="4113784"/>
            <a:ext cx="5052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Q1</a:t>
            </a:r>
          </a:p>
        </p:txBody>
      </p:sp>
      <p:sp>
        <p:nvSpPr>
          <p:cNvPr id="11" name="CaixaDeTexto 10"/>
          <p:cNvSpPr txBox="1"/>
          <p:nvPr/>
        </p:nvSpPr>
        <p:spPr>
          <a:xfrm>
            <a:off x="6390179" y="2636912"/>
            <a:ext cx="5052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Q5</a:t>
            </a:r>
          </a:p>
        </p:txBody>
      </p:sp>
      <p:sp>
        <p:nvSpPr>
          <p:cNvPr id="14" name="Título 2"/>
          <p:cNvSpPr>
            <a:spLocks noGrp="1"/>
          </p:cNvSpPr>
          <p:nvPr>
            <p:ph type="title"/>
          </p:nvPr>
        </p:nvSpPr>
        <p:spPr>
          <a:xfrm>
            <a:off x="235284" y="433084"/>
            <a:ext cx="876711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3" name="Retângulo 12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2" name="Imagem 1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476206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89102996"/>
              </p:ext>
            </p:extLst>
          </p:nvPr>
        </p:nvGraphicFramePr>
        <p:xfrm>
          <a:off x="315847" y="1531606"/>
          <a:ext cx="8125603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8" name="CaixaDeTexto 17"/>
          <p:cNvSpPr txBox="1"/>
          <p:nvPr/>
        </p:nvSpPr>
        <p:spPr>
          <a:xfrm>
            <a:off x="0" y="1304263"/>
            <a:ext cx="2339752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Gordura</a:t>
            </a: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Saturada</a:t>
            </a:r>
            <a:endParaRPr lang="en-US" sz="1600" b="1" dirty="0" smtClean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4" name="Conector reto 3"/>
          <p:cNvCxnSpPr/>
          <p:nvPr/>
        </p:nvCxnSpPr>
        <p:spPr>
          <a:xfrm flipV="1">
            <a:off x="863029" y="3654516"/>
            <a:ext cx="7235576" cy="123290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CaixaDeTexto 15"/>
          <p:cNvSpPr txBox="1"/>
          <p:nvPr/>
        </p:nvSpPr>
        <p:spPr>
          <a:xfrm>
            <a:off x="1868598" y="6258798"/>
            <a:ext cx="5865708" cy="33855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aixaDeTexto 9"/>
          <p:cNvSpPr txBox="1"/>
          <p:nvPr/>
        </p:nvSpPr>
        <p:spPr>
          <a:xfrm>
            <a:off x="863029" y="4567035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Q1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6516216" y="2740077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Q5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3" name="Título 2"/>
          <p:cNvSpPr>
            <a:spLocks noGrp="1"/>
          </p:cNvSpPr>
          <p:nvPr>
            <p:ph type="title"/>
          </p:nvPr>
        </p:nvSpPr>
        <p:spPr>
          <a:xfrm>
            <a:off x="179512" y="384637"/>
            <a:ext cx="876711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2" name="Retângulo 11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4" name="Imagem 1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3476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481951850"/>
              </p:ext>
            </p:extLst>
          </p:nvPr>
        </p:nvGraphicFramePr>
        <p:xfrm>
          <a:off x="315847" y="2791007"/>
          <a:ext cx="8125603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8" name="CaixaDeTexto 17"/>
          <p:cNvSpPr txBox="1"/>
          <p:nvPr/>
        </p:nvSpPr>
        <p:spPr>
          <a:xfrm>
            <a:off x="0" y="2324708"/>
            <a:ext cx="2319866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Açúcar</a:t>
            </a: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livre</a:t>
            </a:r>
            <a:endParaRPr lang="en-US" sz="1600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600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6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4" name="Conector reto 3"/>
          <p:cNvCxnSpPr/>
          <p:nvPr/>
        </p:nvCxnSpPr>
        <p:spPr>
          <a:xfrm flipV="1">
            <a:off x="863029" y="4916737"/>
            <a:ext cx="7235576" cy="92468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CaixaDeTexto 15"/>
          <p:cNvSpPr txBox="1"/>
          <p:nvPr/>
        </p:nvSpPr>
        <p:spPr>
          <a:xfrm>
            <a:off x="1781233" y="6156012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aixaDeTexto 9"/>
          <p:cNvSpPr txBox="1"/>
          <p:nvPr/>
        </p:nvSpPr>
        <p:spPr>
          <a:xfrm>
            <a:off x="1164525" y="4277635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11" name="CaixaDeTexto 10"/>
          <p:cNvSpPr txBox="1"/>
          <p:nvPr/>
        </p:nvSpPr>
        <p:spPr>
          <a:xfrm>
            <a:off x="6460288" y="2909483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sp>
        <p:nvSpPr>
          <p:cNvPr id="14" name="Título 2"/>
          <p:cNvSpPr>
            <a:spLocks noGrp="1"/>
          </p:cNvSpPr>
          <p:nvPr>
            <p:ph type="title"/>
          </p:nvPr>
        </p:nvSpPr>
        <p:spPr>
          <a:xfrm>
            <a:off x="26087" y="675075"/>
            <a:ext cx="8909459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2" name="Retângulo 11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3" name="Imagem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4766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32164331"/>
              </p:ext>
            </p:extLst>
          </p:nvPr>
        </p:nvGraphicFramePr>
        <p:xfrm>
          <a:off x="315847" y="1711350"/>
          <a:ext cx="8125603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8" name="CaixaDeTexto 17"/>
          <p:cNvSpPr txBox="1"/>
          <p:nvPr/>
        </p:nvSpPr>
        <p:spPr>
          <a:xfrm>
            <a:off x="-117842" y="1484007"/>
            <a:ext cx="2319866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Gordura</a:t>
            </a: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b="1" i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trans</a:t>
            </a:r>
          </a:p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4" name="Conector reto 3"/>
          <p:cNvCxnSpPr/>
          <p:nvPr/>
        </p:nvCxnSpPr>
        <p:spPr>
          <a:xfrm flipV="1">
            <a:off x="863029" y="3851041"/>
            <a:ext cx="7235576" cy="123290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CaixaDeTexto 15"/>
          <p:cNvSpPr txBox="1"/>
          <p:nvPr/>
        </p:nvSpPr>
        <p:spPr>
          <a:xfrm>
            <a:off x="1868598" y="6186790"/>
            <a:ext cx="5865708" cy="33855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aixaDeTexto 9"/>
          <p:cNvSpPr txBox="1"/>
          <p:nvPr/>
        </p:nvSpPr>
        <p:spPr>
          <a:xfrm>
            <a:off x="951213" y="4263353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Q1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1" name="CaixaDeTexto 10"/>
          <p:cNvSpPr txBox="1"/>
          <p:nvPr/>
        </p:nvSpPr>
        <p:spPr>
          <a:xfrm rot="21345452">
            <a:off x="6596213" y="2033111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Q5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5" name="Título 2"/>
          <p:cNvSpPr>
            <a:spLocks noGrp="1"/>
          </p:cNvSpPr>
          <p:nvPr>
            <p:ph type="title"/>
          </p:nvPr>
        </p:nvSpPr>
        <p:spPr>
          <a:xfrm>
            <a:off x="110406" y="632036"/>
            <a:ext cx="8909459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2" name="Retângulo 11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3" name="Imagem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1239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aixaDeTexto 5"/>
          <p:cNvSpPr txBox="1"/>
          <p:nvPr/>
        </p:nvSpPr>
        <p:spPr>
          <a:xfrm>
            <a:off x="1781233" y="6084004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1765555"/>
              </p:ext>
            </p:extLst>
          </p:nvPr>
        </p:nvGraphicFramePr>
        <p:xfrm>
          <a:off x="724328" y="2652336"/>
          <a:ext cx="7744147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2" name="CaixaDeTexto 21"/>
          <p:cNvSpPr txBox="1"/>
          <p:nvPr/>
        </p:nvSpPr>
        <p:spPr>
          <a:xfrm>
            <a:off x="528473" y="2051556"/>
            <a:ext cx="1316386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Fibra</a:t>
            </a:r>
            <a:endParaRPr lang="en-US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35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g/1.000 kcal)</a:t>
            </a:r>
            <a:endParaRPr lang="pt-BR" sz="135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0" name="CaixaDeTexto 19"/>
          <p:cNvSpPr txBox="1"/>
          <p:nvPr/>
        </p:nvSpPr>
        <p:spPr>
          <a:xfrm>
            <a:off x="1425325" y="2348880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29" name="CaixaDeTexto 28"/>
          <p:cNvSpPr txBox="1"/>
          <p:nvPr/>
        </p:nvSpPr>
        <p:spPr>
          <a:xfrm>
            <a:off x="6576298" y="4216667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cxnSp>
        <p:nvCxnSpPr>
          <p:cNvPr id="32" name="Conector reto 31"/>
          <p:cNvCxnSpPr/>
          <p:nvPr/>
        </p:nvCxnSpPr>
        <p:spPr>
          <a:xfrm flipV="1">
            <a:off x="1186666" y="3045647"/>
            <a:ext cx="6881117" cy="7706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ítulo 2"/>
          <p:cNvSpPr>
            <a:spLocks noGrp="1"/>
          </p:cNvSpPr>
          <p:nvPr>
            <p:ph type="title"/>
          </p:nvPr>
        </p:nvSpPr>
        <p:spPr>
          <a:xfrm>
            <a:off x="205530" y="1027917"/>
            <a:ext cx="8843388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0" name="Retângulo 9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1" name="Imagem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2915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984179860"/>
              </p:ext>
            </p:extLst>
          </p:nvPr>
        </p:nvGraphicFramePr>
        <p:xfrm>
          <a:off x="315847" y="1567334"/>
          <a:ext cx="8125603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8" name="CaixaDeTexto 17"/>
          <p:cNvSpPr txBox="1"/>
          <p:nvPr/>
        </p:nvSpPr>
        <p:spPr>
          <a:xfrm>
            <a:off x="213178" y="1339991"/>
            <a:ext cx="1657826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Potássio</a:t>
            </a:r>
            <a:endParaRPr lang="en-US" sz="1600" b="1" dirty="0" smtClean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(mg/1.000 kcal)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4" name="Conector reto 3"/>
          <p:cNvCxnSpPr/>
          <p:nvPr/>
        </p:nvCxnSpPr>
        <p:spPr>
          <a:xfrm flipV="1">
            <a:off x="877373" y="2949438"/>
            <a:ext cx="7235576" cy="61645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CaixaDeTexto 15"/>
          <p:cNvSpPr txBox="1"/>
          <p:nvPr/>
        </p:nvSpPr>
        <p:spPr>
          <a:xfrm>
            <a:off x="1907118" y="6114782"/>
            <a:ext cx="5865708" cy="33855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aixaDeTexto 9"/>
          <p:cNvSpPr txBox="1"/>
          <p:nvPr/>
        </p:nvSpPr>
        <p:spPr>
          <a:xfrm>
            <a:off x="1322786" y="3525502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Q1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6948264" y="5003920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Q5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5" name="Título 2"/>
          <p:cNvSpPr>
            <a:spLocks noGrp="1"/>
          </p:cNvSpPr>
          <p:nvPr>
            <p:ph type="title"/>
          </p:nvPr>
        </p:nvSpPr>
        <p:spPr>
          <a:xfrm>
            <a:off x="110406" y="488020"/>
            <a:ext cx="8909459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ultraprocessados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qualidade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b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 2008-2009</a:t>
            </a:r>
          </a:p>
        </p:txBody>
      </p:sp>
      <p:sp>
        <p:nvSpPr>
          <p:cNvPr id="12" name="Retângulo 11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3" name="Imagem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2126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308366556"/>
              </p:ext>
            </p:extLst>
          </p:nvPr>
        </p:nvGraphicFramePr>
        <p:xfrm>
          <a:off x="315847" y="1531606"/>
          <a:ext cx="8125603" cy="452596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8" name="CaixaDeTexto 17"/>
          <p:cNvSpPr txBox="1"/>
          <p:nvPr/>
        </p:nvSpPr>
        <p:spPr>
          <a:xfrm>
            <a:off x="213178" y="1304263"/>
            <a:ext cx="1657826" cy="584775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Sódio</a:t>
            </a:r>
            <a:endParaRPr lang="en-US" sz="1600" b="1" dirty="0" smtClean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(mg/1.000 kcal)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4" name="Conector reto 3"/>
          <p:cNvCxnSpPr/>
          <p:nvPr/>
        </p:nvCxnSpPr>
        <p:spPr>
          <a:xfrm flipV="1">
            <a:off x="632351" y="5481996"/>
            <a:ext cx="7235576" cy="1"/>
          </a:xfrm>
          <a:prstGeom prst="line">
            <a:avLst/>
          </a:prstGeom>
          <a:ln>
            <a:solidFill>
              <a:srgbClr val="FF000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CaixaDeTexto 15"/>
          <p:cNvSpPr txBox="1"/>
          <p:nvPr/>
        </p:nvSpPr>
        <p:spPr>
          <a:xfrm>
            <a:off x="1868598" y="6258798"/>
            <a:ext cx="5865708" cy="338554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1600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6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 total de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600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600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6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aixaDeTexto 9"/>
          <p:cNvSpPr txBox="1"/>
          <p:nvPr/>
        </p:nvSpPr>
        <p:spPr>
          <a:xfrm>
            <a:off x="951213" y="4083609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Q1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1" name="CaixaDeTexto 10"/>
          <p:cNvSpPr txBox="1"/>
          <p:nvPr/>
        </p:nvSpPr>
        <p:spPr>
          <a:xfrm rot="21345452">
            <a:off x="6711185" y="4063833"/>
            <a:ext cx="551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sz="2400" b="1" dirty="0" smtClean="0">
                <a:solidFill>
                  <a:srgbClr val="00B050"/>
                </a:solidFill>
              </a:rPr>
              <a:t>Q5</a:t>
            </a:r>
            <a:endParaRPr lang="pt-BR" sz="2400" b="1" dirty="0">
              <a:solidFill>
                <a:srgbClr val="00B050"/>
              </a:solidFill>
            </a:endParaRPr>
          </a:p>
        </p:txBody>
      </p:sp>
      <p:sp>
        <p:nvSpPr>
          <p:cNvPr id="12" name="Título 2"/>
          <p:cNvSpPr txBox="1">
            <a:spLocks/>
          </p:cNvSpPr>
          <p:nvPr/>
        </p:nvSpPr>
        <p:spPr>
          <a:xfrm>
            <a:off x="110406" y="452292"/>
            <a:ext cx="8909459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CA" altLang="pt-BR" sz="2700" smtClean="0"/>
              <a:t>Consumo de alimentos ultraprocessados e qualidade da dieta. </a:t>
            </a:r>
            <a:br>
              <a:rPr lang="en-CA" altLang="pt-BR" sz="2700" smtClean="0"/>
            </a:br>
            <a:r>
              <a:rPr lang="en-CA" altLang="pt-BR" sz="2325" smtClean="0"/>
              <a:t>Brasil 2008-2009</a:t>
            </a:r>
            <a:endParaRPr lang="en-CA" altLang="pt-BR" sz="2325" dirty="0"/>
          </a:p>
        </p:txBody>
      </p:sp>
      <p:sp>
        <p:nvSpPr>
          <p:cNvPr id="14" name="Retângulo 13"/>
          <p:cNvSpPr/>
          <p:nvPr/>
        </p:nvSpPr>
        <p:spPr>
          <a:xfrm>
            <a:off x="6068635" y="6639163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13" name="Imagem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19897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/>
          <p:cNvSpPr/>
          <p:nvPr/>
        </p:nvSpPr>
        <p:spPr>
          <a:xfrm>
            <a:off x="958791" y="578598"/>
            <a:ext cx="7980499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t-BR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 alimentação </a:t>
            </a:r>
            <a:r>
              <a:rPr lang="pt-BR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dos 20,0% dos brasileiros </a:t>
            </a:r>
            <a:r>
              <a:rPr lang="pt-BR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que menos </a:t>
            </a:r>
            <a:r>
              <a:rPr lang="pt-BR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consomem alimentos ultraprocessados </a:t>
            </a:r>
            <a:r>
              <a:rPr lang="pt-BR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atende ou </a:t>
            </a:r>
            <a:r>
              <a:rPr lang="pt-BR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 aproxima </a:t>
            </a:r>
            <a:r>
              <a:rPr lang="pt-BR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das recomendações </a:t>
            </a:r>
            <a:r>
              <a:rPr lang="pt-BR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internacionais </a:t>
            </a:r>
            <a:r>
              <a:rPr lang="pt-BR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para prevenção da obesidade e DCNT.</a:t>
            </a:r>
            <a:endParaRPr lang="pt-BR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1610195"/>
            <a:ext cx="6534472" cy="51456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tângulo 4"/>
          <p:cNvSpPr/>
          <p:nvPr/>
        </p:nvSpPr>
        <p:spPr>
          <a:xfrm>
            <a:off x="6068635" y="6632759"/>
            <a:ext cx="3183885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49(38):1-11.</a:t>
            </a:r>
            <a:endParaRPr lang="pt-BR" sz="1000" dirty="0"/>
          </a:p>
        </p:txBody>
      </p:sp>
      <p:pic>
        <p:nvPicPr>
          <p:cNvPr id="6" name="Imagem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24030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01030140"/>
              </p:ext>
            </p:extLst>
          </p:nvPr>
        </p:nvGraphicFramePr>
        <p:xfrm>
          <a:off x="724327" y="2013556"/>
          <a:ext cx="7659385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0" name="CaixaDeTexto 19"/>
          <p:cNvSpPr txBox="1"/>
          <p:nvPr/>
        </p:nvSpPr>
        <p:spPr>
          <a:xfrm>
            <a:off x="474818" y="1382368"/>
            <a:ext cx="1460657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Ferro</a:t>
            </a:r>
          </a:p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35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mg/1.000 kcal)</a:t>
            </a:r>
            <a:endParaRPr lang="pt-BR" sz="135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CaixaDeTexto 11"/>
          <p:cNvSpPr txBox="1"/>
          <p:nvPr/>
        </p:nvSpPr>
        <p:spPr>
          <a:xfrm>
            <a:off x="1781233" y="5528415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6515749" y="4133102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1443032" y="2392826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14" name="Título 2"/>
          <p:cNvSpPr>
            <a:spLocks noGrp="1"/>
          </p:cNvSpPr>
          <p:nvPr>
            <p:ph type="title"/>
          </p:nvPr>
        </p:nvSpPr>
        <p:spPr>
          <a:xfrm>
            <a:off x="134098" y="399798"/>
            <a:ext cx="882407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ultraprocessados e </a:t>
            </a:r>
            <a:r>
              <a:rPr lang="en-CA" altLang="pt-BR" sz="27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micronutrientes</a:t>
            </a:r>
            <a: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2008-2009</a:t>
            </a:r>
          </a:p>
        </p:txBody>
      </p:sp>
      <p:sp>
        <p:nvSpPr>
          <p:cNvPr id="9" name="Retângulo 8"/>
          <p:cNvSpPr/>
          <p:nvPr/>
        </p:nvSpPr>
        <p:spPr>
          <a:xfrm>
            <a:off x="6068635" y="6632759"/>
            <a:ext cx="3113353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49(45):1-8.</a:t>
            </a:r>
            <a:endParaRPr lang="pt-BR" sz="1000" dirty="0"/>
          </a:p>
        </p:txBody>
      </p:sp>
      <p:pic>
        <p:nvPicPr>
          <p:cNvPr id="10" name="Imagem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54278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580085542"/>
              </p:ext>
            </p:extLst>
          </p:nvPr>
        </p:nvGraphicFramePr>
        <p:xfrm>
          <a:off x="724327" y="2013556"/>
          <a:ext cx="7659385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0" name="CaixaDeTexto 19"/>
          <p:cNvSpPr txBox="1"/>
          <p:nvPr/>
        </p:nvSpPr>
        <p:spPr>
          <a:xfrm>
            <a:off x="520275" y="1414379"/>
            <a:ext cx="1460657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Zinco</a:t>
            </a:r>
            <a:endParaRPr lang="en-US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35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mg/1.000 kcal)</a:t>
            </a:r>
            <a:endParaRPr lang="pt-BR" sz="135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1781233" y="5445224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CaixaDeTexto 11"/>
          <p:cNvSpPr txBox="1"/>
          <p:nvPr/>
        </p:nvSpPr>
        <p:spPr>
          <a:xfrm>
            <a:off x="1425325" y="2492896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6475501" y="4149080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sp>
        <p:nvSpPr>
          <p:cNvPr id="10" name="Título 2"/>
          <p:cNvSpPr>
            <a:spLocks noGrp="1"/>
          </p:cNvSpPr>
          <p:nvPr>
            <p:ph type="title"/>
          </p:nvPr>
        </p:nvSpPr>
        <p:spPr>
          <a:xfrm>
            <a:off x="134098" y="399798"/>
            <a:ext cx="882407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ultraprocessados e </a:t>
            </a:r>
            <a:r>
              <a:rPr lang="en-CA" altLang="pt-BR" sz="27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micronutrientes</a:t>
            </a:r>
            <a: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2008-2009</a:t>
            </a:r>
          </a:p>
        </p:txBody>
      </p:sp>
      <p:sp>
        <p:nvSpPr>
          <p:cNvPr id="9" name="Retângulo 8"/>
          <p:cNvSpPr/>
          <p:nvPr/>
        </p:nvSpPr>
        <p:spPr>
          <a:xfrm>
            <a:off x="6068635" y="6632759"/>
            <a:ext cx="3113353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49(45):1-8.</a:t>
            </a:r>
            <a:endParaRPr lang="pt-BR" sz="1000" dirty="0"/>
          </a:p>
        </p:txBody>
      </p:sp>
      <p:pic>
        <p:nvPicPr>
          <p:cNvPr id="14" name="Imagem 1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70022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56104627"/>
              </p:ext>
            </p:extLst>
          </p:nvPr>
        </p:nvGraphicFramePr>
        <p:xfrm>
          <a:off x="724327" y="2013556"/>
          <a:ext cx="7659385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0" name="CaixaDeTexto 19"/>
          <p:cNvSpPr txBox="1"/>
          <p:nvPr/>
        </p:nvSpPr>
        <p:spPr>
          <a:xfrm>
            <a:off x="397829" y="1412776"/>
            <a:ext cx="1415773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Vitamina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</a:t>
            </a:r>
          </a:p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350" dirty="0" err="1">
                <a:solidFill>
                  <a:prstClr val="black"/>
                </a:solidFill>
              </a:rPr>
              <a:t>μ</a:t>
            </a:r>
            <a:r>
              <a:rPr lang="en-US" sz="135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</a:t>
            </a:r>
            <a:r>
              <a:rPr lang="en-US" sz="135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/1.000 kcal)</a:t>
            </a:r>
            <a:endParaRPr lang="pt-BR" sz="135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1781233" y="5445224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CaixaDeTexto 11"/>
          <p:cNvSpPr txBox="1"/>
          <p:nvPr/>
        </p:nvSpPr>
        <p:spPr>
          <a:xfrm>
            <a:off x="1560554" y="2491030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6620341" y="3580904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sp>
        <p:nvSpPr>
          <p:cNvPr id="10" name="Título 2"/>
          <p:cNvSpPr>
            <a:spLocks noGrp="1"/>
          </p:cNvSpPr>
          <p:nvPr>
            <p:ph type="title"/>
          </p:nvPr>
        </p:nvSpPr>
        <p:spPr>
          <a:xfrm>
            <a:off x="134098" y="399798"/>
            <a:ext cx="882407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ultraprocessados e </a:t>
            </a:r>
            <a:r>
              <a:rPr lang="en-CA" altLang="pt-BR" sz="27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micronutrientes</a:t>
            </a:r>
            <a: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2008-2009</a:t>
            </a:r>
          </a:p>
        </p:txBody>
      </p:sp>
      <p:sp>
        <p:nvSpPr>
          <p:cNvPr id="9" name="Retângulo 8"/>
          <p:cNvSpPr/>
          <p:nvPr/>
        </p:nvSpPr>
        <p:spPr>
          <a:xfrm>
            <a:off x="6068635" y="6632759"/>
            <a:ext cx="3113353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49(45):1-8.</a:t>
            </a:r>
            <a:endParaRPr lang="pt-BR" sz="1000" dirty="0"/>
          </a:p>
        </p:txBody>
      </p:sp>
      <p:pic>
        <p:nvPicPr>
          <p:cNvPr id="14" name="Imagem 1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73209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" name="Espaço Reservado para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170017872"/>
              </p:ext>
            </p:extLst>
          </p:nvPr>
        </p:nvGraphicFramePr>
        <p:xfrm>
          <a:off x="753305" y="2011005"/>
          <a:ext cx="7659385" cy="33944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0" name="CaixaDeTexto 19"/>
          <p:cNvSpPr txBox="1"/>
          <p:nvPr/>
        </p:nvSpPr>
        <p:spPr>
          <a:xfrm>
            <a:off x="457111" y="1328429"/>
            <a:ext cx="1460657" cy="646331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Vitamina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C</a:t>
            </a:r>
          </a:p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35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mg/1.000 kcal)</a:t>
            </a:r>
            <a:endParaRPr lang="pt-BR" sz="135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CaixaDeTexto 10"/>
          <p:cNvSpPr txBox="1"/>
          <p:nvPr/>
        </p:nvSpPr>
        <p:spPr>
          <a:xfrm>
            <a:off x="1781233" y="5343749"/>
            <a:ext cx="6040436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Alimentos ultraprocessados 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(% do total de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energia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 </a:t>
            </a:r>
            <a:r>
              <a:rPr lang="en-US" sz="1500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dieta</a:t>
            </a:r>
            <a:r>
              <a:rPr lang="en-US" sz="1500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pt-BR" sz="1500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CaixaDeTexto 11"/>
          <p:cNvSpPr txBox="1"/>
          <p:nvPr/>
        </p:nvSpPr>
        <p:spPr>
          <a:xfrm>
            <a:off x="1425325" y="2564904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Q1</a:t>
            </a:r>
          </a:p>
        </p:txBody>
      </p:sp>
      <p:sp>
        <p:nvSpPr>
          <p:cNvPr id="13" name="CaixaDeTexto 12"/>
          <p:cNvSpPr txBox="1"/>
          <p:nvPr/>
        </p:nvSpPr>
        <p:spPr>
          <a:xfrm>
            <a:off x="6562385" y="4372956"/>
            <a:ext cx="4924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pt-BR" b="1" dirty="0">
                <a:solidFill>
                  <a:srgbClr val="00B050"/>
                </a:solidFill>
              </a:rPr>
              <a:t>Q5</a:t>
            </a:r>
          </a:p>
        </p:txBody>
      </p:sp>
      <p:sp>
        <p:nvSpPr>
          <p:cNvPr id="10" name="Título 2"/>
          <p:cNvSpPr>
            <a:spLocks noGrp="1"/>
          </p:cNvSpPr>
          <p:nvPr>
            <p:ph type="title"/>
          </p:nvPr>
        </p:nvSpPr>
        <p:spPr>
          <a:xfrm>
            <a:off x="134098" y="399798"/>
            <a:ext cx="8824070" cy="994172"/>
          </a:xfrm>
        </p:spPr>
        <p:txBody>
          <a:bodyPr>
            <a:normAutofit fontScale="90000"/>
          </a:bodyPr>
          <a:lstStyle/>
          <a:p>
            <a:pPr algn="ctr"/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Consumo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de </a:t>
            </a:r>
            <a:r>
              <a:rPr lang="en-CA" altLang="pt-BR" sz="2700" dirty="0" err="1">
                <a:latin typeface="Arial" panose="020B0604020202020204" pitchFamily="34" charset="0"/>
                <a:cs typeface="Arial" panose="020B0604020202020204" pitchFamily="34" charset="0"/>
              </a:rPr>
              <a:t>alimentos</a:t>
            </a:r>
            <a:r>
              <a:rPr lang="en-CA" altLang="pt-BR" sz="2700" dirty="0">
                <a:latin typeface="Arial" panose="020B0604020202020204" pitchFamily="34" charset="0"/>
                <a:cs typeface="Arial" panose="020B0604020202020204" pitchFamily="34" charset="0"/>
              </a:rPr>
              <a:t> ultraprocessados e </a:t>
            </a:r>
            <a:r>
              <a:rPr lang="en-CA" altLang="pt-BR" sz="27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micronutrientes</a:t>
            </a:r>
            <a: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CA" altLang="pt-BR" sz="2700" dirty="0" smtClean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CA" altLang="pt-BR" sz="2325" dirty="0" err="1" smtClean="0">
                <a:latin typeface="Arial" panose="020B0604020202020204" pitchFamily="34" charset="0"/>
                <a:cs typeface="Arial" panose="020B0604020202020204" pitchFamily="34" charset="0"/>
              </a:rPr>
              <a:t>Brasil</a:t>
            </a:r>
            <a:r>
              <a:rPr lang="en-CA" altLang="pt-BR" sz="2325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CA" altLang="pt-BR" sz="2325" dirty="0">
                <a:latin typeface="Arial" panose="020B0604020202020204" pitchFamily="34" charset="0"/>
                <a:cs typeface="Arial" panose="020B0604020202020204" pitchFamily="34" charset="0"/>
              </a:rPr>
              <a:t>2008-2009</a:t>
            </a:r>
          </a:p>
        </p:txBody>
      </p:sp>
      <p:sp>
        <p:nvSpPr>
          <p:cNvPr id="9" name="Retângulo 8"/>
          <p:cNvSpPr/>
          <p:nvPr/>
        </p:nvSpPr>
        <p:spPr>
          <a:xfrm>
            <a:off x="6068635" y="6632759"/>
            <a:ext cx="3113353" cy="24622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t-BR" sz="1000" dirty="0">
                <a:latin typeface="Arial" panose="020B0604020202020204" pitchFamily="34" charset="0"/>
                <a:cs typeface="Arial" panose="020B0604020202020204" pitchFamily="34" charset="0"/>
              </a:rPr>
              <a:t>Louzada et al., </a:t>
            </a:r>
            <a:r>
              <a:rPr lang="pt-BR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2015 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Rev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Saude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err="1">
                <a:latin typeface="Arial" panose="020B0604020202020204" pitchFamily="34" charset="0"/>
                <a:cs typeface="Arial" panose="020B0604020202020204" pitchFamily="34" charset="0"/>
              </a:rPr>
              <a:t>Publica</a:t>
            </a:r>
            <a:r>
              <a:rPr lang="en-US" sz="10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000" dirty="0" smtClean="0">
                <a:latin typeface="Arial" panose="020B0604020202020204" pitchFamily="34" charset="0"/>
                <a:cs typeface="Arial" panose="020B0604020202020204" pitchFamily="34" charset="0"/>
              </a:rPr>
              <a:t>49(45):1-8.</a:t>
            </a:r>
            <a:endParaRPr lang="pt-BR" sz="1000" dirty="0"/>
          </a:p>
        </p:txBody>
      </p:sp>
      <p:pic>
        <p:nvPicPr>
          <p:cNvPr id="14" name="Imagem 1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79" y="0"/>
            <a:ext cx="1897825" cy="4703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83406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549</TotalTime>
  <Words>800</Words>
  <Application>Microsoft Office PowerPoint</Application>
  <PresentationFormat>Apresentação na tela (4:3)</PresentationFormat>
  <Paragraphs>105</Paragraphs>
  <Slides>18</Slides>
  <Notes>1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18</vt:i4>
      </vt:variant>
    </vt:vector>
  </HeadingPairs>
  <TitlesOfParts>
    <vt:vector size="22" baseType="lpstr">
      <vt:lpstr>Arial</vt:lpstr>
      <vt:lpstr>Calibri</vt:lpstr>
      <vt:lpstr>Wingdings</vt:lpstr>
      <vt:lpstr>Tema do Office</vt:lpstr>
      <vt:lpstr>Impacto dos alimentos ultraprocessados na qualidade da dieta</vt:lpstr>
      <vt:lpstr>Apresentação do PowerPoint</vt:lpstr>
      <vt:lpstr>Apresentação do PowerPoint</vt:lpstr>
      <vt:lpstr>Apresentação do PowerPoint</vt:lpstr>
      <vt:lpstr>Indicadores nutricionais da alimentação  Brasil 2008-2009</vt:lpstr>
      <vt:lpstr>Consumo de alimentos ultraprocessados (% do total de energia) e qualidade nutricional da alimentação  Consumo alimentar individual Brasil 2008-2009</vt:lpstr>
      <vt:lpstr>Consumo de alimentos ultraprocessados e qualidade da dieta.  Brasil 2008-2009</vt:lpstr>
      <vt:lpstr>Consumo de alimentos ultraprocessados e qualidade da dieta.  Brasil 2008-2009</vt:lpstr>
      <vt:lpstr>Consumo de alimentos ultraprocessados e qualidade da dieta.  Brasil 2008-2009</vt:lpstr>
      <vt:lpstr>Consumo de alimentos ultraprocessados e qualidade da dieta.  Brasil 2008-2009</vt:lpstr>
      <vt:lpstr>Consumo de alimentos ultraprocessados e qualidade da dieta.  Brasil 2008-2009</vt:lpstr>
      <vt:lpstr>Consumo de alimentos ultraprocessados e qualidade da dieta.  Brasil 2008-2009</vt:lpstr>
      <vt:lpstr>Apresentação do PowerPoint</vt:lpstr>
      <vt:lpstr>Apresentação do PowerPoint</vt:lpstr>
      <vt:lpstr>Consumo de alimentos ultraprocessados e micronutrientes Brasil 2008-2009</vt:lpstr>
      <vt:lpstr>Consumo de alimentos ultraprocessados e micronutrientes Brasil 2008-2009</vt:lpstr>
      <vt:lpstr>Consumo de alimentos ultraprocessados e micronutrientes Brasil 2008-2009</vt:lpstr>
      <vt:lpstr>Consumo de alimentos ultraprocessados e micronutrientes Brasil 2008-2009</vt:lpstr>
    </vt:vector>
  </TitlesOfParts>
  <Company>Hewlett-Packard Company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Maria Laura</dc:creator>
  <cp:lastModifiedBy>maria laura louzada</cp:lastModifiedBy>
  <cp:revision>39</cp:revision>
  <dcterms:created xsi:type="dcterms:W3CDTF">2015-09-22T14:01:30Z</dcterms:created>
  <dcterms:modified xsi:type="dcterms:W3CDTF">2015-09-29T04:00:43Z</dcterms:modified>
</cp:coreProperties>
</file>