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59" r:id="rId12"/>
    <p:sldId id="261" r:id="rId13"/>
    <p:sldId id="25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ropbox\doutorado\an&#225;lise%20para%20guia\capitulo%20alimenta&#231;&#227;o%20dos%20brasileiros\graficos_gu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970225169838402E-2"/>
          <c:y val="0.17749632026120002"/>
          <c:w val="0.91606125555997664"/>
          <c:h val="0.5911179135517475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cat>
            <c:numRef>
              <c:f>Plan4!$G$3:$G$14</c:f>
              <c:numCache>
                <c:formatCode>General</c:formatCode>
                <c:ptCount val="12"/>
              </c:numCache>
            </c:numRef>
          </c:cat>
          <c:val>
            <c:numRef>
              <c:f>Plan4!$H$3:$H$14</c:f>
              <c:numCache>
                <c:formatCode>General</c:formatCode>
                <c:ptCount val="12"/>
                <c:pt idx="0">
                  <c:v>-1.7000000000000013</c:v>
                </c:pt>
                <c:pt idx="1">
                  <c:v>-1</c:v>
                </c:pt>
                <c:pt idx="2">
                  <c:v>-0.19999999999999957</c:v>
                </c:pt>
                <c:pt idx="3">
                  <c:v>-1.2000000000000002</c:v>
                </c:pt>
                <c:pt idx="4">
                  <c:v>-6.8000000000000043</c:v>
                </c:pt>
                <c:pt idx="5">
                  <c:v>0.9</c:v>
                </c:pt>
                <c:pt idx="6">
                  <c:v>1.7000000000000013</c:v>
                </c:pt>
                <c:pt idx="7">
                  <c:v>1.5999999999999976</c:v>
                </c:pt>
                <c:pt idx="8">
                  <c:v>1.4</c:v>
                </c:pt>
                <c:pt idx="9">
                  <c:v>1.9000000000000001</c:v>
                </c:pt>
                <c:pt idx="10">
                  <c:v>1.5999999999999976</c:v>
                </c:pt>
                <c:pt idx="11">
                  <c:v>2.4000000000000004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overlap val="40"/>
        <c:axId val="324382696"/>
        <c:axId val="324383088"/>
      </c:barChart>
      <c:catAx>
        <c:axId val="324382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pt-BR"/>
          </a:p>
        </c:txPr>
        <c:crossAx val="324383088"/>
        <c:crosses val="autoZero"/>
        <c:auto val="1"/>
        <c:lblAlgn val="ctr"/>
        <c:lblOffset val="100"/>
        <c:noMultiLvlLbl val="0"/>
      </c:catAx>
      <c:valAx>
        <c:axId val="324383088"/>
        <c:scaling>
          <c:orientation val="minMax"/>
          <c:max val="5"/>
          <c:min val="-7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Arial" pitchFamily="34" charset="0"/>
                    <a:cs typeface="Arial" pitchFamily="34" charset="0"/>
                  </a:defRPr>
                </a:pPr>
                <a:r>
                  <a:rPr lang="pt-BR" sz="1200" b="0" dirty="0" smtClean="0">
                    <a:latin typeface="Arial" pitchFamily="34" charset="0"/>
                    <a:cs typeface="Arial" pitchFamily="34" charset="0"/>
                  </a:rPr>
                  <a:t>Diferença na % de calorias </a:t>
                </a:r>
                <a:endParaRPr lang="pt-BR" sz="1200" b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Garamond" pitchFamily="18" charset="0"/>
              </a:defRPr>
            </a:pPr>
            <a:endParaRPr lang="pt-BR"/>
          </a:p>
        </c:txPr>
        <c:crossAx val="324382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EAAD1-3A39-45B1-AA12-2F5F1AE1022D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63C2E-C6FA-4F93-8964-E92F4ED595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521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27CA8-8882-4595-8AD9-6E7CA1ED88D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23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FALAR</a:t>
            </a:r>
            <a:r>
              <a:rPr lang="pt-BR" baseline="0" dirty="0" smtClean="0"/>
              <a:t> DO PARADOXO DOS INGREDIENTES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27CA8-8882-4595-8AD9-6E7CA1ED88D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08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70F5A0-6B81-4624-8CA9-726526336033}" type="datetimeFigureOut">
              <a:rPr lang="pt-BR" smtClean="0"/>
              <a:pPr/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B9D5E0E-8A9D-4FF6-A072-C36AD27CFA4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07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F5A0-6B81-4624-8CA9-72652633603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5E0E-8A9D-4FF6-A072-C36AD27CF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46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F5A0-6B81-4624-8CA9-72652633603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5E0E-8A9D-4FF6-A072-C36AD27CF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73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F5A0-6B81-4624-8CA9-72652633603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5E0E-8A9D-4FF6-A072-C36AD27CF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97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F5A0-6B81-4624-8CA9-72652633603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5E0E-8A9D-4FF6-A072-C36AD27CF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643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F5A0-6B81-4624-8CA9-72652633603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5E0E-8A9D-4FF6-A072-C36AD27CF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13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F5A0-6B81-4624-8CA9-72652633603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5E0E-8A9D-4FF6-A072-C36AD27CF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16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F5A0-6B81-4624-8CA9-72652633603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5E0E-8A9D-4FF6-A072-C36AD27CF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47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F5A0-6B81-4624-8CA9-72652633603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5E0E-8A9D-4FF6-A072-C36AD27CF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65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F5A0-6B81-4624-8CA9-72652633603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5E0E-8A9D-4FF6-A072-C36AD27CF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023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F5A0-6B81-4624-8CA9-72652633603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D5E0E-8A9D-4FF6-A072-C36AD27CF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74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0F5A0-6B81-4624-8CA9-726526336033}" type="datetimeFigureOut">
              <a:rPr lang="pt-BR" smtClean="0"/>
              <a:t>29/09/2015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D5E0E-8A9D-4FF6-A072-C36AD27CFA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76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Consumo de alimentos ultraprocessados: magnitude e tendências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076" y="4565681"/>
            <a:ext cx="58197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1999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11" y="1110985"/>
            <a:ext cx="7658871" cy="556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7070352" y="6538481"/>
            <a:ext cx="20484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 err="1">
                <a:latin typeface="Arial" pitchFamily="34" charset="0"/>
                <a:cs typeface="Arial" pitchFamily="34" charset="0"/>
              </a:rPr>
              <a:t>Stuckler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et al. 2012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3064" y="470331"/>
            <a:ext cx="8890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Tendências nas vendas de produtos processados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17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395535" y="692339"/>
            <a:ext cx="8220406" cy="6165304"/>
            <a:chOff x="395535" y="332656"/>
            <a:chExt cx="8220406" cy="616530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332656"/>
              <a:ext cx="8220405" cy="6165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" name="Grupo 3"/>
            <p:cNvGrpSpPr/>
            <p:nvPr/>
          </p:nvGrpSpPr>
          <p:grpSpPr>
            <a:xfrm>
              <a:off x="395535" y="332656"/>
              <a:ext cx="8220405" cy="864096"/>
              <a:chOff x="395535" y="332656"/>
              <a:chExt cx="8220405" cy="864096"/>
            </a:xfrm>
            <a:solidFill>
              <a:schemeClr val="bg1"/>
            </a:solidFill>
          </p:grpSpPr>
          <p:sp>
            <p:nvSpPr>
              <p:cNvPr id="2" name="Retângulo 1"/>
              <p:cNvSpPr/>
              <p:nvPr/>
            </p:nvSpPr>
            <p:spPr>
              <a:xfrm>
                <a:off x="395535" y="332656"/>
                <a:ext cx="8220405" cy="50405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" name="Retângulo 2"/>
              <p:cNvSpPr/>
              <p:nvPr/>
            </p:nvSpPr>
            <p:spPr>
              <a:xfrm>
                <a:off x="1763688" y="764704"/>
                <a:ext cx="5760640" cy="4320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6" name="CaixaDeTexto 5"/>
          <p:cNvSpPr txBox="1"/>
          <p:nvPr/>
        </p:nvSpPr>
        <p:spPr>
          <a:xfrm>
            <a:off x="77245" y="379159"/>
            <a:ext cx="885698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Disponibilidade domiciliar (% do total de energia) de alimentos ultraprocessados. 1991-2008</a:t>
            </a:r>
            <a:endParaRPr lang="pt-BR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7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85775"/>
            <a:ext cx="784860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0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26"/>
          <p:cNvGrpSpPr/>
          <p:nvPr/>
        </p:nvGrpSpPr>
        <p:grpSpPr>
          <a:xfrm>
            <a:off x="144017" y="764705"/>
            <a:ext cx="8748463" cy="6120679"/>
            <a:chOff x="0" y="260648"/>
            <a:chExt cx="8748463" cy="6120679"/>
          </a:xfrm>
        </p:grpSpPr>
        <p:grpSp>
          <p:nvGrpSpPr>
            <p:cNvPr id="3" name="Grupo 24"/>
            <p:cNvGrpSpPr/>
            <p:nvPr/>
          </p:nvGrpSpPr>
          <p:grpSpPr>
            <a:xfrm>
              <a:off x="0" y="260648"/>
              <a:ext cx="8748463" cy="6120679"/>
              <a:chOff x="0" y="260648"/>
              <a:chExt cx="8748463" cy="6120679"/>
            </a:xfrm>
          </p:grpSpPr>
          <p:grpSp>
            <p:nvGrpSpPr>
              <p:cNvPr id="9" name="Grupo 17"/>
              <p:cNvGrpSpPr/>
              <p:nvPr/>
            </p:nvGrpSpPr>
            <p:grpSpPr>
              <a:xfrm>
                <a:off x="0" y="260648"/>
                <a:ext cx="8748463" cy="6120679"/>
                <a:chOff x="0" y="260648"/>
                <a:chExt cx="8748463" cy="6120679"/>
              </a:xfrm>
            </p:grpSpPr>
            <p:graphicFrame>
              <p:nvGraphicFramePr>
                <p:cNvPr id="4" name="Gráfico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0" y="260648"/>
                <a:ext cx="8748463" cy="612067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sp>
              <p:nvSpPr>
                <p:cNvPr id="5" name="CaixaDeTexto 4"/>
                <p:cNvSpPr txBox="1"/>
                <p:nvPr/>
              </p:nvSpPr>
              <p:spPr>
                <a:xfrm>
                  <a:off x="449215" y="3441955"/>
                  <a:ext cx="7920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Arroz</a:t>
                  </a:r>
                  <a:endParaRPr lang="pt-BR" sz="1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" name="CaixaDeTexto 5"/>
                <p:cNvSpPr txBox="1"/>
                <p:nvPr/>
              </p:nvSpPr>
              <p:spPr>
                <a:xfrm>
                  <a:off x="1177667" y="3267708"/>
                  <a:ext cx="7920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Feijão</a:t>
                  </a:r>
                  <a:endParaRPr lang="pt-BR" sz="1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" name="CaixaDeTexto 6"/>
                <p:cNvSpPr txBox="1"/>
                <p:nvPr/>
              </p:nvSpPr>
              <p:spPr>
                <a:xfrm>
                  <a:off x="2492858" y="3267708"/>
                  <a:ext cx="7920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Leite</a:t>
                  </a:r>
                  <a:endParaRPr lang="pt-BR" sz="1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" name="CaixaDeTexto 7"/>
                <p:cNvSpPr txBox="1"/>
                <p:nvPr/>
              </p:nvSpPr>
              <p:spPr>
                <a:xfrm>
                  <a:off x="2492858" y="5126506"/>
                  <a:ext cx="2151149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Açúcar</a:t>
                  </a:r>
                  <a:r>
                    <a:rPr lang="pt-BR" sz="1000" dirty="0">
                      <a:latin typeface="Arial" pitchFamily="34" charset="0"/>
                      <a:cs typeface="Arial" pitchFamily="34" charset="0"/>
                    </a:rPr>
                    <a:t>,</a:t>
                  </a:r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 óleos, gorduras, sal</a:t>
                  </a:r>
                  <a:endParaRPr lang="pt-BR" sz="1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" name="CaixaDeTexto 9"/>
                <p:cNvSpPr txBox="1"/>
                <p:nvPr/>
              </p:nvSpPr>
              <p:spPr>
                <a:xfrm>
                  <a:off x="3707904" y="1881206"/>
                  <a:ext cx="1152128" cy="553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Conservas, queijos e carnes salgadas</a:t>
                  </a:r>
                  <a:endParaRPr lang="pt-BR" sz="1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" name="CaixaDeTexto 10"/>
                <p:cNvSpPr txBox="1"/>
                <p:nvPr/>
              </p:nvSpPr>
              <p:spPr>
                <a:xfrm>
                  <a:off x="4644008" y="1956882"/>
                  <a:ext cx="66640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Pães</a:t>
                  </a:r>
                  <a:endParaRPr lang="pt-BR" sz="1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" name="CaixaDeTexto 11"/>
                <p:cNvSpPr txBox="1"/>
                <p:nvPr/>
              </p:nvSpPr>
              <p:spPr>
                <a:xfrm>
                  <a:off x="5004048" y="1972906"/>
                  <a:ext cx="110665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Bolos, tortas, bolachas</a:t>
                  </a:r>
                  <a:endParaRPr lang="pt-BR" sz="1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CaixaDeTexto 12"/>
                <p:cNvSpPr txBox="1"/>
                <p:nvPr/>
              </p:nvSpPr>
              <p:spPr>
                <a:xfrm>
                  <a:off x="5575203" y="2890258"/>
                  <a:ext cx="138141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Refrigerantes</a:t>
                  </a:r>
                  <a:endParaRPr lang="pt-BR" sz="1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" name="CaixaDeTexto 13"/>
                <p:cNvSpPr txBox="1"/>
                <p:nvPr/>
              </p:nvSpPr>
              <p:spPr>
                <a:xfrm>
                  <a:off x="6372200" y="1988840"/>
                  <a:ext cx="122286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Embutidos</a:t>
                  </a:r>
                  <a:endParaRPr lang="pt-BR" sz="1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" name="CaixaDeTexto 14"/>
                <p:cNvSpPr txBox="1"/>
                <p:nvPr/>
              </p:nvSpPr>
              <p:spPr>
                <a:xfrm>
                  <a:off x="7012350" y="2890258"/>
                  <a:ext cx="122432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Pratos prontos</a:t>
                  </a:r>
                  <a:endParaRPr lang="pt-BR" sz="1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" name="CaixaDeTexto 15"/>
                <p:cNvSpPr txBox="1"/>
                <p:nvPr/>
              </p:nvSpPr>
              <p:spPr>
                <a:xfrm>
                  <a:off x="7848872" y="1844824"/>
                  <a:ext cx="82758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000" dirty="0" smtClean="0">
                      <a:latin typeface="Arial" pitchFamily="34" charset="0"/>
                      <a:cs typeface="Arial" pitchFamily="34" charset="0"/>
                    </a:rPr>
                    <a:t>Outros</a:t>
                  </a:r>
                  <a:endParaRPr lang="pt-BR" sz="1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" name="Chave esquerda 19"/>
              <p:cNvSpPr/>
              <p:nvPr/>
            </p:nvSpPr>
            <p:spPr>
              <a:xfrm rot="18414549">
                <a:off x="1858605" y="3137132"/>
                <a:ext cx="457375" cy="3674528"/>
              </a:xfrm>
              <a:prstGeom prst="leftBrace">
                <a:avLst>
                  <a:gd name="adj1" fmla="val 8333"/>
                  <a:gd name="adj2" fmla="val 50182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 sz="1000"/>
              </a:p>
            </p:txBody>
          </p:sp>
          <p:sp>
            <p:nvSpPr>
              <p:cNvPr id="21" name="CaixaDeTexto 20"/>
              <p:cNvSpPr txBox="1"/>
              <p:nvPr/>
            </p:nvSpPr>
            <p:spPr>
              <a:xfrm rot="2188411">
                <a:off x="167796" y="4899252"/>
                <a:ext cx="266565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000" dirty="0" smtClean="0">
                    <a:latin typeface="Arial" pitchFamily="34" charset="0"/>
                    <a:cs typeface="Arial" pitchFamily="34" charset="0"/>
                  </a:rPr>
                  <a:t>Refeições baseadas em alimentos e ingredientes culinários </a:t>
                </a:r>
              </a:p>
            </p:txBody>
          </p:sp>
          <p:sp>
            <p:nvSpPr>
              <p:cNvPr id="22" name="Chave direita 21"/>
              <p:cNvSpPr/>
              <p:nvPr/>
            </p:nvSpPr>
            <p:spPr>
              <a:xfrm rot="16200000">
                <a:off x="6040587" y="-775893"/>
                <a:ext cx="432048" cy="4953399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 sz="1000"/>
              </a:p>
            </p:txBody>
          </p:sp>
          <p:sp>
            <p:nvSpPr>
              <p:cNvPr id="23" name="CaixaDeTexto 22"/>
              <p:cNvSpPr txBox="1"/>
              <p:nvPr/>
            </p:nvSpPr>
            <p:spPr>
              <a:xfrm>
                <a:off x="4338883" y="796189"/>
                <a:ext cx="403244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000" dirty="0" smtClean="0">
                    <a:latin typeface="Arial" pitchFamily="34" charset="0"/>
                    <a:cs typeface="Arial" pitchFamily="34" charset="0"/>
                  </a:rPr>
                  <a:t>Lanches e comidas rápidas, prontas para o consumo</a:t>
                </a:r>
                <a:endParaRPr lang="pt-BR" sz="20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" name="CaixaDeTexto 25"/>
            <p:cNvSpPr txBox="1"/>
            <p:nvPr/>
          </p:nvSpPr>
          <p:spPr>
            <a:xfrm>
              <a:off x="1835696" y="3006098"/>
              <a:ext cx="7920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000" dirty="0" smtClean="0">
                  <a:latin typeface="Arial" pitchFamily="34" charset="0"/>
                  <a:cs typeface="Arial" pitchFamily="34" charset="0"/>
                </a:rPr>
                <a:t>Carnes</a:t>
              </a:r>
              <a:endParaRPr lang="pt-BR" sz="1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Retângulo 4"/>
          <p:cNvSpPr/>
          <p:nvPr/>
        </p:nvSpPr>
        <p:spPr>
          <a:xfrm>
            <a:off x="7070784" y="6608385"/>
            <a:ext cx="20487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 smtClean="0">
                <a:latin typeface="Arial" pitchFamily="34" charset="0"/>
                <a:cs typeface="Arial" pitchFamily="34" charset="0"/>
              </a:rPr>
              <a:t>Martins, 2014</a:t>
            </a:r>
            <a:endParaRPr lang="pt-B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281985" y="387903"/>
            <a:ext cx="872404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Arial" panose="020B0604020202020204" pitchFamily="34" charset="0"/>
                <a:cs typeface="Arial" pitchFamily="34" charset="0"/>
              </a:rPr>
              <a:t>Modificação nas compras de alimentos da população brasileira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(1987-2009)</a:t>
            </a:r>
            <a:endParaRPr kumimoji="0" lang="pt-B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24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94089"/>
            <a:ext cx="8229600" cy="1143000"/>
          </a:xfrm>
        </p:spPr>
        <p:txBody>
          <a:bodyPr>
            <a:noAutofit/>
          </a:bodyPr>
          <a:lstStyle/>
          <a:p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Volume (kg), crescimento (%) e fatia de mercado de vendas de ultraprocessados no mundo. 2000-2013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60848"/>
            <a:ext cx="8416000" cy="4104456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889448" y="6491849"/>
            <a:ext cx="7254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OPAS. Ultra-processed food and drink products in Latin America: Trends, impact on obesity, policy implications.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Washington D.C.: Organização 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Panamericana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Saúde, 2015.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38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207" y="453467"/>
            <a:ext cx="9036496" cy="1143000"/>
          </a:xfrm>
        </p:spPr>
        <p:txBody>
          <a:bodyPr>
            <a:no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Vendas de refrigerantes na América Latina e na América do Norte. 2000-2013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692752"/>
            <a:ext cx="7874076" cy="4830716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889448" y="6491849"/>
            <a:ext cx="7254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OPAS. Ultra-processed food and drink products in Latin America: Trends, impact on obesity, policy implications.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Washington D.C.: Organização 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Panamericana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Saúde, 2015.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16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879" y="724868"/>
            <a:ext cx="9002448" cy="1143000"/>
          </a:xfrm>
        </p:spPr>
        <p:txBody>
          <a:bodyPr>
            <a:no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Vendas no varejo de alimentos ultraprocessados (kg per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capita), 2000-2013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18" y="2060848"/>
            <a:ext cx="9105934" cy="4176464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889448" y="6491849"/>
            <a:ext cx="7254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OPAS. Ultra-processed food and drink products in Latin America: Trends, impact on obesity, policy implications.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Washington D.C.: Organização 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Panamericana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Saúde, 2015.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8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558401" y="-830576"/>
            <a:ext cx="5797520" cy="8914319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342361" y="47033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Vendas de ultraprocessados (kg per capita) em 80 países, 2013.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889448" y="6491849"/>
            <a:ext cx="7254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OPAS. Ultra-processed food and drink products in Latin America: Trends, impact on obesity, policy implications.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Washington D.C.: Organização 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Panamericana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Saúde, 2015.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31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889448" y="6491849"/>
            <a:ext cx="7254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OPAS. Ultra-processed food and drink products in Latin America: Trends, impact on obesity, policy implications.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Washington D.C.: Organização 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Panamericana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Saúde, 2015.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67544" y="467095"/>
            <a:ext cx="8445624" cy="9404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Vendas de ultraprocessados (kg per capita) em 13 países da América Latina, 2000-2013.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448" y="1484784"/>
            <a:ext cx="6231624" cy="485258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417468"/>
            <a:ext cx="5720095" cy="499953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889448" y="6491849"/>
            <a:ext cx="7254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OPAS. Ultra-processed food and drink products in Latin America: Trends, impact on obesity, policy implications.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Washington D.C.: Organização 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Panamericana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Saúde, 2015.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879" y="439598"/>
            <a:ext cx="9144000" cy="9404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Compras per capita em restaurantes do tipo </a:t>
            </a:r>
            <a:r>
              <a:rPr lang="pt-BR" sz="2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fast</a:t>
            </a:r>
            <a:r>
              <a:rPr lang="pt-BR" sz="2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pt-BR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em 13 países da América Latina, 2000-2013.</a:t>
            </a:r>
            <a:endParaRPr lang="pt-BR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27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85775"/>
            <a:ext cx="784860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6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85775"/>
            <a:ext cx="784860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" y="0"/>
            <a:ext cx="1897825" cy="47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69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375</Words>
  <Application>Microsoft Office PowerPoint</Application>
  <PresentationFormat>Apresentação na tela (4:3)</PresentationFormat>
  <Paragraphs>36</Paragraphs>
  <Slides>13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do Office</vt:lpstr>
      <vt:lpstr>Consumo de alimentos ultraprocessados: magnitude e tendências</vt:lpstr>
      <vt:lpstr>Volume (kg), crescimento (%) e fatia de mercado de vendas de ultraprocessados no mundo. 2000-2013</vt:lpstr>
      <vt:lpstr>Vendas de refrigerantes na América Latina e na América do Norte. 2000-2013</vt:lpstr>
      <vt:lpstr>Vendas no varejo de alimentos ultraprocessados (kg per capita), 2000-2013.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Laura</dc:creator>
  <cp:lastModifiedBy>maria laura louzada</cp:lastModifiedBy>
  <cp:revision>11</cp:revision>
  <dcterms:created xsi:type="dcterms:W3CDTF">2015-09-25T20:31:09Z</dcterms:created>
  <dcterms:modified xsi:type="dcterms:W3CDTF">2015-09-29T04:02:48Z</dcterms:modified>
</cp:coreProperties>
</file>