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62" r:id="rId5"/>
    <p:sldId id="270" r:id="rId6"/>
    <p:sldId id="263" r:id="rId7"/>
    <p:sldId id="267" r:id="rId8"/>
    <p:sldId id="271" r:id="rId9"/>
    <p:sldId id="265" r:id="rId10"/>
    <p:sldId id="268" r:id="rId11"/>
    <p:sldId id="272" r:id="rId12"/>
    <p:sldId id="266" r:id="rId13"/>
    <p:sldId id="269" r:id="rId14"/>
    <p:sldId id="273" r:id="rId15"/>
  </p:sldIdLst>
  <p:sldSz cx="5759450" cy="8280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80" d="100"/>
          <a:sy n="80" d="100"/>
        </p:scale>
        <p:origin x="1986" y="-54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355149"/>
            <a:ext cx="4895533" cy="2882806"/>
          </a:xfrm>
        </p:spPr>
        <p:txBody>
          <a:bodyPr anchor="b"/>
          <a:lstStyle>
            <a:lvl1pPr algn="ctr">
              <a:defRPr sz="3779"/>
            </a:lvl1pPr>
          </a:lstStyle>
          <a:p>
            <a:r>
              <a:rPr lang="pt-BR"/>
              <a:t>Clique para editar o título Mestre</a:t>
            </a:r>
            <a:endParaRPr lang="en-US" dirty="0"/>
          </a:p>
        </p:txBody>
      </p:sp>
      <p:sp>
        <p:nvSpPr>
          <p:cNvPr id="3" name="Subtitle 2"/>
          <p:cNvSpPr>
            <a:spLocks noGrp="1"/>
          </p:cNvSpPr>
          <p:nvPr>
            <p:ph type="subTitle" idx="1"/>
          </p:nvPr>
        </p:nvSpPr>
        <p:spPr>
          <a:xfrm>
            <a:off x="719931" y="4349128"/>
            <a:ext cx="4319588" cy="1999179"/>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4BCA38F-50DA-4326-AED1-4C6407A19657}" type="datetimeFigureOut">
              <a:rPr lang="pt-BR" smtClean="0"/>
              <a:t>01/11/2021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402792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4BCA38F-50DA-4326-AED1-4C6407A19657}" type="datetimeFigureOut">
              <a:rPr lang="pt-BR" smtClean="0"/>
              <a:t>01/11/2021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305466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440855"/>
            <a:ext cx="1241881" cy="701725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5963" y="440855"/>
            <a:ext cx="3653651" cy="701725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4BCA38F-50DA-4326-AED1-4C6407A19657}" type="datetimeFigureOut">
              <a:rPr lang="pt-BR" smtClean="0"/>
              <a:t>01/11/2021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30784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4BCA38F-50DA-4326-AED1-4C6407A19657}" type="datetimeFigureOut">
              <a:rPr lang="pt-BR" smtClean="0"/>
              <a:t>01/11/2021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394488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92963" y="2064352"/>
            <a:ext cx="4967526" cy="3444416"/>
          </a:xfrm>
        </p:spPr>
        <p:txBody>
          <a:bodyPr anchor="b"/>
          <a:lstStyle>
            <a:lvl1pPr>
              <a:defRPr sz="3779"/>
            </a:lvl1pPr>
          </a:lstStyle>
          <a:p>
            <a:r>
              <a:rPr lang="pt-BR"/>
              <a:t>Clique para editar o título Mestre</a:t>
            </a:r>
            <a:endParaRPr lang="en-US" dirty="0"/>
          </a:p>
        </p:txBody>
      </p:sp>
      <p:sp>
        <p:nvSpPr>
          <p:cNvPr id="3" name="Text Placeholder 2"/>
          <p:cNvSpPr>
            <a:spLocks noGrp="1"/>
          </p:cNvSpPr>
          <p:nvPr>
            <p:ph type="body" idx="1"/>
          </p:nvPr>
        </p:nvSpPr>
        <p:spPr>
          <a:xfrm>
            <a:off x="392963" y="5541353"/>
            <a:ext cx="4967526" cy="1811337"/>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4BCA38F-50DA-4326-AED1-4C6407A19657}" type="datetimeFigureOut">
              <a:rPr lang="pt-BR" smtClean="0"/>
              <a:t>01/11/2021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37935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5962" y="2204273"/>
            <a:ext cx="2447766" cy="52538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915722" y="2204273"/>
            <a:ext cx="2447766" cy="52538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4BCA38F-50DA-4326-AED1-4C6407A19657}" type="datetimeFigureOut">
              <a:rPr lang="pt-BR" smtClean="0"/>
              <a:t>01/11/2021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341046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6712" y="440856"/>
            <a:ext cx="4967526" cy="160049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6713" y="2029849"/>
            <a:ext cx="2436517" cy="994797"/>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pt-BR"/>
              <a:t>Clique para editar os estilos de texto Mestres</a:t>
            </a:r>
          </a:p>
        </p:txBody>
      </p:sp>
      <p:sp>
        <p:nvSpPr>
          <p:cNvPr id="4" name="Content Placeholder 3"/>
          <p:cNvSpPr>
            <a:spLocks noGrp="1"/>
          </p:cNvSpPr>
          <p:nvPr>
            <p:ph sz="half" idx="2"/>
          </p:nvPr>
        </p:nvSpPr>
        <p:spPr>
          <a:xfrm>
            <a:off x="396713" y="3024646"/>
            <a:ext cx="2436517" cy="444879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915722" y="2029849"/>
            <a:ext cx="2448516" cy="994797"/>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pt-BR"/>
              <a:t>Clique para editar os estilos de texto Mestres</a:t>
            </a:r>
          </a:p>
        </p:txBody>
      </p:sp>
      <p:sp>
        <p:nvSpPr>
          <p:cNvPr id="6" name="Content Placeholder 5"/>
          <p:cNvSpPr>
            <a:spLocks noGrp="1"/>
          </p:cNvSpPr>
          <p:nvPr>
            <p:ph sz="quarter" idx="4"/>
          </p:nvPr>
        </p:nvSpPr>
        <p:spPr>
          <a:xfrm>
            <a:off x="2915722" y="3024646"/>
            <a:ext cx="2448516" cy="444879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4BCA38F-50DA-4326-AED1-4C6407A19657}" type="datetimeFigureOut">
              <a:rPr lang="pt-BR" smtClean="0"/>
              <a:t>01/11/2021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87572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4BCA38F-50DA-4326-AED1-4C6407A19657}" type="datetimeFigureOut">
              <a:rPr lang="pt-BR" smtClean="0"/>
              <a:t>01/11/2021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252744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CA38F-50DA-4326-AED1-4C6407A19657}" type="datetimeFigureOut">
              <a:rPr lang="pt-BR" smtClean="0"/>
              <a:t>01/11/2021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193772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6712" y="552027"/>
            <a:ext cx="1857573" cy="1932093"/>
          </a:xfrm>
        </p:spPr>
        <p:txBody>
          <a:bodyPr anchor="b"/>
          <a:lstStyle>
            <a:lvl1pPr>
              <a:defRPr sz="2016"/>
            </a:lvl1pPr>
          </a:lstStyle>
          <a:p>
            <a:r>
              <a:rPr lang="pt-BR"/>
              <a:t>Clique para editar o título Mestre</a:t>
            </a:r>
            <a:endParaRPr lang="en-US" dirty="0"/>
          </a:p>
        </p:txBody>
      </p:sp>
      <p:sp>
        <p:nvSpPr>
          <p:cNvPr id="3" name="Content Placeholder 2"/>
          <p:cNvSpPr>
            <a:spLocks noGrp="1"/>
          </p:cNvSpPr>
          <p:nvPr>
            <p:ph idx="1"/>
          </p:nvPr>
        </p:nvSpPr>
        <p:spPr>
          <a:xfrm>
            <a:off x="2448516" y="1192226"/>
            <a:ext cx="2915722" cy="5884451"/>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6712" y="2484120"/>
            <a:ext cx="1857573" cy="4602140"/>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4BCA38F-50DA-4326-AED1-4C6407A19657}" type="datetimeFigureOut">
              <a:rPr lang="pt-BR" smtClean="0"/>
              <a:t>01/11/2021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72484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6712" y="552027"/>
            <a:ext cx="1857573" cy="1932093"/>
          </a:xfrm>
        </p:spPr>
        <p:txBody>
          <a:bodyPr anchor="b"/>
          <a:lstStyle>
            <a:lvl1pPr>
              <a:defRPr sz="2016"/>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48516" y="1192226"/>
            <a:ext cx="2915722" cy="5884451"/>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pt-BR"/>
              <a:t>Clique no ícone para adicionar uma imagem</a:t>
            </a:r>
            <a:endParaRPr lang="en-US" dirty="0"/>
          </a:p>
        </p:txBody>
      </p:sp>
      <p:sp>
        <p:nvSpPr>
          <p:cNvPr id="4" name="Text Placeholder 3"/>
          <p:cNvSpPr>
            <a:spLocks noGrp="1"/>
          </p:cNvSpPr>
          <p:nvPr>
            <p:ph type="body" sz="half" idx="2"/>
          </p:nvPr>
        </p:nvSpPr>
        <p:spPr>
          <a:xfrm>
            <a:off x="396712" y="2484120"/>
            <a:ext cx="1857573" cy="4602140"/>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4BCA38F-50DA-4326-AED1-4C6407A19657}" type="datetimeFigureOut">
              <a:rPr lang="pt-BR" smtClean="0"/>
              <a:t>01/11/2021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98C3768-7861-48AE-85DE-6B1C857EBC76}" type="slidenum">
              <a:rPr lang="pt-BR" smtClean="0"/>
              <a:t>‹nº›</a:t>
            </a:fld>
            <a:endParaRPr lang="pt-BR"/>
          </a:p>
        </p:txBody>
      </p:sp>
    </p:spTree>
    <p:extLst>
      <p:ext uri="{BB962C8B-B14F-4D97-AF65-F5344CB8AC3E}">
        <p14:creationId xmlns:p14="http://schemas.microsoft.com/office/powerpoint/2010/main" val="167228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440856"/>
            <a:ext cx="4967526" cy="160049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5962" y="2204273"/>
            <a:ext cx="4967526" cy="52538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5962" y="7674706"/>
            <a:ext cx="1295876" cy="440855"/>
          </a:xfrm>
          <a:prstGeom prst="rect">
            <a:avLst/>
          </a:prstGeom>
        </p:spPr>
        <p:txBody>
          <a:bodyPr vert="horz" lIns="91440" tIns="45720" rIns="91440" bIns="45720" rtlCol="0" anchor="ctr"/>
          <a:lstStyle>
            <a:lvl1pPr algn="l">
              <a:defRPr sz="756">
                <a:solidFill>
                  <a:schemeClr val="tx1">
                    <a:tint val="75000"/>
                  </a:schemeClr>
                </a:solidFill>
              </a:defRPr>
            </a:lvl1pPr>
          </a:lstStyle>
          <a:p>
            <a:fld id="{A4BCA38F-50DA-4326-AED1-4C6407A19657}" type="datetimeFigureOut">
              <a:rPr lang="pt-BR" smtClean="0"/>
              <a:t>01/11/2021</a:t>
            </a:fld>
            <a:endParaRPr lang="pt-BR"/>
          </a:p>
        </p:txBody>
      </p:sp>
      <p:sp>
        <p:nvSpPr>
          <p:cNvPr id="5" name="Footer Placeholder 4"/>
          <p:cNvSpPr>
            <a:spLocks noGrp="1"/>
          </p:cNvSpPr>
          <p:nvPr>
            <p:ph type="ftr" sz="quarter" idx="3"/>
          </p:nvPr>
        </p:nvSpPr>
        <p:spPr>
          <a:xfrm>
            <a:off x="1907818" y="7674706"/>
            <a:ext cx="1943814" cy="440855"/>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67612" y="7674706"/>
            <a:ext cx="1295876" cy="440855"/>
          </a:xfrm>
          <a:prstGeom prst="rect">
            <a:avLst/>
          </a:prstGeom>
        </p:spPr>
        <p:txBody>
          <a:bodyPr vert="horz" lIns="91440" tIns="45720" rIns="91440" bIns="45720" rtlCol="0" anchor="ctr"/>
          <a:lstStyle>
            <a:lvl1pPr algn="r">
              <a:defRPr sz="756">
                <a:solidFill>
                  <a:schemeClr val="tx1">
                    <a:tint val="75000"/>
                  </a:schemeClr>
                </a:solidFill>
              </a:defRPr>
            </a:lvl1pPr>
          </a:lstStyle>
          <a:p>
            <a:fld id="{A98C3768-7861-48AE-85DE-6B1C857EBC76}" type="slidenum">
              <a:rPr lang="pt-BR" smtClean="0"/>
              <a:t>‹nº›</a:t>
            </a:fld>
            <a:endParaRPr lang="pt-BR"/>
          </a:p>
        </p:txBody>
      </p:sp>
    </p:spTree>
    <p:extLst>
      <p:ext uri="{BB962C8B-B14F-4D97-AF65-F5344CB8AC3E}">
        <p14:creationId xmlns:p14="http://schemas.microsoft.com/office/powerpoint/2010/main" val="929770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a:extLst>
              <a:ext uri="{FF2B5EF4-FFF2-40B4-BE49-F238E27FC236}">
                <a16:creationId xmlns:a16="http://schemas.microsoft.com/office/drawing/2014/main" id="{255F900F-3880-4E95-A43C-1715618B125E}"/>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1286827" y="1568235"/>
            <a:ext cx="2490487" cy="3679593"/>
          </a:xfrm>
          <a:prstGeom prst="rect">
            <a:avLst/>
          </a:prstGeom>
        </p:spPr>
      </p:pic>
      <p:sp>
        <p:nvSpPr>
          <p:cNvPr id="11" name="CaixaDeTexto 10">
            <a:extLst>
              <a:ext uri="{FF2B5EF4-FFF2-40B4-BE49-F238E27FC236}">
                <a16:creationId xmlns:a16="http://schemas.microsoft.com/office/drawing/2014/main" id="{CF367ECE-D5EC-49A7-AECA-1964620DD899}"/>
              </a:ext>
            </a:extLst>
          </p:cNvPr>
          <p:cNvSpPr txBox="1"/>
          <p:nvPr/>
        </p:nvSpPr>
        <p:spPr>
          <a:xfrm>
            <a:off x="1" y="6960427"/>
            <a:ext cx="5104562" cy="626646"/>
          </a:xfrm>
          <a:prstGeom prst="rect">
            <a:avLst/>
          </a:prstGeom>
          <a:noFill/>
        </p:spPr>
        <p:txBody>
          <a:bodyPr wrap="square">
            <a:spAutoFit/>
          </a:bodyPr>
          <a:lstStyle/>
          <a:p>
            <a:pPr marL="450215" algn="ctr">
              <a:lnSpc>
                <a:spcPct val="107000"/>
              </a:lnSpc>
              <a:spcAft>
                <a:spcPts val="800"/>
              </a:spcAft>
            </a:pPr>
            <a:r>
              <a:rPr lang="pt-BR" sz="1100" b="1" dirty="0">
                <a:solidFill>
                  <a:srgbClr val="FF33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1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4"/>
          <a:stretch>
            <a:fillRect/>
          </a:stretch>
        </p:blipFill>
        <p:spPr>
          <a:xfrm>
            <a:off x="1749265" y="7493723"/>
            <a:ext cx="1999661" cy="280440"/>
          </a:xfrm>
          <a:prstGeom prst="rect">
            <a:avLst/>
          </a:prstGeom>
        </p:spPr>
      </p:pic>
      <p:sp>
        <p:nvSpPr>
          <p:cNvPr id="2" name="CaixaDeTexto 1"/>
          <p:cNvSpPr txBox="1"/>
          <p:nvPr/>
        </p:nvSpPr>
        <p:spPr>
          <a:xfrm>
            <a:off x="1366362" y="225187"/>
            <a:ext cx="3026726" cy="338554"/>
          </a:xfrm>
          <a:prstGeom prst="rect">
            <a:avLst/>
          </a:prstGeom>
          <a:noFill/>
        </p:spPr>
        <p:txBody>
          <a:bodyPr wrap="none" rtlCol="0">
            <a:spAutoFit/>
          </a:bodyPr>
          <a:lstStyle/>
          <a:p>
            <a:r>
              <a:rPr lang="pt-BR" sz="1600" b="1" dirty="0" smtClean="0">
                <a:solidFill>
                  <a:schemeClr val="accent2"/>
                </a:solidFill>
                <a:effectLst>
                  <a:outerShdw blurRad="38100" dist="38100" dir="2700000" algn="tl">
                    <a:srgbClr val="000000">
                      <a:alpha val="43137"/>
                    </a:srgbClr>
                  </a:outerShdw>
                </a:effectLst>
                <a:latin typeface="Arial Black" panose="020B0A04020102020204" pitchFamily="34" charset="0"/>
              </a:rPr>
              <a:t>Caderno de programação</a:t>
            </a:r>
            <a:endParaRPr lang="pt-BR" sz="1600" b="1" dirty="0">
              <a:solidFill>
                <a:schemeClr val="accent2"/>
              </a:solidFill>
              <a:effectLst>
                <a:outerShdw blurRad="38100" dist="38100" dir="2700000" algn="tl">
                  <a:srgbClr val="000000">
                    <a:alpha val="43137"/>
                  </a:srgbClr>
                </a:outerShdw>
              </a:effectLst>
              <a:latin typeface="Arial Black" panose="020B0A04020102020204" pitchFamily="34" charset="0"/>
            </a:endParaRPr>
          </a:p>
        </p:txBody>
      </p:sp>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83" y="4140200"/>
            <a:ext cx="5759450" cy="3262443"/>
          </a:xfrm>
          <a:prstGeom prst="rect">
            <a:avLst/>
          </a:prstGeom>
        </p:spPr>
      </p:pic>
      <p:sp>
        <p:nvSpPr>
          <p:cNvPr id="3" name="CaixaDeTexto 2"/>
          <p:cNvSpPr txBox="1"/>
          <p:nvPr/>
        </p:nvSpPr>
        <p:spPr>
          <a:xfrm>
            <a:off x="3408358" y="4363756"/>
            <a:ext cx="1226371" cy="553998"/>
          </a:xfrm>
          <a:prstGeom prst="rect">
            <a:avLst/>
          </a:prstGeom>
          <a:noFill/>
        </p:spPr>
        <p:txBody>
          <a:bodyPr wrap="square" rtlCol="0">
            <a:spAutoFit/>
          </a:bodyPr>
          <a:lstStyle/>
          <a:p>
            <a:pPr algn="just"/>
            <a:r>
              <a:rPr lang="pt-BR" sz="600" dirty="0" smtClean="0">
                <a:solidFill>
                  <a:schemeClr val="accent2">
                    <a:lumMod val="40000"/>
                    <a:lumOff val="60000"/>
                  </a:schemeClr>
                </a:solidFill>
              </a:rPr>
              <a:t>Destroços das Indústrias Matarazzo, área contaminada entre as cidades de São Caetano do Sul e São Paulo (imagem fragmentada).</a:t>
            </a:r>
            <a:endParaRPr lang="pt-BR" sz="600" dirty="0">
              <a:solidFill>
                <a:schemeClr val="accent2">
                  <a:lumMod val="40000"/>
                  <a:lumOff val="60000"/>
                </a:schemeClr>
              </a:solidFill>
            </a:endParaRPr>
          </a:p>
        </p:txBody>
      </p:sp>
    </p:spTree>
    <p:extLst>
      <p:ext uri="{BB962C8B-B14F-4D97-AF65-F5344CB8AC3E}">
        <p14:creationId xmlns:p14="http://schemas.microsoft.com/office/powerpoint/2010/main" val="2930025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2789695" y="765549"/>
            <a:ext cx="2969755" cy="13184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1665456"/>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18 de novembro (quinta-feira),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10h 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2</a:t>
            </a:r>
          </a:p>
          <a:p>
            <a:pPr marL="450215"/>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Movimentos Globais de descarbonização da economia e seus reflexos nas políticas de segurança química e de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saúde</a:t>
            </a: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Retângulo 11"/>
          <p:cNvSpPr/>
          <p:nvPr/>
        </p:nvSpPr>
        <p:spPr>
          <a:xfrm>
            <a:off x="3189943" y="2081915"/>
            <a:ext cx="2569507" cy="4639732"/>
          </a:xfrm>
          <a:prstGeom prst="rect">
            <a:avLst/>
          </a:prstGeom>
        </p:spPr>
        <p:txBody>
          <a:bodyPr wrap="square">
            <a:spAutoFit/>
          </a:bodyPr>
          <a:lstStyle/>
          <a:p>
            <a:pPr marL="450215" lvl="0"/>
            <a:r>
              <a:rPr lang="pt-BR" sz="105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Conferencista</a:t>
            </a: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José </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de </a:t>
            </a:r>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Mesa</a:t>
            </a: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The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Strategic</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Approach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to</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International</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Chemicals</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Management/United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Nations</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Environment</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Programme</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(SAICM/UNEP)</a:t>
            </a:r>
          </a:p>
          <a:p>
            <a:pPr marL="450215" lvl="0"/>
            <a:endPar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r>
              <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Palestrantes/Debatedores </a:t>
            </a:r>
            <a:endParaRPr lang="pt-BR" sz="105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Oswaldo </a:t>
            </a:r>
            <a:r>
              <a:rPr lang="pt-BR" sz="9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Lucon</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Secretaria de Estado de Infraestrutura e Meio Ambiente (SIMA</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 Governo do Estado de São Paulo</a:t>
            </a:r>
            <a:endPar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Daniela </a:t>
            </a:r>
            <a:r>
              <a:rPr lang="pt-BR" sz="9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Buosi</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Rohlfs</a:t>
            </a:r>
            <a:endPar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Ministério da Saúde (DSASTE/SVS/MS)</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Luís Augusto </a:t>
            </a:r>
            <a:r>
              <a:rPr lang="pt-BR" sz="900" b="1" dirty="0" err="1"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Cassanha</a:t>
            </a:r>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Galvão</a:t>
            </a:r>
            <a:endPar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Fundação Oswaldo Cruz (Fiocruz)</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r>
              <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Coordenadora</a:t>
            </a:r>
          </a:p>
          <a:p>
            <a:pPr marL="450215" lvl="0"/>
            <a:endPar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Adelaide </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Cassia </a:t>
            </a:r>
            <a:r>
              <a:rPr lang="pt-BR" sz="9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Nardocci</a:t>
            </a:r>
            <a:endPar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Faculdade de Saúde Pública da Universidade de São Paulo</a:t>
            </a:r>
          </a:p>
        </p:txBody>
      </p:sp>
      <p:sp>
        <p:nvSpPr>
          <p:cNvPr id="13" name="Retângulo 12"/>
          <p:cNvSpPr/>
          <p:nvPr/>
        </p:nvSpPr>
        <p:spPr>
          <a:xfrm>
            <a:off x="2789696" y="2311068"/>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5" name="Retângulo 14"/>
          <p:cNvSpPr/>
          <p:nvPr/>
        </p:nvSpPr>
        <p:spPr>
          <a:xfrm>
            <a:off x="2789694" y="3301246"/>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6" name="Retângulo 15"/>
          <p:cNvSpPr/>
          <p:nvPr/>
        </p:nvSpPr>
        <p:spPr>
          <a:xfrm>
            <a:off x="2789694" y="4167129"/>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7" name="Retângulo 16"/>
          <p:cNvSpPr/>
          <p:nvPr/>
        </p:nvSpPr>
        <p:spPr>
          <a:xfrm>
            <a:off x="2789694" y="5033012"/>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9" name="Retângulo 18"/>
          <p:cNvSpPr/>
          <p:nvPr/>
        </p:nvSpPr>
        <p:spPr>
          <a:xfrm>
            <a:off x="2789694" y="6004721"/>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grpSp>
        <p:nvGrpSpPr>
          <p:cNvPr id="20" name="Agrupar 19"/>
          <p:cNvGrpSpPr/>
          <p:nvPr/>
        </p:nvGrpSpPr>
        <p:grpSpPr>
          <a:xfrm>
            <a:off x="0" y="2318050"/>
            <a:ext cx="3073201" cy="4706417"/>
            <a:chOff x="0" y="2318050"/>
            <a:chExt cx="3073201" cy="4706417"/>
          </a:xfrm>
        </p:grpSpPr>
        <p:pic>
          <p:nvPicPr>
            <p:cNvPr id="21" name="Imagem 20">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22" name="Imagem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3565173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2789695" y="765549"/>
            <a:ext cx="2969755" cy="13184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1665456"/>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18 de novembro (quinta-feira),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10h 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2</a:t>
            </a:r>
          </a:p>
          <a:p>
            <a:pPr marL="450215"/>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Movimentos Globais de descarbonização da economia e seus reflexos nas políticas de segurança química e de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saúde</a:t>
            </a: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tângulo 17"/>
          <p:cNvSpPr/>
          <p:nvPr/>
        </p:nvSpPr>
        <p:spPr>
          <a:xfrm>
            <a:off x="2310063" y="2105509"/>
            <a:ext cx="3449387" cy="6124754"/>
          </a:xfrm>
          <a:prstGeom prst="rect">
            <a:avLst/>
          </a:prstGeom>
        </p:spPr>
        <p:txBody>
          <a:bodyPr wrap="square">
            <a:spAutoFit/>
          </a:bodyPr>
          <a:lstStyle/>
          <a:p>
            <a:pPr marL="450215"/>
            <a:r>
              <a:rPr lang="pt-BR" sz="1100" b="1" dirty="0">
                <a:solidFill>
                  <a:schemeClr val="accent1">
                    <a:lumMod val="40000"/>
                    <a:lumOff val="60000"/>
                  </a:schemeClr>
                </a:solidFill>
                <a:latin typeface="Arial Black" panose="020B0A04020102020204" pitchFamily="34" charset="0"/>
                <a:cs typeface="Arial" panose="020B0604020202020204" pitchFamily="34" charset="0"/>
              </a:rPr>
              <a:t>Perfil dos palestrantes</a:t>
            </a:r>
          </a:p>
          <a:p>
            <a:pPr marL="450215" lvl="0"/>
            <a:endPar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José </a:t>
            </a:r>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de </a:t>
            </a:r>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Mesa</a:t>
            </a:r>
          </a:p>
          <a:p>
            <a:pPr marL="450215" lvl="0"/>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Engenheiro agrônomo com 19 anos de experiência no Programa de Meio Ambiente da Organização das Nações Unidas (ONU). Desde 2015 está baseado em Genebra, no Departamento de Química e Saúde.</a:t>
            </a: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Oswaldo </a:t>
            </a:r>
            <a:r>
              <a:rPr lang="pt-BR" sz="11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Lucon</a:t>
            </a:r>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Graduado em engenharia e em direito pela Universidade de São Paulo (USP), mestre em “Clean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Technology,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Chemical</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&amp;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Process</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Engineering</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pela Universidade de Newcastle, Newcastle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upon</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Tyne, Reino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Unido e doutor em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Energia pelo PIPGE-IEE-USP (2003</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Desde 2002 é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Assessor para Mudanças Climáticas do Gabinete da Secretaria de Meio Ambiente do Estado de São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Paulo. </a:t>
            </a:r>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Daniela </a:t>
            </a:r>
            <a:r>
              <a:rPr lang="pt-BR" sz="11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Buosi</a:t>
            </a:r>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1100" b="1" dirty="0" err="1"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Rohlfs</a:t>
            </a:r>
            <a:endPar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Engenheira Florestal pela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Universidade de Brasília (UnB),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 Doutora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em Saúde Coletiva pela Universidade Federal do Rio de Janeiro (UFRJ</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É diretora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do Departamento de Saúde Ambiental, do Trabalhador e da Vigilância das Emergências em Saúde Pública (DSASTE), do Ministério da Saúde</a:t>
            </a:r>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Luís Augusto </a:t>
            </a:r>
            <a:r>
              <a:rPr lang="pt-BR" sz="1100" b="1" dirty="0" err="1"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Cassanha</a:t>
            </a:r>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Galvão</a:t>
            </a: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Médico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Faculdade de Medicina do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ABC e doutor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em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Universidade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Federal do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Rio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de Janeiro (UFRJ) (2015).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É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Pesquisador Titular da Fundação Oswaldo Cruz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FIOCRUZ. Dirigiu o Programa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Especial sobre Desenvolvimento Sustentável e Equidade em Saúde da Organização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Panamericana</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da Saúde em Washington,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DC. </a:t>
            </a:r>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Adelaide </a:t>
            </a:r>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Cassia </a:t>
            </a:r>
            <a:r>
              <a:rPr lang="pt-BR" sz="1100" b="1" dirty="0" err="1"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Nardocci</a:t>
            </a:r>
            <a:endPar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Bacharel em Física pela Universidade Estadual de Londrina,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e doutora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em Saúde Pública pela Faculdade de Saúde Pública da Universidade de São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Paulo (FSPUSP).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Coordenadora do NARA, Núcleo de Pesquisa em Avaliação de Riscos Ambientais da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USP e professora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do Departamento de Saúde Ambiental da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FSPUSP.</a:t>
            </a:r>
            <a:endPar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21" name="Agrupar 20"/>
          <p:cNvGrpSpPr/>
          <p:nvPr/>
        </p:nvGrpSpPr>
        <p:grpSpPr>
          <a:xfrm>
            <a:off x="0" y="2318050"/>
            <a:ext cx="3073201" cy="4706417"/>
            <a:chOff x="0" y="2318050"/>
            <a:chExt cx="3073201" cy="4706417"/>
          </a:xfrm>
        </p:grpSpPr>
        <p:pic>
          <p:nvPicPr>
            <p:cNvPr id="22" name="Imagem 21">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23" name="Imagem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1701714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2789695" y="765548"/>
            <a:ext cx="2969755" cy="15204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7779694"/>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19 de novembro (sexta-feira),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10h 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3</a:t>
            </a:r>
          </a:p>
          <a:p>
            <a:pPr marL="450215"/>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Perspectivas da descarbonização da economia em relação à exposição humana aos poluentes da cadeia dos combustíveis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fósseis</a:t>
            </a:r>
          </a:p>
          <a:p>
            <a:pPr marL="450215"/>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Em 2018 foram consumidos no território paulista cerca de 27,7 bilhões de litros de derivados de petróleo: gasolina, óleo diesel, querosene e outros produtos. Das quase 6,5 mil áreas contaminadas no estado de São Paulo, 70% tem origem em vazamentos em postos de revenda de combustível, envolvendo hidrocarbonetos e contaminantes diversos. A exposição humana ao benzeno na cadeia produtiva do petróleo é um problema histórico de Saúde Pública. São Paulo tem uma frota de veículos estimada em 15,2 milhões de unidades e as emissões de poluentes resultantes de veículos automotores movidos pela combustão de derivados de petróleo é hoje a principal fonte de poluição do ar nos centros urbanos. Todo ano em São Paulo são lançados na atmosfera mais de 500 mil toneladas de poluentes de origem veicular, sem mencionar a queima de combustíveis fósseis em fontes fixas de poluição. Pesquisas acadêmicas indicam a possibilidade de mais de 6 mil mortes anuais na Região Metropolitana de São Paulo pela exposição ao ar contaminado por material particulado fino (MP2,5).</a:t>
            </a: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O Painel 3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promove o debate sobre alguns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aspectos relevantes deste contexto de produção, consumo e exposição humana aos combustíveis fósseis e quais mudanças podem ser esperadas a partir da busca global por uma economia não dependente do carbono, mais sustentável e saudável. </a:t>
            </a:r>
          </a:p>
          <a:p>
            <a:pPr marL="450215" algn="just">
              <a:lnSpc>
                <a:spcPct val="107000"/>
              </a:lnSpc>
              <a:spcAft>
                <a:spcPts val="800"/>
              </a:spcAft>
            </a:pPr>
            <a:endPar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2" name="Agrupar 11"/>
          <p:cNvGrpSpPr/>
          <p:nvPr/>
        </p:nvGrpSpPr>
        <p:grpSpPr>
          <a:xfrm>
            <a:off x="0" y="2318050"/>
            <a:ext cx="3073201" cy="4706417"/>
            <a:chOff x="0" y="2318050"/>
            <a:chExt cx="3073201" cy="4706417"/>
          </a:xfrm>
        </p:grpSpPr>
        <p:pic>
          <p:nvPicPr>
            <p:cNvPr id="13" name="Imagem 12">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15" name="Imagem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2102164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2789695" y="765548"/>
            <a:ext cx="2969755" cy="15204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1850122"/>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19 de novembro (sexta-feira),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10h 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3</a:t>
            </a:r>
          </a:p>
          <a:p>
            <a:pPr marL="450215"/>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Perspectivas da descarbonização da economia em relação à exposição humana aos poluentes da cadeia dos combustíveis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fósseis</a:t>
            </a:r>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Retângulo 9"/>
          <p:cNvSpPr/>
          <p:nvPr/>
        </p:nvSpPr>
        <p:spPr>
          <a:xfrm>
            <a:off x="3189943" y="2563187"/>
            <a:ext cx="2569507" cy="4616648"/>
          </a:xfrm>
          <a:prstGeom prst="rect">
            <a:avLst/>
          </a:prstGeom>
        </p:spPr>
        <p:txBody>
          <a:bodyPr wrap="square">
            <a:spAutoFit/>
          </a:bodyPr>
          <a:lstStyle/>
          <a:p>
            <a:pPr marL="450215" lvl="0"/>
            <a:r>
              <a:rPr lang="pt-BR" sz="105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Conferencista</a:t>
            </a:r>
          </a:p>
          <a:p>
            <a:pPr marL="450215" lvl="0"/>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Miguel </a:t>
            </a:r>
            <a:r>
              <a:rPr lang="pt-BR" sz="900" b="1" dirty="0" err="1"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Aragón</a:t>
            </a:r>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/Priscila Campos</a:t>
            </a:r>
          </a:p>
          <a:p>
            <a:pPr marL="450215" lvl="0"/>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Organização Pan-Americana de Saúde/Organização Mundial da Saúde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(OPAS/OMS)</a:t>
            </a: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Palestrantes/Debatedores </a:t>
            </a:r>
            <a:endParaRPr lang="pt-BR" sz="105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endPar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Maria </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de Fátima Andrade</a:t>
            </a: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Instituto de Astronomia, Geofísica e Ciências Atmosféricas da Universidade de São Paulo</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Danilo Fernandes Costa</a:t>
            </a: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Universidade Federal da Paraíba</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Carlos Machado de Freitas </a:t>
            </a: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Fundação Oswaldo Cruz (Fiocruz)</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r>
              <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Coordenador</a:t>
            </a:r>
          </a:p>
          <a:p>
            <a:pPr marL="450215" lvl="0"/>
            <a:endPar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Nelson Gouveia</a:t>
            </a:r>
            <a:endPar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Faculdade de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Medicina da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Universidade de São Paulo</a:t>
            </a:r>
          </a:p>
        </p:txBody>
      </p:sp>
      <p:sp>
        <p:nvSpPr>
          <p:cNvPr id="12" name="Retângulo 11"/>
          <p:cNvSpPr/>
          <p:nvPr/>
        </p:nvSpPr>
        <p:spPr>
          <a:xfrm>
            <a:off x="2789696" y="2744212"/>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3" name="Retângulo 12"/>
          <p:cNvSpPr/>
          <p:nvPr/>
        </p:nvSpPr>
        <p:spPr>
          <a:xfrm>
            <a:off x="2789694" y="3734390"/>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5" name="Retângulo 14"/>
          <p:cNvSpPr/>
          <p:nvPr/>
        </p:nvSpPr>
        <p:spPr>
          <a:xfrm>
            <a:off x="2789694" y="4600273"/>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6" name="Retângulo 15"/>
          <p:cNvSpPr/>
          <p:nvPr/>
        </p:nvSpPr>
        <p:spPr>
          <a:xfrm>
            <a:off x="2789694" y="5466156"/>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17" name="Retângulo 16"/>
          <p:cNvSpPr/>
          <p:nvPr/>
        </p:nvSpPr>
        <p:spPr>
          <a:xfrm>
            <a:off x="2789694" y="6437865"/>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grpSp>
        <p:nvGrpSpPr>
          <p:cNvPr id="19" name="Agrupar 18"/>
          <p:cNvGrpSpPr/>
          <p:nvPr/>
        </p:nvGrpSpPr>
        <p:grpSpPr>
          <a:xfrm>
            <a:off x="0" y="2318050"/>
            <a:ext cx="3073201" cy="4706417"/>
            <a:chOff x="0" y="2318050"/>
            <a:chExt cx="3073201" cy="4706417"/>
          </a:xfrm>
        </p:grpSpPr>
        <p:pic>
          <p:nvPicPr>
            <p:cNvPr id="20" name="Imagem 19">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21" name="Imagem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4094050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p:cNvSpPr/>
          <p:nvPr/>
        </p:nvSpPr>
        <p:spPr>
          <a:xfrm>
            <a:off x="2789695" y="765548"/>
            <a:ext cx="2969755" cy="15204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1850122"/>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19 de novembro (sexta-feira),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10h 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3</a:t>
            </a:r>
          </a:p>
          <a:p>
            <a:pPr marL="450215"/>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Perspectivas da descarbonização da economia em relação à exposição humana aos poluentes da cadeia dos combustíveis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fósseis</a:t>
            </a:r>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Retângulo 9"/>
          <p:cNvSpPr/>
          <p:nvPr/>
        </p:nvSpPr>
        <p:spPr>
          <a:xfrm>
            <a:off x="2418507" y="2346186"/>
            <a:ext cx="3311883" cy="5709255"/>
          </a:xfrm>
          <a:prstGeom prst="rect">
            <a:avLst/>
          </a:prstGeom>
        </p:spPr>
        <p:txBody>
          <a:bodyPr wrap="square">
            <a:spAutoFit/>
          </a:bodyPr>
          <a:lstStyle/>
          <a:p>
            <a:pPr marL="450215"/>
            <a:r>
              <a:rPr lang="pt-BR" sz="1100" b="1" dirty="0">
                <a:solidFill>
                  <a:schemeClr val="accent1">
                    <a:lumMod val="40000"/>
                    <a:lumOff val="60000"/>
                  </a:schemeClr>
                </a:solidFill>
                <a:latin typeface="Arial Black" panose="020B0A04020102020204" pitchFamily="34" charset="0"/>
                <a:cs typeface="Arial" panose="020B0604020202020204" pitchFamily="34" charset="0"/>
              </a:rPr>
              <a:t>Perfil dos palestrantes</a:t>
            </a:r>
          </a:p>
          <a:p>
            <a:pPr marL="450215" lvl="0"/>
            <a:endPar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Miguel </a:t>
            </a:r>
            <a:r>
              <a:rPr lang="pt-BR" sz="1100" b="1" dirty="0" err="1"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Aragón</a:t>
            </a:r>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/Priscila Campos</a:t>
            </a: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Maria </a:t>
            </a:r>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de Fátima </a:t>
            </a:r>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Andrade</a:t>
            </a: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Bacharel em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Física pela Universidade de São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Paulo e doutora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em Física pela Universidade de São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Paulo com pós-doutorado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no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California</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Institute</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of</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Technology (CALTECH</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Professora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titular do Instituto de Astronomia, Geofísica e Ciências Atmosféricas da Universidade de São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Paulo.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Tem experiência na área de Geociências, com ênfase em Poluição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Atmosférica.  </a:t>
            </a:r>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Danilo Fernandes </a:t>
            </a:r>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Costa</a:t>
            </a: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Médico pela Universidade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Federal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Fluminense, com doutorado e pós-doutorado pela Faculdade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de Medicina da Universidade de São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Paulo. Professor da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Universidade Federal da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Paraíba com experiência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nas áreas de trabalho, ambiente e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saúde com atuação em temas de saúde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do trabalhador, contaminação química, benzeno e câncer ocupacional e vigilância em saúde. </a:t>
            </a:r>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Carlos </a:t>
            </a:r>
            <a:r>
              <a:rPr lang="pt-BR" sz="11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Machado de Freitas </a:t>
            </a: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Graduado em História pela Universidade Federal Fluminense, Mestre em Engenharia de Produção pela COPPE/UFRJ, Doutor em Saúde Pública pela ENSP/FIOCRUZ, Pesquisador da Escola Nacional de Saúde Pública Sergio Arouca/Fundação Oswaldo Cruz.</a:t>
            </a:r>
            <a:endPar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1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Nelson Gouveia</a:t>
            </a:r>
          </a:p>
          <a:p>
            <a:pPr marL="450215" lvl="0"/>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Médico pela Universidade Federal de São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Paulo e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e doutor em Saúde Pública pela London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School</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of</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Hygiene</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and</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Tropical Medicine da Universidade de Londres, Reino Unido, Professor Titular do Departamento de Medicina Preventiva da Faculdade de Medicina da Universidade de São Paulo.</a:t>
            </a:r>
            <a:endPar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19" name="Agrupar 18"/>
          <p:cNvGrpSpPr/>
          <p:nvPr/>
        </p:nvGrpSpPr>
        <p:grpSpPr>
          <a:xfrm>
            <a:off x="0" y="2318050"/>
            <a:ext cx="3073201" cy="4706417"/>
            <a:chOff x="0" y="2318050"/>
            <a:chExt cx="3073201" cy="4706417"/>
          </a:xfrm>
        </p:grpSpPr>
        <p:pic>
          <p:nvPicPr>
            <p:cNvPr id="20" name="Imagem 19">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21" name="Imagem 2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559363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2447567" y="319337"/>
            <a:ext cx="3210069" cy="7915628"/>
          </a:xfrm>
          <a:prstGeom prst="rect">
            <a:avLst/>
          </a:prstGeom>
        </p:spPr>
        <p:txBody>
          <a:bodyPr wrap="square">
            <a:spAutoFit/>
          </a:bodyPr>
          <a:lstStyle/>
          <a:p>
            <a:pPr algn="just">
              <a:lnSpc>
                <a:spcPct val="107000"/>
              </a:lnSpc>
              <a:spcAft>
                <a:spcPts val="800"/>
              </a:spcAft>
            </a:pPr>
            <a:r>
              <a:rPr lang="pt-BR" sz="1200" b="1" dirty="0" smtClean="0">
                <a:latin typeface="Arial" panose="020B0604020202020204" pitchFamily="34" charset="0"/>
                <a:ea typeface="Calibri" panose="020F0502020204030204" pitchFamily="34" charset="0"/>
                <a:cs typeface="Times New Roman" panose="02020603050405020304" pitchFamily="18" charset="0"/>
              </a:rPr>
              <a:t>          </a:t>
            </a:r>
            <a:r>
              <a:rPr lang="pt-BR" sz="1200" b="1" dirty="0" smtClean="0">
                <a:solidFill>
                  <a:schemeClr val="accent2">
                    <a:lumMod val="40000"/>
                    <a:lumOff val="60000"/>
                  </a:schemeClr>
                </a:solidFill>
                <a:latin typeface="Arial" panose="020B0604020202020204" pitchFamily="34" charset="0"/>
                <a:ea typeface="Calibri" panose="020F0502020204030204" pitchFamily="34" charset="0"/>
                <a:cs typeface="Times New Roman" panose="02020603050405020304" pitchFamily="18" charset="0"/>
              </a:rPr>
              <a:t>Apresentação</a:t>
            </a:r>
            <a:endParaRPr lang="pt-BR" sz="1100" b="1"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Marcando sua 20ª edição, o evento pretende debater a evolução nessas últimas duas décadas das demandas sociais e das políticas públicas relativas ao modelo de desenvolvimento econômico ainda preponderante que implica exposições humanas de várias ordens a contaminantes químicos e emissões de poluentes geradores de crises climáticas em escala global. </a:t>
            </a: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No estado de São Paulo, o início dos anos 2000 foi marcado por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uma intensa identificação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e enfrentamento de passivos ambientais derivados de processos industriais e outras atividades econômicas com histórico mais que centenário de contaminação do solo e das águas subterrâneas. </a:t>
            </a: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Parte significativa desses passivos está intimamente associada ao uso generalizado de combustíveis fósseis e outros produtos ofertados pela economia do petróleo e seus derivados. A história da saúde pública e das políticas ambientais é bem marcada pelo enfrentamento das poluições e das exposições humanas oriundas das cadeias de produção e de consumo de mercadorias estruturadas a partir de matérias de origem fóssil. </a:t>
            </a: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Cerca de 70% das mais de 6,5 mil áreas contaminadas identificadas pela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Companhia Ambiental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do Estado de São Paulo (Cetesb) no território paulista tem origem em vazamentos em tanques de postos de combustíveis – envolvendo, em especial, gasolina e óleo diesel. São também marcantes os riscos à saúde coletiva da poluição do ar gerada por fontes fixas ou móveis durante a queima de combustíveis fósseis, especialmente nos grandes centros urbanos. </a:t>
            </a: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São também históricos os desafios à saúde pública ocasionados pelos acidentes e pela exposição de trabalhadores e da população em geral a substâncias perigosas em atividades ligadas ao ciclo econômico das matérias de origem fóssil, como nas plataformas de extração, refinarias, dutos, distribuidoras, transportadoras e postos de revenda de petróleo e derivados</a:t>
            </a:r>
            <a:r>
              <a:rPr lang="pt-BR" sz="900" b="1" dirty="0">
                <a:latin typeface="Arial" panose="020B0604020202020204" pitchFamily="34" charset="0"/>
                <a:ea typeface="Calibri" panose="020F0502020204030204" pitchFamily="34" charset="0"/>
                <a:cs typeface="Arial" panose="020B0604020202020204" pitchFamily="34" charset="0"/>
              </a:rPr>
              <a:t>. </a:t>
            </a:r>
          </a:p>
        </p:txBody>
      </p:sp>
      <p:pic>
        <p:nvPicPr>
          <p:cNvPr id="2" name="Imagem 1"/>
          <p:cNvPicPr>
            <a:picLocks noChangeAspect="1"/>
          </p:cNvPicPr>
          <p:nvPr/>
        </p:nvPicPr>
        <p:blipFill>
          <a:blip r:embed="rId3"/>
          <a:stretch>
            <a:fillRect/>
          </a:stretch>
        </p:blipFill>
        <p:spPr>
          <a:xfrm>
            <a:off x="-3894613" y="4811812"/>
            <a:ext cx="3298222" cy="1707028"/>
          </a:xfrm>
          <a:prstGeom prst="rect">
            <a:avLst/>
          </a:prstGeom>
        </p:spPr>
      </p:pic>
      <p:grpSp>
        <p:nvGrpSpPr>
          <p:cNvPr id="6" name="Agrupar 5"/>
          <p:cNvGrpSpPr/>
          <p:nvPr/>
        </p:nvGrpSpPr>
        <p:grpSpPr>
          <a:xfrm>
            <a:off x="0" y="2318050"/>
            <a:ext cx="3073201" cy="4706417"/>
            <a:chOff x="0" y="2318050"/>
            <a:chExt cx="3073201" cy="4706417"/>
          </a:xfrm>
        </p:grpSpPr>
        <p:pic>
          <p:nvPicPr>
            <p:cNvPr id="5" name="Imagem 4">
              <a:extLst>
                <a:ext uri="{FF2B5EF4-FFF2-40B4-BE49-F238E27FC236}">
                  <a16:creationId xmlns:a16="http://schemas.microsoft.com/office/drawing/2014/main" id="{255F900F-3880-4E95-A43C-1715618B125E}"/>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10" name="Imagem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1239382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2447567" y="1431239"/>
            <a:ext cx="3166375" cy="6726329"/>
          </a:xfrm>
          <a:prstGeom prst="rect">
            <a:avLst/>
          </a:prstGeom>
        </p:spPr>
        <p:txBody>
          <a:bodyPr wrap="square">
            <a:spAutoFit/>
          </a:bodyPr>
          <a:lstStyle/>
          <a:p>
            <a:pPr marL="450215" algn="just">
              <a:lnSpc>
                <a:spcPct val="107000"/>
              </a:lnSpc>
              <a:spcAft>
                <a:spcPts val="800"/>
              </a:spcAft>
            </a:pP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Para além deste cenário, a produção industrial de fertilizantes, plásticos, tintas, produtos, fibras têxteis, solventes e muitos outros bens com origem no petróleo encerram uma larga coleção de riscos à saúde da população e de ameaças à preservação do meio ambiente. </a:t>
            </a:r>
          </a:p>
          <a:p>
            <a:pPr marL="450215" algn="just">
              <a:lnSpc>
                <a:spcPct val="107000"/>
              </a:lnSpc>
              <a:spcAft>
                <a:spcPts val="800"/>
              </a:spcAft>
            </a:pP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Mais recentemente, devido à rápida mudança dos padrões climáticos do planeta, nota-se uma escalada de preocupações, entendimentos e planos de amplitude global para alterar modelos de desenvolvimento humano geradores de grandes cargas de poluentes, hoje tidos como não sustentáveis ambientalmente. </a:t>
            </a:r>
          </a:p>
          <a:p>
            <a:pPr marL="450215" algn="just">
              <a:lnSpc>
                <a:spcPct val="107000"/>
              </a:lnSpc>
              <a:spcAft>
                <a:spcPts val="800"/>
              </a:spcAft>
            </a:pP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Deste modo, novos conceitos, posicionamentos e políticas públicas ora emergem no cenário contemporâneo com o propósito de fazer frente à situação de crise, como demonstram os documentos </a:t>
            </a:r>
            <a:r>
              <a:rPr lang="pt-BR" sz="900" b="1" i="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Health Recovery </a:t>
            </a:r>
            <a:r>
              <a:rPr lang="pt-BR" sz="900" b="1" i="1" dirty="0" err="1"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From</a:t>
            </a:r>
            <a:r>
              <a:rPr lang="pt-BR" sz="900" b="1" i="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Covid-19</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da Organização Mundial da Saúde; </a:t>
            </a:r>
            <a:r>
              <a:rPr lang="pt-BR" sz="900" b="1" i="1" dirty="0" err="1"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European</a:t>
            </a:r>
            <a:r>
              <a:rPr lang="pt-BR" sz="900" b="1" i="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Green </a:t>
            </a:r>
            <a:r>
              <a:rPr lang="pt-BR" sz="900" b="1" i="1" dirty="0" err="1"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Deal</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da União Europeia; e o </a:t>
            </a:r>
            <a:r>
              <a:rPr lang="pt-BR" sz="900" b="1" i="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Plano de Ação Climática do Estado de São Paulo (Net Zero 2050)</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Busca-se obter com isto, dentre outras aspectos, uma economia de baixo carbono, eliminando ou reduzindo assim o uso de combustíveis fósseis, com impactos em toda a cadeia do petróleo e do gás. </a:t>
            </a:r>
          </a:p>
          <a:p>
            <a:pPr marL="450215" algn="just">
              <a:lnSpc>
                <a:spcPct val="107000"/>
              </a:lnSpc>
              <a:spcAft>
                <a:spcPts val="800"/>
              </a:spcAft>
            </a:pP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Com este contexto geral, o 20º SAC pretende abordar e debater o processo de transição dos padrões de desenvolvimento humano, no qual as metas de neutralidade ou de banimento das emissões dos gases do efeito estufa, por intermédio do qual se quer combater a emergência climática global, traz também perspectivas de modelos mais limpos de produção, vislumbrando-se a redução da exposição humana aos contaminantes gerados na ampla cadeia econômica que envolve matérias de origem fóssil. </a:t>
            </a:r>
          </a:p>
          <a:p>
            <a:pPr marL="450215" algn="just">
              <a:lnSpc>
                <a:spcPct val="107000"/>
              </a:lnSpc>
              <a:spcAft>
                <a:spcPts val="800"/>
              </a:spcAft>
            </a:pPr>
            <a:r>
              <a:rPr lang="pt-BR" sz="9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endParaRPr lang="pt-BR" sz="900"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0" name="Agrupar 9"/>
          <p:cNvGrpSpPr/>
          <p:nvPr/>
        </p:nvGrpSpPr>
        <p:grpSpPr>
          <a:xfrm>
            <a:off x="0" y="2318050"/>
            <a:ext cx="3073201" cy="4706417"/>
            <a:chOff x="0" y="2318050"/>
            <a:chExt cx="3073201" cy="4706417"/>
          </a:xfrm>
        </p:grpSpPr>
        <p:pic>
          <p:nvPicPr>
            <p:cNvPr id="12" name="Imagem 11">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13" name="Imagem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64772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2494765" y="4367103"/>
            <a:ext cx="3166375" cy="3511923"/>
          </a:xfrm>
          <a:prstGeom prst="rect">
            <a:avLst/>
          </a:prstGeom>
        </p:spPr>
        <p:txBody>
          <a:bodyPr wrap="square">
            <a:spAutoFit/>
          </a:bodyPr>
          <a:lstStyle/>
          <a:p>
            <a:pPr marL="450215" algn="just">
              <a:lnSpc>
                <a:spcPct val="107000"/>
              </a:lnSpc>
              <a:spcAft>
                <a:spcPts val="800"/>
              </a:spcAft>
            </a:pP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O 20ºSAC é iniciativa vinculada ao já tradicional </a:t>
            </a:r>
            <a:r>
              <a:rPr lang="pt-BR" sz="900" b="1" i="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Ciclo Anual de Eventos CVS Saúde e Ambiente</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que contempla também os seminários </a:t>
            </a:r>
            <a:r>
              <a:rPr lang="pt-BR" sz="900" b="1" i="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Água e Saúde</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e </a:t>
            </a:r>
            <a:r>
              <a:rPr lang="pt-BR" sz="900" b="1" i="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Hospitais Saudáveis</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este ano em suas 11ª e 14ª versões, respectivamente. </a:t>
            </a:r>
          </a:p>
          <a:p>
            <a:pPr marL="450215" algn="just">
              <a:lnSpc>
                <a:spcPct val="107000"/>
              </a:lnSpc>
              <a:spcAft>
                <a:spcPts val="800"/>
              </a:spcAft>
            </a:pP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O objetivo central deste Ciclo que ora completa duas décadas é conhecer com profundidade os contextos mais amplos e as contingências locais que determinam ou influenciam os processos de saúde e doença associados aos fatores ambientais, condição essencial para atuação efetiva no controle do risco sanitário. </a:t>
            </a:r>
          </a:p>
          <a:p>
            <a:pPr marL="450215" algn="just">
              <a:lnSpc>
                <a:spcPct val="107000"/>
              </a:lnSpc>
              <a:spcAft>
                <a:spcPts val="800"/>
              </a:spcAft>
            </a:pP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Para tanto, o Centro de Vigilância Sanitária (CVS) e seus parceiros – todos com notória relevância no tema – buscam fomentar o diálogo ampliado com a sociedade e divulgar o conhecimento teórico e as práticas que amparam nosso caminhar civilizatório. </a:t>
            </a:r>
          </a:p>
          <a:p>
            <a:pPr marL="450215" algn="just">
              <a:lnSpc>
                <a:spcPct val="107000"/>
              </a:lnSpc>
              <a:spcAft>
                <a:spcPts val="800"/>
              </a:spcAft>
            </a:pPr>
            <a:r>
              <a:rPr lang="pt-BR" sz="900" b="1" dirty="0" smtClean="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rPr>
              <a:t>Sejam todos bem vindos!</a:t>
            </a: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2" name="Agrupar 11"/>
          <p:cNvGrpSpPr/>
          <p:nvPr/>
        </p:nvGrpSpPr>
        <p:grpSpPr>
          <a:xfrm>
            <a:off x="0" y="2318050"/>
            <a:ext cx="3073201" cy="4706417"/>
            <a:chOff x="0" y="2318050"/>
            <a:chExt cx="3073201" cy="4706417"/>
          </a:xfrm>
        </p:grpSpPr>
        <p:pic>
          <p:nvPicPr>
            <p:cNvPr id="13" name="Imagem 12">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15" name="Imagem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107217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2789695" y="605129"/>
            <a:ext cx="2969755" cy="3537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12" name="Retângulo 11"/>
          <p:cNvSpPr/>
          <p:nvPr/>
        </p:nvSpPr>
        <p:spPr>
          <a:xfrm>
            <a:off x="2447567" y="323840"/>
            <a:ext cx="3211364" cy="926792"/>
          </a:xfrm>
          <a:prstGeom prst="rect">
            <a:avLst/>
          </a:prstGeom>
        </p:spPr>
        <p:txBody>
          <a:bodyPr wrap="square">
            <a:spAutoFit/>
          </a:bodyPr>
          <a:lstStyle/>
          <a:p>
            <a:pPr marL="450215" algn="just">
              <a:lnSpc>
                <a:spcPct val="107000"/>
              </a:lnSpc>
              <a:spcAft>
                <a:spcPts val="800"/>
              </a:spcAft>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17 de novembro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quarta-feira), 9h30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às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10h</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Cerimônia de abertura</a:t>
            </a:r>
            <a:r>
              <a:rPr lang="pt-BR" sz="12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3" name="Retângulo 12"/>
          <p:cNvSpPr/>
          <p:nvPr/>
        </p:nvSpPr>
        <p:spPr>
          <a:xfrm>
            <a:off x="2378814" y="897034"/>
            <a:ext cx="3449386" cy="2123658"/>
          </a:xfrm>
          <a:prstGeom prst="rect">
            <a:avLst/>
          </a:prstGeom>
        </p:spPr>
        <p:txBody>
          <a:bodyPr wrap="square">
            <a:spAutoFit/>
          </a:bodyPr>
          <a:lstStyle/>
          <a:p>
            <a:pPr marL="450215" algn="just"/>
            <a:endParaRPr lang="pt-BR" sz="11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621665" indent="-171450">
              <a:buFont typeface="Arial" panose="020B0604020202020204" pitchFamily="34" charset="0"/>
              <a:buChar char="•"/>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Centro de Vigilância Sanitária do Estado  de São Paulo</a:t>
            </a:r>
          </a:p>
          <a:p>
            <a:pPr marL="621665" indent="-171450">
              <a:buFont typeface="Arial" panose="020B0604020202020204" pitchFamily="34" charset="0"/>
              <a:buChar char="•"/>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Faculdade de Saúde Pública da Universidade de São Paulo (FSPUSP)</a:t>
            </a:r>
          </a:p>
          <a:p>
            <a:pPr marL="621665" indent="-171450">
              <a:buFont typeface="Arial" panose="020B0604020202020204" pitchFamily="34" charset="0"/>
              <a:buChar char="•"/>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Faculdade de Medicina da Universidade de São Paulo (FMUSP)</a:t>
            </a:r>
          </a:p>
          <a:p>
            <a:pPr marL="621665" indent="-171450">
              <a:buFont typeface="Arial" panose="020B0604020202020204" pitchFamily="34" charset="0"/>
              <a:buChar char="•"/>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Ministério da Saúde</a:t>
            </a:r>
          </a:p>
          <a:p>
            <a:pPr marL="621665" indent="-171450">
              <a:buFont typeface="Arial" panose="020B0604020202020204" pitchFamily="34" charset="0"/>
              <a:buChar char="•"/>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Companhia Ambiental do Estado de São Paulo (Cetesb)</a:t>
            </a:r>
          </a:p>
          <a:p>
            <a:pPr marL="621665" indent="-171450">
              <a:buFont typeface="Arial" panose="020B0604020202020204" pitchFamily="34" charset="0"/>
              <a:buChar char="•"/>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Organização Pan-Americana da Saúde (OPAS/OMS)</a:t>
            </a:r>
            <a:endParaRPr lang="pt-BR" sz="11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m 1"/>
          <p:cNvPicPr>
            <a:picLocks noChangeAspect="1"/>
          </p:cNvPicPr>
          <p:nvPr/>
        </p:nvPicPr>
        <p:blipFill rotWithShape="1">
          <a:blip r:embed="rId3"/>
          <a:srcRect l="34279" t="16210" r="34404" b="6378"/>
          <a:stretch/>
        </p:blipFill>
        <p:spPr>
          <a:xfrm>
            <a:off x="2789693" y="4153140"/>
            <a:ext cx="2969757" cy="4127260"/>
          </a:xfrm>
          <a:prstGeom prst="rect">
            <a:avLst/>
          </a:prstGeom>
        </p:spPr>
      </p:pic>
      <p:sp>
        <p:nvSpPr>
          <p:cNvPr id="15" name="Retângulo 14"/>
          <p:cNvSpPr/>
          <p:nvPr/>
        </p:nvSpPr>
        <p:spPr>
          <a:xfrm>
            <a:off x="2789694" y="3777047"/>
            <a:ext cx="2969755" cy="3537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accent5">
                    <a:lumMod val="75000"/>
                  </a:schemeClr>
                </a:solidFill>
              </a:rPr>
              <a:t>l</a:t>
            </a:r>
            <a:endParaRPr lang="pt-BR" dirty="0">
              <a:solidFill>
                <a:schemeClr val="accent5">
                  <a:lumMod val="75000"/>
                </a:schemeClr>
              </a:solidFill>
            </a:endParaRPr>
          </a:p>
        </p:txBody>
      </p:sp>
      <p:sp>
        <p:nvSpPr>
          <p:cNvPr id="16" name="Retângulo 15"/>
          <p:cNvSpPr/>
          <p:nvPr/>
        </p:nvSpPr>
        <p:spPr>
          <a:xfrm>
            <a:off x="2497825" y="3491627"/>
            <a:ext cx="3211364" cy="926792"/>
          </a:xfrm>
          <a:prstGeom prst="rect">
            <a:avLst/>
          </a:prstGeom>
        </p:spPr>
        <p:txBody>
          <a:bodyPr wrap="square">
            <a:spAutoFit/>
          </a:bodyPr>
          <a:lstStyle/>
          <a:p>
            <a:pPr marL="450215" algn="just">
              <a:lnSpc>
                <a:spcPct val="107000"/>
              </a:lnSpc>
              <a:spcAft>
                <a:spcPts val="800"/>
              </a:spcAft>
            </a:pPr>
            <a:r>
              <a:rPr lang="pt-BR" sz="11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17 de novembro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quarta-feira), 10h às 10h30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Lançamento de livro</a:t>
            </a:r>
            <a:endParaRPr lang="pt-BR" sz="12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18" name="Agrupar 17"/>
          <p:cNvGrpSpPr/>
          <p:nvPr/>
        </p:nvGrpSpPr>
        <p:grpSpPr>
          <a:xfrm>
            <a:off x="0" y="2318050"/>
            <a:ext cx="3073201" cy="4706417"/>
            <a:chOff x="0" y="2318050"/>
            <a:chExt cx="3073201" cy="4706417"/>
          </a:xfrm>
        </p:grpSpPr>
        <p:pic>
          <p:nvPicPr>
            <p:cNvPr id="19" name="Imagem 18">
              <a:extLst>
                <a:ext uri="{FF2B5EF4-FFF2-40B4-BE49-F238E27FC236}">
                  <a16:creationId xmlns:a16="http://schemas.microsoft.com/office/drawing/2014/main" id="{255F900F-3880-4E95-A43C-1715618B125E}"/>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20" name="Imagem 1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3720091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2789695" y="765549"/>
            <a:ext cx="2969755" cy="103556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7658828"/>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17 de novembro quarta-feira), 10h15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1</a:t>
            </a:r>
          </a:p>
          <a:p>
            <a:pPr marL="450215"/>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20 </a:t>
            </a:r>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anos de Avaliação e gerenciamento de riscos à saúde em áreas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contaminadas</a:t>
            </a:r>
            <a:r>
              <a:rPr lang="pt-BR" sz="12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No início dos anos 2000 emergiram para a opinião pública casos hoje icônicos de contaminação do solo e das águas subterrâneas, como – para citar alguns ocorridos no território paulista – os da Shell no bairro paulistano da Vila Carioca e no município de Paulínia; do Condomínio Barão de Mauá, no município de Mauá; e da empresa Ajax, em Bauru. Ainda na década de 1990, a agência ambiental paulista (Cetesb) se estruturou para a gestão do assunto e publicou em 2002 a primeira relação de áreas contaminadas no estado, que atualmente conta com mais de 6 mil casos. Pela mesma época, o Ministério da Saúde mobilizou especialistas para adaptar ao contexto nacional metodologias internacionais de avaliação e gerenciamento de riscos em áreas contaminadas oriundas da U.S. Environmental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Protection</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Agency</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(US EPA) e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da </a:t>
            </a:r>
            <a:r>
              <a:rPr lang="pt-BR" sz="900" b="1" dirty="0" err="1"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Agency</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for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Toxic</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Substances</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and</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Disease</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Registry (ATSDR). Em São Paulo, foram ministrados cursos em 2002 envolvendo tais metodologia, fruto do convênio entre o Centro de Vigilância Sanitária e da Organização </a:t>
            </a:r>
            <a:r>
              <a:rPr lang="pt-BR" sz="900" b="1" dirty="0" err="1">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Panamericana</a:t>
            </a: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 de Saúde (OPAS). Esses cursos convergiram, no mesmo ano, para a realização do 1º Seminário Paulista Áreas Contaminadas e Saúde. </a:t>
            </a: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O Painel 1 pretende, a partir desta perspectiva histórica, uma reflexão acerca da evolução das políticas públicas de saúde e de meio ambiente para áreas contaminadas, do processo de adaptação ao cenário nacional das metodologias de avaliação e gerenciamento de risco e das perspectivas para um enfrentamento mais integrado e incisivo destes passivos ambientais. Para tanto, o Painel reúne especialistas que vivenciaram diretamente a estruturação de tais </a:t>
            </a:r>
            <a:r>
              <a:rPr lang="pt-BR" sz="9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políticas. </a:t>
            </a: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Agrupar 12"/>
          <p:cNvGrpSpPr/>
          <p:nvPr/>
        </p:nvGrpSpPr>
        <p:grpSpPr>
          <a:xfrm>
            <a:off x="0" y="2318050"/>
            <a:ext cx="3073201" cy="4706417"/>
            <a:chOff x="0" y="2318050"/>
            <a:chExt cx="3073201" cy="4706417"/>
          </a:xfrm>
        </p:grpSpPr>
        <p:pic>
          <p:nvPicPr>
            <p:cNvPr id="15" name="Imagem 14">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16" name="Imagem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246149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823939" y="3969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2789695" y="765549"/>
            <a:ext cx="2969755" cy="103556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1850122"/>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17 de novembro quarta-feira), 10h15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1</a:t>
            </a:r>
          </a:p>
          <a:p>
            <a:pPr marL="450215"/>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20 </a:t>
            </a:r>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anos de Avaliação e gerenciamento de riscos à saúde em áreas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contaminadas</a:t>
            </a:r>
            <a:r>
              <a:rPr lang="pt-BR" sz="12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p>
          <a:p>
            <a:pPr marL="450215" algn="just"/>
            <a:endParaRPr lang="pt-BR" sz="12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3" name="Retângulo 12"/>
          <p:cNvSpPr/>
          <p:nvPr/>
        </p:nvSpPr>
        <p:spPr>
          <a:xfrm>
            <a:off x="3189943" y="1840800"/>
            <a:ext cx="2569507" cy="5609228"/>
          </a:xfrm>
          <a:prstGeom prst="rect">
            <a:avLst/>
          </a:prstGeom>
        </p:spPr>
        <p:txBody>
          <a:bodyPr wrap="square">
            <a:spAutoFit/>
          </a:bodyPr>
          <a:lstStyle/>
          <a:p>
            <a:pPr marL="450215" lvl="0"/>
            <a:r>
              <a:rPr lang="pt-BR" sz="105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Conferencista</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Agency</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for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Toxic</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Substances</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and</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Disease</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Registry – ATSDR)</a:t>
            </a: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Palestrantes/Debatedores </a:t>
            </a:r>
            <a:endParaRPr lang="pt-BR" sz="105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Elton </a:t>
            </a:r>
            <a:r>
              <a:rPr lang="pt-BR" sz="9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Gloeden</a:t>
            </a:r>
            <a:endPar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Agência Ambiental do Estado de São Paulo (Cetesb)</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Guilherme </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Franco Neto</a:t>
            </a:r>
          </a:p>
          <a:p>
            <a:pPr marL="450215" lvl="0"/>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Fundação Oswaldo Cruz </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(Fiocruz</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Alexandre </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Pessoa da Silva</a:t>
            </a:r>
          </a:p>
          <a:p>
            <a:pPr marL="450215" lvl="0"/>
            <a:r>
              <a:rPr lang="pt-BR" sz="900" b="1" dirty="0" err="1">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Ambios</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 Engenharia e Processos Ltda.</a:t>
            </a: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Carmen </a:t>
            </a:r>
            <a:r>
              <a:rPr lang="pt-BR" sz="9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Ildes</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R. </a:t>
            </a:r>
            <a:r>
              <a:rPr lang="pt-BR" sz="9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Fróes</a:t>
            </a:r>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r>
              <a:rPr lang="pt-BR" sz="900" b="1" dirty="0" err="1">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Asmus</a:t>
            </a:r>
            <a:endPar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lvl="0"/>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Universidade Federal do Rio de Janeiro (UFRJ)</a:t>
            </a:r>
          </a:p>
          <a:p>
            <a:pPr marL="450215" lvl="0"/>
            <a:endPar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endParaRPr>
          </a:p>
          <a:p>
            <a:pPr marL="450215" lvl="0"/>
            <a:endPar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r>
              <a:rPr lang="pt-BR" sz="105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Coordenador</a:t>
            </a:r>
          </a:p>
          <a:p>
            <a:pPr marL="450215" lvl="0"/>
            <a:endParaRPr lang="pt-BR" sz="105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endParaRPr>
          </a:p>
          <a:p>
            <a:pPr marL="450215" lvl="0"/>
            <a:r>
              <a:rPr lang="pt-BR" sz="900" b="1" dirty="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Luís Sérgio Ozório Valentim</a:t>
            </a:r>
          </a:p>
          <a:p>
            <a:pPr marL="450215" lvl="0"/>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Centro </a:t>
            </a:r>
            <a:r>
              <a:rPr lang="pt-BR" sz="900" b="1" dirty="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de Vigilância Sanitária do Estado de São Paulo (CVS/CCD/SES</a:t>
            </a:r>
            <a:r>
              <a:rPr lang="pt-BR" sz="900" b="1" dirty="0" smtClean="0">
                <a:solidFill>
                  <a:srgbClr val="ED7D31">
                    <a:lumMod val="40000"/>
                    <a:lumOff val="60000"/>
                  </a:srgbClr>
                </a:solidFill>
                <a:latin typeface="Arial" panose="020B0604020202020204" pitchFamily="34" charset="0"/>
                <a:ea typeface="Calibri" panose="020F0502020204030204" pitchFamily="34" charset="0"/>
                <a:cs typeface="Arial" panose="020B0604020202020204" pitchFamily="34" charset="0"/>
              </a:rPr>
              <a:t>)</a:t>
            </a:r>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 name="Retângulo 1"/>
          <p:cNvSpPr/>
          <p:nvPr/>
        </p:nvSpPr>
        <p:spPr>
          <a:xfrm>
            <a:off x="2789696" y="1998236"/>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23" name="Retângulo 22"/>
          <p:cNvSpPr/>
          <p:nvPr/>
        </p:nvSpPr>
        <p:spPr>
          <a:xfrm>
            <a:off x="2789694" y="2988414"/>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24" name="Retângulo 23"/>
          <p:cNvSpPr/>
          <p:nvPr/>
        </p:nvSpPr>
        <p:spPr>
          <a:xfrm>
            <a:off x="2789694" y="3854297"/>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25" name="Retângulo 24"/>
          <p:cNvSpPr/>
          <p:nvPr/>
        </p:nvSpPr>
        <p:spPr>
          <a:xfrm>
            <a:off x="2789694" y="4720180"/>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26" name="Retângulo 25"/>
          <p:cNvSpPr/>
          <p:nvPr/>
        </p:nvSpPr>
        <p:spPr>
          <a:xfrm>
            <a:off x="2789694" y="5586063"/>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27" name="Retângulo 26"/>
          <p:cNvSpPr/>
          <p:nvPr/>
        </p:nvSpPr>
        <p:spPr>
          <a:xfrm>
            <a:off x="2789694" y="6568909"/>
            <a:ext cx="867526" cy="85129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grpSp>
        <p:nvGrpSpPr>
          <p:cNvPr id="18" name="Agrupar 17"/>
          <p:cNvGrpSpPr/>
          <p:nvPr/>
        </p:nvGrpSpPr>
        <p:grpSpPr>
          <a:xfrm>
            <a:off x="0" y="2318050"/>
            <a:ext cx="3073201" cy="4706417"/>
            <a:chOff x="0" y="2318050"/>
            <a:chExt cx="3073201" cy="4706417"/>
          </a:xfrm>
        </p:grpSpPr>
        <p:pic>
          <p:nvPicPr>
            <p:cNvPr id="19" name="Imagem 18">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20" name="Imagem 1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3938012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823939" y="23648"/>
            <a:ext cx="2969755" cy="825675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2808745" y="765549"/>
            <a:ext cx="2969755" cy="103556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1850122"/>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17 de novembro quarta-feira), 10h15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1</a:t>
            </a:r>
          </a:p>
          <a:p>
            <a:pPr marL="450215"/>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20 </a:t>
            </a:r>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anos de Avaliação e gerenciamento de riscos à saúde em áreas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contaminadas</a:t>
            </a:r>
            <a:r>
              <a:rPr lang="pt-BR" sz="12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 </a:t>
            </a:r>
          </a:p>
          <a:p>
            <a:pPr marL="450215" algn="just"/>
            <a:endParaRPr lang="pt-BR" sz="1200" b="1"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CaixaDeTexto 5"/>
          <p:cNvSpPr txBox="1"/>
          <p:nvPr/>
        </p:nvSpPr>
        <p:spPr>
          <a:xfrm>
            <a:off x="2829098" y="1791628"/>
            <a:ext cx="2998840" cy="6278642"/>
          </a:xfrm>
          <a:prstGeom prst="rect">
            <a:avLst/>
          </a:prstGeom>
          <a:noFill/>
        </p:spPr>
        <p:txBody>
          <a:bodyPr wrap="square" rtlCol="0">
            <a:spAutoFit/>
          </a:bodyPr>
          <a:lstStyle/>
          <a:p>
            <a:r>
              <a:rPr lang="pt-BR" sz="1400" b="1" dirty="0" smtClean="0">
                <a:solidFill>
                  <a:schemeClr val="accent1">
                    <a:lumMod val="40000"/>
                    <a:lumOff val="60000"/>
                  </a:schemeClr>
                </a:solidFill>
                <a:latin typeface="Arial Black" panose="020B0A04020102020204" pitchFamily="34" charset="0"/>
                <a:cs typeface="Arial" panose="020B0604020202020204" pitchFamily="34" charset="0"/>
              </a:rPr>
              <a:t>Perfil dos palestrantes</a:t>
            </a:r>
          </a:p>
          <a:p>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Elton </a:t>
            </a:r>
            <a:r>
              <a:rPr lang="pt-BR" sz="1100" b="1" dirty="0" err="1" smtClean="0">
                <a:solidFill>
                  <a:schemeClr val="accent1">
                    <a:lumMod val="40000"/>
                    <a:lumOff val="60000"/>
                  </a:schemeClr>
                </a:solidFill>
                <a:latin typeface="Arial" panose="020B0604020202020204" pitchFamily="34" charset="0"/>
                <a:cs typeface="Arial" panose="020B0604020202020204" pitchFamily="34" charset="0"/>
              </a:rPr>
              <a:t>Gloeden</a:t>
            </a:r>
            <a:endParaRPr lang="pt-BR" sz="1100" b="1" dirty="0" smtClean="0">
              <a:solidFill>
                <a:schemeClr val="accent1">
                  <a:lumMod val="40000"/>
                  <a:lumOff val="60000"/>
                </a:schemeClr>
              </a:solidFill>
              <a:latin typeface="Arial" panose="020B0604020202020204" pitchFamily="34" charset="0"/>
              <a:cs typeface="Arial" panose="020B0604020202020204" pitchFamily="34" charset="0"/>
            </a:endParaRPr>
          </a:p>
          <a:p>
            <a:r>
              <a:rPr lang="pt-BR" sz="900" b="1" dirty="0">
                <a:solidFill>
                  <a:schemeClr val="accent2">
                    <a:lumMod val="40000"/>
                    <a:lumOff val="60000"/>
                  </a:schemeClr>
                </a:solidFill>
                <a:latin typeface="Arial" panose="020B0604020202020204" pitchFamily="34" charset="0"/>
                <a:cs typeface="Arial" panose="020B0604020202020204" pitchFamily="34" charset="0"/>
              </a:rPr>
              <a:t>Geólogo e doutor em </a:t>
            </a:r>
            <a:r>
              <a:rPr lang="pt-BR" sz="900" b="1" dirty="0">
                <a:solidFill>
                  <a:schemeClr val="accent2">
                    <a:lumMod val="40000"/>
                    <a:lumOff val="60000"/>
                  </a:schemeClr>
                </a:solidFill>
                <a:latin typeface="Arial" panose="020B0604020202020204" pitchFamily="34" charset="0"/>
                <a:cs typeface="Arial" panose="020B0604020202020204" pitchFamily="34" charset="0"/>
              </a:rPr>
              <a:t>Geociências (Recursos Minerais e Hidrogeologia) pela Universidade de São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Paulo. </a:t>
            </a:r>
            <a:r>
              <a:rPr lang="pt-BR" sz="900" b="1" dirty="0">
                <a:solidFill>
                  <a:schemeClr val="accent2">
                    <a:lumMod val="40000"/>
                    <a:lumOff val="60000"/>
                  </a:schemeClr>
                </a:solidFill>
                <a:latin typeface="Arial" panose="020B0604020202020204" pitchFamily="34" charset="0"/>
                <a:cs typeface="Arial" panose="020B0604020202020204" pitchFamily="34" charset="0"/>
              </a:rPr>
              <a:t>É gerente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do Departamento de Áreas Contaminadas da </a:t>
            </a:r>
            <a:r>
              <a:rPr lang="pt-BR" sz="900" b="1" dirty="0">
                <a:solidFill>
                  <a:schemeClr val="accent2">
                    <a:lumMod val="40000"/>
                    <a:lumOff val="60000"/>
                  </a:schemeClr>
                </a:solidFill>
                <a:latin typeface="Arial" panose="020B0604020202020204" pitchFamily="34" charset="0"/>
                <a:cs typeface="Arial" panose="020B0604020202020204" pitchFamily="34" charset="0"/>
              </a:rPr>
              <a:t>Companhia de Tecnologia de Saneamento </a:t>
            </a:r>
            <a:r>
              <a:rPr lang="pt-BR" sz="900" b="1" dirty="0">
                <a:solidFill>
                  <a:schemeClr val="accent2">
                    <a:lumMod val="40000"/>
                    <a:lumOff val="60000"/>
                  </a:schemeClr>
                </a:solidFill>
                <a:latin typeface="Arial" panose="020B0604020202020204" pitchFamily="34" charset="0"/>
                <a:cs typeface="Arial" panose="020B0604020202020204" pitchFamily="34" charset="0"/>
              </a:rPr>
              <a:t>Ambiental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(Cetesb) e tem </a:t>
            </a:r>
            <a:r>
              <a:rPr lang="pt-BR" sz="900" b="1" dirty="0">
                <a:solidFill>
                  <a:schemeClr val="accent2">
                    <a:lumMod val="40000"/>
                    <a:lumOff val="60000"/>
                  </a:schemeClr>
                </a:solidFill>
                <a:latin typeface="Arial" panose="020B0604020202020204" pitchFamily="34" charset="0"/>
                <a:cs typeface="Arial" panose="020B0604020202020204" pitchFamily="34" charset="0"/>
              </a:rPr>
              <a:t>experiência na área de Geociências,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com ênfase </a:t>
            </a:r>
            <a:r>
              <a:rPr lang="pt-BR" sz="900" b="1" dirty="0">
                <a:solidFill>
                  <a:schemeClr val="accent2">
                    <a:lumMod val="40000"/>
                    <a:lumOff val="60000"/>
                  </a:schemeClr>
                </a:solidFill>
                <a:latin typeface="Arial" panose="020B0604020202020204" pitchFamily="34" charset="0"/>
                <a:cs typeface="Arial" panose="020B0604020202020204" pitchFamily="34" charset="0"/>
              </a:rPr>
              <a:t>em Hidrogeologia e no gerenciamento de áreas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contaminadas.</a:t>
            </a:r>
            <a:endParaRPr lang="pt-BR" sz="900" b="1" dirty="0">
              <a:solidFill>
                <a:schemeClr val="accent2">
                  <a:lumMod val="40000"/>
                  <a:lumOff val="60000"/>
                </a:schemeClr>
              </a:solidFill>
              <a:latin typeface="Arial" panose="020B0604020202020204" pitchFamily="34" charset="0"/>
              <a:cs typeface="Arial" panose="020B0604020202020204" pitchFamily="34" charset="0"/>
            </a:endParaRPr>
          </a:p>
          <a:p>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Guilherme Franco </a:t>
            </a:r>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Netto</a:t>
            </a:r>
          </a:p>
          <a:p>
            <a:r>
              <a:rPr lang="pt-BR" sz="900" b="1" dirty="0" smtClean="0">
                <a:solidFill>
                  <a:schemeClr val="accent2">
                    <a:lumMod val="40000"/>
                    <a:lumOff val="60000"/>
                  </a:schemeClr>
                </a:solidFill>
                <a:latin typeface="Arial" panose="020B0604020202020204" pitchFamily="34" charset="0"/>
                <a:cs typeface="Arial" panose="020B0604020202020204" pitchFamily="34" charset="0"/>
              </a:rPr>
              <a:t>Médico </a:t>
            </a:r>
            <a:r>
              <a:rPr lang="pt-BR" sz="900" b="1" dirty="0">
                <a:solidFill>
                  <a:schemeClr val="accent2">
                    <a:lumMod val="40000"/>
                    <a:lumOff val="60000"/>
                  </a:schemeClr>
                </a:solidFill>
                <a:latin typeface="Arial" panose="020B0604020202020204" pitchFamily="34" charset="0"/>
                <a:cs typeface="Arial" panose="020B0604020202020204" pitchFamily="34" charset="0"/>
              </a:rPr>
              <a:t>pela Universidade Federal Fluminense,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especialista </a:t>
            </a:r>
            <a:r>
              <a:rPr lang="pt-BR" sz="900" b="1" dirty="0">
                <a:solidFill>
                  <a:schemeClr val="accent2">
                    <a:lumMod val="40000"/>
                    <a:lumOff val="60000"/>
                  </a:schemeClr>
                </a:solidFill>
                <a:latin typeface="Arial" panose="020B0604020202020204" pitchFamily="34" charset="0"/>
                <a:cs typeface="Arial" panose="020B0604020202020204" pitchFamily="34" charset="0"/>
              </a:rPr>
              <a:t>em Saúde Pública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pela ENSP/FIOCRUZ e doutor em </a:t>
            </a:r>
            <a:r>
              <a:rPr lang="pt-BR" sz="900" b="1" dirty="0">
                <a:solidFill>
                  <a:schemeClr val="accent2">
                    <a:lumMod val="40000"/>
                    <a:lumOff val="60000"/>
                  </a:schemeClr>
                </a:solidFill>
                <a:latin typeface="Arial" panose="020B0604020202020204" pitchFamily="34" charset="0"/>
                <a:cs typeface="Arial" panose="020B0604020202020204" pitchFamily="34" charset="0"/>
              </a:rPr>
              <a:t>Epidemiologia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pela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Tulane</a:t>
            </a:r>
            <a:r>
              <a:rPr lang="pt-BR" sz="900" b="1" dirty="0">
                <a:solidFill>
                  <a:schemeClr val="accent2">
                    <a:lumMod val="40000"/>
                    <a:lumOff val="60000"/>
                  </a:schemeClr>
                </a:solidFill>
                <a:latin typeface="Arial" panose="020B060402020202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University</a:t>
            </a:r>
            <a:r>
              <a:rPr lang="pt-BR" sz="900" b="1" dirty="0">
                <a:solidFill>
                  <a:schemeClr val="accent2">
                    <a:lumMod val="40000"/>
                    <a:lumOff val="60000"/>
                  </a:schemeClr>
                </a:solidFill>
                <a:latin typeface="Arial" panose="020B060402020202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of</a:t>
            </a:r>
            <a:r>
              <a:rPr lang="pt-BR" sz="900" b="1" dirty="0">
                <a:solidFill>
                  <a:schemeClr val="accent2">
                    <a:lumMod val="40000"/>
                    <a:lumOff val="60000"/>
                  </a:schemeClr>
                </a:solidFill>
                <a:latin typeface="Arial" panose="020B0604020202020204" pitchFamily="34" charset="0"/>
                <a:cs typeface="Arial" panose="020B0604020202020204" pitchFamily="34" charset="0"/>
              </a:rPr>
              <a:t>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Louisiana, com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Pos</a:t>
            </a:r>
            <a:r>
              <a:rPr lang="pt-BR" sz="900" b="1" dirty="0">
                <a:solidFill>
                  <a:schemeClr val="accent2">
                    <a:lumMod val="40000"/>
                    <a:lumOff val="60000"/>
                  </a:schemeClr>
                </a:solidFill>
                <a:latin typeface="Arial" panose="020B0604020202020204" pitchFamily="34" charset="0"/>
                <a:cs typeface="Arial" panose="020B0604020202020204" pitchFamily="34" charset="0"/>
              </a:rPr>
              <a:t>- Doutorado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pela Universidade de Campinas. É pesquisador da Fiocruz e coordena </a:t>
            </a:r>
            <a:r>
              <a:rPr lang="pt-BR" sz="900" b="1" dirty="0">
                <a:solidFill>
                  <a:schemeClr val="accent2">
                    <a:lumMod val="40000"/>
                    <a:lumOff val="60000"/>
                  </a:schemeClr>
                </a:solidFill>
                <a:latin typeface="Arial" panose="020B0604020202020204" pitchFamily="34" charset="0"/>
                <a:cs typeface="Arial" panose="020B0604020202020204" pitchFamily="34" charset="0"/>
              </a:rPr>
              <a:t>o Centro Colaborador da OPAS/OMS de Saúde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Púbilca</a:t>
            </a:r>
            <a:r>
              <a:rPr lang="pt-BR" sz="900" b="1" dirty="0">
                <a:solidFill>
                  <a:schemeClr val="accent2">
                    <a:lumMod val="40000"/>
                    <a:lumOff val="60000"/>
                  </a:schemeClr>
                </a:solidFill>
                <a:latin typeface="Arial" panose="020B0604020202020204" pitchFamily="34" charset="0"/>
                <a:cs typeface="Arial" panose="020B0604020202020204" pitchFamily="34" charset="0"/>
              </a:rPr>
              <a:t> e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Ambiente.</a:t>
            </a:r>
            <a:endParaRPr lang="pt-BR" sz="900" b="1" dirty="0" smtClean="0">
              <a:solidFill>
                <a:schemeClr val="accent2">
                  <a:lumMod val="40000"/>
                  <a:lumOff val="60000"/>
                </a:schemeClr>
              </a:solidFill>
              <a:latin typeface="Arial" panose="020B0604020202020204" pitchFamily="34" charset="0"/>
              <a:cs typeface="Arial" panose="020B0604020202020204" pitchFamily="34" charset="0"/>
            </a:endParaRPr>
          </a:p>
          <a:p>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Alexandre Pessoa da </a:t>
            </a:r>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Silva</a:t>
            </a:r>
          </a:p>
          <a:p>
            <a:r>
              <a:rPr lang="pt-BR" sz="900" b="1" dirty="0">
                <a:solidFill>
                  <a:schemeClr val="accent2">
                    <a:lumMod val="40000"/>
                    <a:lumOff val="60000"/>
                  </a:schemeClr>
                </a:solidFill>
                <a:latin typeface="Arial" panose="020B0604020202020204" pitchFamily="34" charset="0"/>
                <a:cs typeface="Arial" panose="020B0604020202020204" pitchFamily="34" charset="0"/>
              </a:rPr>
              <a:t>Químico industrial e  mestre pela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Bergakademie</a:t>
            </a:r>
            <a:r>
              <a:rPr lang="pt-BR" sz="900" b="1" dirty="0">
                <a:solidFill>
                  <a:schemeClr val="accent2">
                    <a:lumMod val="40000"/>
                    <a:lumOff val="60000"/>
                  </a:schemeClr>
                </a:solidFill>
                <a:latin typeface="Arial" panose="020B0604020202020204" pitchFamily="34" charset="0"/>
                <a:cs typeface="Arial" panose="020B0604020202020204" pitchFamily="34" charset="0"/>
              </a:rPr>
              <a:t>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Freiberg</a:t>
            </a:r>
            <a:r>
              <a:rPr lang="pt-BR" sz="900" b="1" dirty="0">
                <a:solidFill>
                  <a:schemeClr val="accent2">
                    <a:lumMod val="40000"/>
                    <a:lumOff val="60000"/>
                  </a:schemeClr>
                </a:solidFill>
                <a:latin typeface="Arial" panose="020B0604020202020204" pitchFamily="34" charset="0"/>
                <a:cs typeface="Arial" panose="020B0604020202020204" pitchFamily="34" charset="0"/>
              </a:rPr>
              <a:t> </a:t>
            </a:r>
            <a:r>
              <a:rPr lang="pt-BR" sz="900" b="1" dirty="0">
                <a:solidFill>
                  <a:schemeClr val="accent2">
                    <a:lumMod val="40000"/>
                    <a:lumOff val="60000"/>
                  </a:schemeClr>
                </a:solidFill>
                <a:latin typeface="Arial" panose="020B0604020202020204" pitchFamily="34" charset="0"/>
                <a:cs typeface="Arial" panose="020B0604020202020204" pitchFamily="34" charset="0"/>
              </a:rPr>
              <a:t>e doutor </a:t>
            </a:r>
            <a:r>
              <a:rPr lang="pt-BR" sz="900" b="1" dirty="0">
                <a:solidFill>
                  <a:schemeClr val="accent2">
                    <a:lumMod val="40000"/>
                    <a:lumOff val="60000"/>
                  </a:schemeClr>
                </a:solidFill>
                <a:latin typeface="Arial" panose="020B0604020202020204" pitchFamily="34" charset="0"/>
                <a:cs typeface="Arial" panose="020B0604020202020204" pitchFamily="34" charset="0"/>
              </a:rPr>
              <a:t>em Geociências </a:t>
            </a:r>
            <a:r>
              <a:rPr lang="pt-BR" sz="900" b="1" dirty="0">
                <a:solidFill>
                  <a:schemeClr val="accent2">
                    <a:lumMod val="40000"/>
                    <a:lumOff val="60000"/>
                  </a:schemeClr>
                </a:solidFill>
                <a:latin typeface="Arial" panose="020B0604020202020204" pitchFamily="34" charset="0"/>
                <a:cs typeface="Arial" panose="020B0604020202020204" pitchFamily="34" charset="0"/>
              </a:rPr>
              <a:t>pela </a:t>
            </a:r>
            <a:r>
              <a:rPr lang="pt-BR" sz="900" b="1" dirty="0">
                <a:solidFill>
                  <a:schemeClr val="accent2">
                    <a:lumMod val="40000"/>
                    <a:lumOff val="60000"/>
                  </a:schemeClr>
                </a:solidFill>
                <a:latin typeface="Arial" panose="020B0604020202020204" pitchFamily="34" charset="0"/>
                <a:cs typeface="Arial" panose="020B0604020202020204" pitchFamily="34" charset="0"/>
              </a:rPr>
              <a:t>Universidade de São </a:t>
            </a:r>
            <a:r>
              <a:rPr lang="pt-BR" sz="900" b="1" dirty="0">
                <a:solidFill>
                  <a:schemeClr val="accent2">
                    <a:lumMod val="40000"/>
                    <a:lumOff val="60000"/>
                  </a:schemeClr>
                </a:solidFill>
                <a:latin typeface="Arial" panose="020B0604020202020204" pitchFamily="34" charset="0"/>
                <a:cs typeface="Arial" panose="020B0604020202020204" pitchFamily="34" charset="0"/>
              </a:rPr>
              <a:t>Paulo. É diretor técnico </a:t>
            </a:r>
            <a:r>
              <a:rPr lang="pt-BR" sz="900" b="1" dirty="0">
                <a:solidFill>
                  <a:schemeClr val="accent2">
                    <a:lumMod val="40000"/>
                    <a:lumOff val="60000"/>
                  </a:schemeClr>
                </a:solidFill>
                <a:latin typeface="Arial" panose="020B0604020202020204" pitchFamily="34" charset="0"/>
                <a:cs typeface="Arial" panose="020B0604020202020204" pitchFamily="34" charset="0"/>
              </a:rPr>
              <a:t>da </a:t>
            </a:r>
            <a:r>
              <a:rPr lang="pt-BR" sz="900" b="1" dirty="0" err="1">
                <a:solidFill>
                  <a:schemeClr val="accent2">
                    <a:lumMod val="40000"/>
                    <a:lumOff val="60000"/>
                  </a:schemeClr>
                </a:solidFill>
                <a:latin typeface="Arial" panose="020B0604020202020204" pitchFamily="34" charset="0"/>
                <a:cs typeface="Arial" panose="020B0604020202020204" pitchFamily="34" charset="0"/>
              </a:rPr>
              <a:t>Ambios</a:t>
            </a:r>
            <a:r>
              <a:rPr lang="pt-BR" sz="900" b="1" dirty="0">
                <a:solidFill>
                  <a:schemeClr val="accent2">
                    <a:lumMod val="40000"/>
                    <a:lumOff val="60000"/>
                  </a:schemeClr>
                </a:solidFill>
                <a:latin typeface="Arial" panose="020B0604020202020204" pitchFamily="34" charset="0"/>
                <a:cs typeface="Arial" panose="020B0604020202020204" pitchFamily="34" charset="0"/>
              </a:rPr>
              <a:t> Engenharia e Processos </a:t>
            </a:r>
            <a:r>
              <a:rPr lang="pt-BR" sz="900" b="1" dirty="0">
                <a:solidFill>
                  <a:schemeClr val="accent2">
                    <a:lumMod val="40000"/>
                    <a:lumOff val="60000"/>
                  </a:schemeClr>
                </a:solidFill>
                <a:latin typeface="Arial" panose="020B0604020202020204" pitchFamily="34" charset="0"/>
                <a:cs typeface="Arial" panose="020B0604020202020204" pitchFamily="34" charset="0"/>
              </a:rPr>
              <a:t>Ltda. com experiência, dentre outros, em estudos </a:t>
            </a:r>
          </a:p>
          <a:p>
            <a:r>
              <a:rPr lang="pt-BR" sz="900" b="1" dirty="0">
                <a:solidFill>
                  <a:schemeClr val="accent2">
                    <a:lumMod val="40000"/>
                    <a:lumOff val="60000"/>
                  </a:schemeClr>
                </a:solidFill>
                <a:latin typeface="Arial" panose="020B0604020202020204" pitchFamily="34" charset="0"/>
                <a:cs typeface="Arial" panose="020B0604020202020204" pitchFamily="34" charset="0"/>
              </a:rPr>
              <a:t>de </a:t>
            </a:r>
            <a:r>
              <a:rPr lang="pt-BR" sz="900" b="1" dirty="0">
                <a:solidFill>
                  <a:schemeClr val="accent2">
                    <a:lumMod val="40000"/>
                    <a:lumOff val="60000"/>
                  </a:schemeClr>
                </a:solidFill>
                <a:latin typeface="Arial" panose="020B0604020202020204" pitchFamily="34" charset="0"/>
                <a:cs typeface="Arial" panose="020B0604020202020204" pitchFamily="34" charset="0"/>
              </a:rPr>
              <a:t>avaliação de risco à saúde humana por resíduos </a:t>
            </a:r>
            <a:r>
              <a:rPr lang="pt-BR" sz="900" b="1" dirty="0">
                <a:solidFill>
                  <a:schemeClr val="accent2">
                    <a:lumMod val="40000"/>
                    <a:lumOff val="60000"/>
                  </a:schemeClr>
                </a:solidFill>
                <a:latin typeface="Arial" panose="020B0604020202020204" pitchFamily="34" charset="0"/>
                <a:cs typeface="Arial" panose="020B0604020202020204" pitchFamily="34" charset="0"/>
              </a:rPr>
              <a:t>perigosos.</a:t>
            </a:r>
          </a:p>
          <a:p>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Carmen </a:t>
            </a:r>
            <a:r>
              <a:rPr lang="pt-BR" sz="1100" b="1" dirty="0" err="1" smtClean="0">
                <a:solidFill>
                  <a:schemeClr val="accent1">
                    <a:lumMod val="40000"/>
                    <a:lumOff val="60000"/>
                  </a:schemeClr>
                </a:solidFill>
                <a:latin typeface="Arial" panose="020B0604020202020204" pitchFamily="34" charset="0"/>
                <a:cs typeface="Arial" panose="020B0604020202020204" pitchFamily="34" charset="0"/>
              </a:rPr>
              <a:t>Ildes</a:t>
            </a:r>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 R. </a:t>
            </a:r>
            <a:r>
              <a:rPr lang="pt-BR" sz="1100" b="1" dirty="0" err="1" smtClean="0">
                <a:solidFill>
                  <a:schemeClr val="accent1">
                    <a:lumMod val="40000"/>
                    <a:lumOff val="60000"/>
                  </a:schemeClr>
                </a:solidFill>
                <a:latin typeface="Arial" panose="020B0604020202020204" pitchFamily="34" charset="0"/>
                <a:cs typeface="Arial" panose="020B0604020202020204" pitchFamily="34" charset="0"/>
              </a:rPr>
              <a:t>Fróes</a:t>
            </a:r>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 </a:t>
            </a:r>
            <a:r>
              <a:rPr lang="pt-BR" sz="1100" b="1" dirty="0" err="1" smtClean="0">
                <a:solidFill>
                  <a:schemeClr val="accent1">
                    <a:lumMod val="40000"/>
                    <a:lumOff val="60000"/>
                  </a:schemeClr>
                </a:solidFill>
                <a:latin typeface="Arial" panose="020B0604020202020204" pitchFamily="34" charset="0"/>
                <a:cs typeface="Arial" panose="020B0604020202020204" pitchFamily="34" charset="0"/>
              </a:rPr>
              <a:t>Asmus</a:t>
            </a:r>
            <a:endParaRPr lang="pt-BR" sz="1100" b="1" dirty="0" smtClean="0">
              <a:solidFill>
                <a:schemeClr val="accent1">
                  <a:lumMod val="40000"/>
                  <a:lumOff val="60000"/>
                </a:schemeClr>
              </a:solidFill>
              <a:latin typeface="Arial" panose="020B0604020202020204" pitchFamily="34" charset="0"/>
              <a:cs typeface="Arial" panose="020B0604020202020204" pitchFamily="34" charset="0"/>
            </a:endParaRPr>
          </a:p>
          <a:p>
            <a:r>
              <a:rPr lang="pt-BR" sz="900" b="1" dirty="0">
                <a:solidFill>
                  <a:schemeClr val="accent2">
                    <a:lumMod val="40000"/>
                    <a:lumOff val="60000"/>
                  </a:schemeClr>
                </a:solidFill>
                <a:latin typeface="Arial" panose="020B0604020202020204" pitchFamily="34" charset="0"/>
                <a:cs typeface="Arial" panose="020B0604020202020204" pitchFamily="34" charset="0"/>
              </a:rPr>
              <a:t>Graduação em Medicina pela Universidade Estadual do Rio de Janeiro (UERJ), Mestre em Endocrinologia pela Universidade Federal do Rio de Janeiro (UFRJ), Doutora em Ciências pela Universidade Federal do Rio de Janeiro. Professora Associada da Faculdade de Medicina / Maternidade Escola da Universidade Federal do Rio de Janeiro (UFRJ).</a:t>
            </a:r>
            <a:endParaRPr lang="pt-BR" sz="900" b="1" dirty="0" smtClean="0">
              <a:solidFill>
                <a:schemeClr val="accent2">
                  <a:lumMod val="40000"/>
                  <a:lumOff val="60000"/>
                </a:schemeClr>
              </a:solidFill>
              <a:latin typeface="Arial" panose="020B0604020202020204" pitchFamily="34" charset="0"/>
              <a:cs typeface="Arial" panose="020B0604020202020204" pitchFamily="34" charset="0"/>
            </a:endParaRPr>
          </a:p>
          <a:p>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Luís </a:t>
            </a:r>
            <a:r>
              <a:rPr lang="pt-BR" sz="1100" b="1" dirty="0" smtClean="0">
                <a:solidFill>
                  <a:schemeClr val="accent1">
                    <a:lumMod val="40000"/>
                    <a:lumOff val="60000"/>
                  </a:schemeClr>
                </a:solidFill>
                <a:latin typeface="Arial" panose="020B0604020202020204" pitchFamily="34" charset="0"/>
                <a:cs typeface="Arial" panose="020B0604020202020204" pitchFamily="34" charset="0"/>
              </a:rPr>
              <a:t>Sérgio Ozório Valentim</a:t>
            </a:r>
          </a:p>
          <a:p>
            <a:r>
              <a:rPr lang="pt-BR" sz="900" b="1" dirty="0" smtClean="0">
                <a:solidFill>
                  <a:schemeClr val="accent2">
                    <a:lumMod val="40000"/>
                    <a:lumOff val="60000"/>
                  </a:schemeClr>
                </a:solidFill>
                <a:latin typeface="Arial" panose="020B0604020202020204" pitchFamily="34" charset="0"/>
                <a:cs typeface="Arial" panose="020B0604020202020204" pitchFamily="34" charset="0"/>
              </a:rPr>
              <a:t>Arquiteto, especialista em Gestão Ambiental e doutor em Planejamento Urbano e Regional pela Universidade de São Paulo (USP</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 Diretor de Meio Ambiente do Centro de Vigilância </a:t>
            </a:r>
            <a:r>
              <a:rPr lang="pt-BR" sz="900" b="1" dirty="0" err="1" smtClean="0">
                <a:solidFill>
                  <a:schemeClr val="accent2">
                    <a:lumMod val="40000"/>
                    <a:lumOff val="60000"/>
                  </a:schemeClr>
                </a:solidFill>
                <a:latin typeface="Arial" panose="020B0604020202020204" pitchFamily="34" charset="0"/>
                <a:cs typeface="Arial" panose="020B0604020202020204" pitchFamily="34" charset="0"/>
              </a:rPr>
              <a:t>Sanitparia</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 </a:t>
            </a:r>
            <a:r>
              <a:rPr lang="pt-BR" sz="900" b="1" dirty="0" smtClean="0">
                <a:solidFill>
                  <a:schemeClr val="accent2">
                    <a:lumMod val="40000"/>
                    <a:lumOff val="60000"/>
                  </a:schemeClr>
                </a:solidFill>
                <a:latin typeface="Arial" panose="020B0604020202020204" pitchFamily="34" charset="0"/>
                <a:cs typeface="Arial" panose="020B0604020202020204" pitchFamily="34" charset="0"/>
              </a:rPr>
              <a:t>com experiência em políticas públicas integradas de Saúde, Ambiente, Saneamento, Recursos Hídricos e Desenvolvimento Urbano. </a:t>
            </a:r>
            <a:endParaRPr lang="pt-BR" sz="900" b="1" dirty="0">
              <a:solidFill>
                <a:schemeClr val="accent2">
                  <a:lumMod val="40000"/>
                  <a:lumOff val="60000"/>
                </a:schemeClr>
              </a:solidFill>
              <a:latin typeface="Arial" panose="020B0604020202020204" pitchFamily="34" charset="0"/>
              <a:cs typeface="Arial" panose="020B0604020202020204" pitchFamily="34" charset="0"/>
            </a:endParaRPr>
          </a:p>
        </p:txBody>
      </p:sp>
      <p:grpSp>
        <p:nvGrpSpPr>
          <p:cNvPr id="13" name="Agrupar 12"/>
          <p:cNvGrpSpPr/>
          <p:nvPr/>
        </p:nvGrpSpPr>
        <p:grpSpPr>
          <a:xfrm>
            <a:off x="0" y="2318050"/>
            <a:ext cx="3073201" cy="4706417"/>
            <a:chOff x="0" y="2318050"/>
            <a:chExt cx="3073201" cy="4706417"/>
          </a:xfrm>
        </p:grpSpPr>
        <p:pic>
          <p:nvPicPr>
            <p:cNvPr id="15" name="Imagem 14">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16" name="Imagem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143189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1D1DC25-4F4F-41C3-BAC9-F254B854A183}"/>
              </a:ext>
            </a:extLst>
          </p:cNvPr>
          <p:cNvSpPr/>
          <p:nvPr/>
        </p:nvSpPr>
        <p:spPr>
          <a:xfrm>
            <a:off x="0" y="0"/>
            <a:ext cx="5759450" cy="828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CF367ECE-D5EC-49A7-AECA-1964620DD899}"/>
              </a:ext>
            </a:extLst>
          </p:cNvPr>
          <p:cNvSpPr txBox="1"/>
          <p:nvPr/>
        </p:nvSpPr>
        <p:spPr>
          <a:xfrm>
            <a:off x="-418454" y="6782134"/>
            <a:ext cx="3208149" cy="956672"/>
          </a:xfrm>
          <a:prstGeom prst="rect">
            <a:avLst/>
          </a:prstGeom>
          <a:noFill/>
        </p:spPr>
        <p:txBody>
          <a:bodyPr wrap="square">
            <a:spAutoFit/>
          </a:bodyPr>
          <a:lstStyle/>
          <a:p>
            <a:pPr marL="450215" algn="ctr">
              <a:lnSpc>
                <a:spcPct val="107000"/>
              </a:lnSpc>
              <a:spcAft>
                <a:spcPts val="800"/>
              </a:spcAft>
            </a:pPr>
            <a:r>
              <a:rPr lang="pt-BR" sz="1050" b="1" dirty="0">
                <a:solidFill>
                  <a:srgbClr val="FF3300"/>
                </a:solidFill>
                <a:effectLst/>
                <a:latin typeface="Arial" panose="020B0604020202020204" pitchFamily="34" charset="0"/>
                <a:ea typeface="Calibri" panose="020F0502020204030204" pitchFamily="34" charset="0"/>
                <a:cs typeface="Times New Roman" panose="02020603050405020304" pitchFamily="18" charset="0"/>
              </a:rPr>
              <a:t>Duas décadas de políticas públicas em Saúde e Meio Ambiente: novos cenários de exposição humana, das áreas contaminadas à economia de baixo carbono</a:t>
            </a:r>
            <a:endParaRPr lang="pt-BR"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m 13">
            <a:extLst>
              <a:ext uri="{FF2B5EF4-FFF2-40B4-BE49-F238E27FC236}">
                <a16:creationId xmlns:a16="http://schemas.microsoft.com/office/drawing/2014/main" id="{E85B6371-AD65-4048-ABE9-72838BB6CD9B}"/>
              </a:ext>
            </a:extLst>
          </p:cNvPr>
          <p:cNvPicPr>
            <a:picLocks noChangeAspect="1"/>
          </p:cNvPicPr>
          <p:nvPr/>
        </p:nvPicPr>
        <p:blipFill>
          <a:blip r:embed="rId2"/>
          <a:stretch>
            <a:fillRect/>
          </a:stretch>
        </p:blipFill>
        <p:spPr>
          <a:xfrm>
            <a:off x="447906" y="7598586"/>
            <a:ext cx="1999661" cy="280440"/>
          </a:xfrm>
          <a:prstGeom prst="rect">
            <a:avLst/>
          </a:prstGeom>
        </p:spPr>
      </p:pic>
      <p:sp>
        <p:nvSpPr>
          <p:cNvPr id="7" name="Retângulo 6">
            <a:extLst>
              <a:ext uri="{FF2B5EF4-FFF2-40B4-BE49-F238E27FC236}">
                <a16:creationId xmlns:a16="http://schemas.microsoft.com/office/drawing/2014/main" id="{81D1DC25-4F4F-41C3-BAC9-F254B854A183}"/>
              </a:ext>
            </a:extLst>
          </p:cNvPr>
          <p:cNvSpPr/>
          <p:nvPr/>
        </p:nvSpPr>
        <p:spPr>
          <a:xfrm>
            <a:off x="2789695" y="0"/>
            <a:ext cx="2969755" cy="828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p:cNvSpPr/>
          <p:nvPr/>
        </p:nvSpPr>
        <p:spPr>
          <a:xfrm>
            <a:off x="2789695" y="765549"/>
            <a:ext cx="2969755" cy="13184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75000"/>
                </a:schemeClr>
              </a:solidFill>
            </a:endParaRPr>
          </a:p>
        </p:txBody>
      </p:sp>
      <p:sp>
        <p:nvSpPr>
          <p:cNvPr id="3" name="Retângulo 2"/>
          <p:cNvSpPr/>
          <p:nvPr/>
        </p:nvSpPr>
        <p:spPr>
          <a:xfrm>
            <a:off x="2452457" y="440523"/>
            <a:ext cx="3211364" cy="5965031"/>
          </a:xfrm>
          <a:prstGeom prst="rect">
            <a:avLst/>
          </a:prstGeom>
        </p:spPr>
        <p:txBody>
          <a:bodyPr wrap="square">
            <a:spAutoFit/>
          </a:bodyPr>
          <a:lstStyle/>
          <a:p>
            <a:pPr marL="450215" algn="just">
              <a:lnSpc>
                <a:spcPct val="107000"/>
              </a:lnSpc>
              <a:spcAft>
                <a:spcPts val="800"/>
              </a:spcAft>
            </a:pP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18 de novembro (quinta-feira), </a:t>
            </a:r>
            <a:r>
              <a:rPr lang="pt-BR" sz="1100" b="1" spc="-100"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10h às </a:t>
            </a:r>
            <a:r>
              <a:rPr lang="pt-BR" sz="1100" b="1" spc="-100" dirty="0" smtClean="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12h30</a:t>
            </a:r>
          </a:p>
          <a:p>
            <a:pPr marL="450215" algn="just">
              <a:lnSpc>
                <a:spcPct val="107000"/>
              </a:lnSpc>
              <a:spcAft>
                <a:spcPts val="800"/>
              </a:spcAft>
            </a:pPr>
            <a:r>
              <a:rPr lang="pt-BR" sz="1600" b="1" dirty="0" smtClean="0">
                <a:solidFill>
                  <a:schemeClr val="tx2">
                    <a:lumMod val="40000"/>
                    <a:lumOff val="60000"/>
                  </a:schemeClr>
                </a:solidFill>
                <a:latin typeface="Arial" panose="020B0604020202020204" pitchFamily="34" charset="0"/>
                <a:ea typeface="Calibri" panose="020F0502020204030204" pitchFamily="34" charset="0"/>
                <a:cs typeface="Arial" panose="020B0604020202020204" pitchFamily="34" charset="0"/>
              </a:rPr>
              <a:t>Painel 2</a:t>
            </a:r>
          </a:p>
          <a:p>
            <a:pPr marL="450215"/>
            <a:r>
              <a:rPr lang="pt-BR" sz="1200" b="1" dirty="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Movimentos Globais de descarbonização da economia e seus reflexos nas políticas de segurança química e de </a:t>
            </a:r>
            <a:r>
              <a:rPr lang="pt-BR" sz="1200" b="1" dirty="0" smtClean="0">
                <a:solidFill>
                  <a:schemeClr val="tx2">
                    <a:lumMod val="40000"/>
                    <a:lumOff val="60000"/>
                  </a:schemeClr>
                </a:solidFill>
                <a:latin typeface="Arial Black" panose="020B0A04020102020204" pitchFamily="34" charset="0"/>
                <a:ea typeface="Calibri" panose="020F0502020204030204" pitchFamily="34" charset="0"/>
                <a:cs typeface="Arial" panose="020B0604020202020204" pitchFamily="34" charset="0"/>
              </a:rPr>
              <a:t>saúde</a:t>
            </a:r>
          </a:p>
          <a:p>
            <a:pPr marL="450215" algn="just"/>
            <a:endParaRPr lang="pt-BR" sz="12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As ameaças à vida no planeta decorrentes das Mudanças Climáticas têm requerido políticas públicas incisivas em escala global para conter as emissões antrópicas de gases do efeito estufa, demandando estratégias de descarbonização da economia e alteração de cadeias de produção ancoradas nos combustíveis de origem fóssil. Essa transição de modelos econômicos alinha objetivos não só voltados à preservação climática, mas também à proteção do meio ambiente e da saúde humana aos contaminantes químicos. </a:t>
            </a:r>
          </a:p>
          <a:p>
            <a:pPr marL="450215" algn="just">
              <a:lnSpc>
                <a:spcPct val="107000"/>
              </a:lnSpc>
              <a:spcAft>
                <a:spcPts val="800"/>
              </a:spcAft>
            </a:pPr>
            <a:r>
              <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rPr>
              <a:t>O Painel 2 propõe uma reflexão a respeito da convergência das políticas orientadas à contenção das Mudanças Climáticas com as direcionadas à Segurança Química, nas quais são postos em questão os modelos tradicionais de desenvolvimento econômico e social, cujos efeitos estão associados ao aquecimento global e à exposição humana generalizada a um amplo conjunto de substâncias químicas perigosas à saúde. </a:t>
            </a:r>
          </a:p>
          <a:p>
            <a:pPr marL="450215" algn="just">
              <a:lnSpc>
                <a:spcPct val="107000"/>
              </a:lnSpc>
              <a:spcAft>
                <a:spcPts val="800"/>
              </a:spcAft>
            </a:pPr>
            <a:endParaRPr lang="pt-BR" sz="900" b="1" dirty="0">
              <a:solidFill>
                <a:schemeClr val="accent2">
                  <a:lumMod val="40000"/>
                  <a:lumOff val="60000"/>
                </a:schemeClr>
              </a:solidFill>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a:p>
            <a:pPr marL="450215" algn="just">
              <a:lnSpc>
                <a:spcPct val="107000"/>
              </a:lnSpc>
              <a:spcAft>
                <a:spcPts val="800"/>
              </a:spcAft>
            </a:pPr>
            <a:endParaRPr lang="pt-BR" sz="900" b="1"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Agrupar 12"/>
          <p:cNvGrpSpPr/>
          <p:nvPr/>
        </p:nvGrpSpPr>
        <p:grpSpPr>
          <a:xfrm>
            <a:off x="0" y="2318050"/>
            <a:ext cx="3073201" cy="4706417"/>
            <a:chOff x="0" y="2318050"/>
            <a:chExt cx="3073201" cy="4706417"/>
          </a:xfrm>
        </p:grpSpPr>
        <p:pic>
          <p:nvPicPr>
            <p:cNvPr id="15" name="Imagem 14">
              <a:extLst>
                <a:ext uri="{FF2B5EF4-FFF2-40B4-BE49-F238E27FC236}">
                  <a16:creationId xmlns:a16="http://schemas.microsoft.com/office/drawing/2014/main" id="{255F900F-3880-4E95-A43C-1715618B125E}"/>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0" b="86868" l="1183" r="77524"/>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r="14860" b="7320"/>
            <a:stretch/>
          </p:blipFill>
          <p:spPr>
            <a:xfrm>
              <a:off x="415977" y="2318050"/>
              <a:ext cx="2490487" cy="3679593"/>
            </a:xfrm>
            <a:prstGeom prst="rect">
              <a:avLst/>
            </a:prstGeom>
          </p:spPr>
        </p:pic>
        <p:pic>
          <p:nvPicPr>
            <p:cNvPr id="16" name="Imagem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83651"/>
              <a:ext cx="3073201" cy="1740816"/>
            </a:xfrm>
            <a:prstGeom prst="rect">
              <a:avLst/>
            </a:prstGeom>
          </p:spPr>
        </p:pic>
      </p:grpSp>
    </p:spTree>
    <p:extLst>
      <p:ext uri="{BB962C8B-B14F-4D97-AF65-F5344CB8AC3E}">
        <p14:creationId xmlns:p14="http://schemas.microsoft.com/office/powerpoint/2010/main" val="188101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2353</TotalTime>
  <Words>3014</Words>
  <Application>Microsoft Office PowerPoint</Application>
  <PresentationFormat>Personalizar</PresentationFormat>
  <Paragraphs>203</Paragraphs>
  <Slides>14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Arial Black</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Luis Sérgio Ozório Valentim</dc:creator>
  <cp:lastModifiedBy>CVS</cp:lastModifiedBy>
  <cp:revision>39</cp:revision>
  <dcterms:created xsi:type="dcterms:W3CDTF">2021-09-13T14:34:56Z</dcterms:created>
  <dcterms:modified xsi:type="dcterms:W3CDTF">2021-11-02T23:56:53Z</dcterms:modified>
</cp:coreProperties>
</file>