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84480-9186-4E17-A5A0-894C06B0CF8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B0462-D861-4897-9930-2F0356EE10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67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0B3AA5-D2FE-4479-9632-CBB1916D7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3A17F4C-E335-4E00-AAD9-50499612F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35EFCB-E26D-4E9C-999B-A7E0C18EB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1051-EDBD-431A-8E03-51CBD66EB56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7EB049-2326-448B-B1F7-79F04081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4C41AC-E480-440E-8358-45852313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79-550A-4754-AE7E-4EDC0F365D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4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24AD14-991C-482D-A479-708E3D347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2D5CFEA-8111-4EAA-AFEC-F6377AB9F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86A61AB-1E01-4E45-AA4C-8B52F6319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1051-EDBD-431A-8E03-51CBD66EB56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AAE4A0-9910-453F-9AD2-23DBC85B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EF69AA-747C-4484-BE3F-D1DED82CB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79-550A-4754-AE7E-4EDC0F365D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5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33E8A5D-5578-4362-B966-459AE3780D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119F343-0BB3-4416-937C-C4CF41E4A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8D84D6-D721-49F3-A570-2BD1D266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1051-EDBD-431A-8E03-51CBD66EB56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C90874-5077-4D6A-8605-4248A0A5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8CA62E-95DA-41B4-A152-47684EC49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79-550A-4754-AE7E-4EDC0F365D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3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7A75B6-BD49-4DE9-AE39-A83C9D7B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C96446-55AB-4C72-9190-C440C65E4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0DCC8D-95A5-4944-862C-B6F4FCE8A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1051-EDBD-431A-8E03-51CBD66EB56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FF8A84-6800-4992-B882-73B1FAF55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15C037-5A12-4334-AC94-DE93C040C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79-550A-4754-AE7E-4EDC0F365D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5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810D1A-088A-4B48-AFA7-34688B17E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2EDE6BF-2B13-49AD-AA4F-DFE04ABA8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6AE3C79-3398-41BD-81D1-18C564E7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1051-EDBD-431A-8E03-51CBD66EB56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1F9E63-9942-454B-8208-BBD1EF996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17C76C-84AA-4AB2-97DD-FD4F3301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79-550A-4754-AE7E-4EDC0F365D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4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3F9CAD-A70D-4A75-A9D0-DD5B369D4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D8BB7C-6C95-41D5-96E4-86EDDCCC3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1BFECD0-57E5-492B-85EC-2B0BE46EB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EE0263D-FC52-470A-904B-3E174E1BA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1051-EDBD-431A-8E03-51CBD66EB56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7F571B8-E91B-4622-9E62-A4D12785A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362938E-DEB8-492C-B956-E75F9941C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79-550A-4754-AE7E-4EDC0F365D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4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9B21D6-ECCA-4ACC-A78D-C6C6DA744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D19987E-7024-4A1B-B749-99477C473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376F988-7B5A-4FA3-8469-1566C677F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134413F-50C4-4509-841C-2CDCD991A6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665B5AF-30F0-49A0-BCD0-DF914277A2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9C534E9-2BDD-418E-8319-EB3E32855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1051-EDBD-431A-8E03-51CBD66EB56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C7BB7EC-8CC4-4A9D-B1AD-C02076A85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6C132DF-0FA2-446A-94A2-7CA6B50B0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79-550A-4754-AE7E-4EDC0F365D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2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E773B8-264B-47A8-B280-B593F1A24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CFDD450-C2AE-4513-8534-9EBFCC52A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1051-EDBD-431A-8E03-51CBD66EB56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C0CB7F6-904B-4BF5-BA15-432C02805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185B8F2-45B1-4B01-A038-A81C3348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79-550A-4754-AE7E-4EDC0F365D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4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D17CA3B-29B8-4BC3-A766-97D979F9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1051-EDBD-431A-8E03-51CBD66EB56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B4DF775-BE1A-4EFA-8266-A1706D42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AB570AE-F982-4E3D-9A27-3F2C0D5B0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79-550A-4754-AE7E-4EDC0F365D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3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FB4F26-D3CE-4434-A944-57D39D35C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4E9367-BEDE-4134-A6F5-E0732B2E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43B8B37-7CFC-45D9-8BE7-03019EAFF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888F787-31E9-46F0-8AC1-82F4EAC7B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1051-EDBD-431A-8E03-51CBD66EB56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217499B-3293-49B9-AA66-9390F869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DD5E849-7171-40CB-8FCA-13163A96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79-550A-4754-AE7E-4EDC0F365D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8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B36CC8-EF40-43DF-9D13-C6B6EB8B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BC24D65-70DE-4534-B02E-46B82B902B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1630531-0FD3-4554-A11C-284C66F83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7F760A1-1368-4106-8D9B-1A347DCF5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1051-EDBD-431A-8E03-51CBD66EB56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E01CC0D-8A87-4A06-A9E3-EFEFAB652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3F4935F-7E1D-4913-851A-D0D4E1B2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E579-550A-4754-AE7E-4EDC0F365D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51EB3DE-B339-41E8-94DC-BEF6136E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917E07-C0B3-4D37-923C-C29CE1E17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84E4F1-217B-4949-9818-5C5307EA9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51051-EDBD-431A-8E03-51CBD66EB56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C97000-1B6C-4BA4-9A86-7D936BD7A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862BBE-9DF5-4E52-A999-3ECAB80DE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9E579-550A-4754-AE7E-4EDC0F365D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alita.glaser@usp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22BC6654-B77F-4A07-8401-850600BB1FB1}"/>
              </a:ext>
            </a:extLst>
          </p:cNvPr>
          <p:cNvSpPr txBox="1"/>
          <p:nvPr/>
        </p:nvSpPr>
        <p:spPr>
          <a:xfrm>
            <a:off x="5512865" y="1319461"/>
            <a:ext cx="6226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200" kern="1200" dirty="0">
                <a:latin typeface="Helvetica Light"/>
              </a:rPr>
              <a:t>Step 3: </a:t>
            </a:r>
            <a:r>
              <a:rPr lang="en-GB" sz="1200" kern="1200" dirty="0" err="1">
                <a:latin typeface="Helvetica Light"/>
              </a:rPr>
              <a:t>Proximiy</a:t>
            </a:r>
            <a:r>
              <a:rPr lang="en-GB" sz="1200" kern="1200" dirty="0">
                <a:latin typeface="Helvetica Light"/>
              </a:rPr>
              <a:t> Measurements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FF8BA9D-9E5D-436C-8C4E-0978366C8B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4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5B38124-F706-4B3B-A3C7-CCC5B00A4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728782"/>
              </p:ext>
            </p:extLst>
          </p:nvPr>
        </p:nvGraphicFramePr>
        <p:xfrm>
          <a:off x="1160794" y="1229169"/>
          <a:ext cx="9694416" cy="4704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3909">
                  <a:extLst>
                    <a:ext uri="{9D8B030D-6E8A-4147-A177-3AD203B41FA5}">
                      <a16:colId xmlns="" xmlns:a16="http://schemas.microsoft.com/office/drawing/2014/main" val="3700400915"/>
                    </a:ext>
                  </a:extLst>
                </a:gridCol>
                <a:gridCol w="904110"/>
                <a:gridCol w="6606397">
                  <a:extLst>
                    <a:ext uri="{9D8B030D-6E8A-4147-A177-3AD203B41FA5}">
                      <a16:colId xmlns="" xmlns:a16="http://schemas.microsoft.com/office/drawing/2014/main" val="37759518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1009621"/>
                  </a:ext>
                </a:extLst>
              </a:tr>
              <a:tr h="10592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Wednesday, 16 </a:t>
                      </a:r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March 2022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10-11am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Opening Lecture: ' Tissue Cytometry' by  Prof. Henning Ulrich, Instituto de </a:t>
                      </a:r>
                      <a:r>
                        <a:rPr lang="en-US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Quimica</a:t>
                      </a:r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Universidade</a:t>
                      </a:r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de Sao Paulo;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7325967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Wednesday, 16 March 2022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2-3pm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Dr. Felicitas </a:t>
                      </a:r>
                      <a:r>
                        <a:rPr lang="en-US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Mungenast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.</a:t>
                      </a:r>
                      <a:r>
                        <a:rPr lang="en-US" sz="1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“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The many faces of tissue cytometry”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0265447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Wednesday, 16 March 2022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3-4pm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Prof. Nicolas Hoch. “Quantification of fluorescence microscopy images: focus on the foci!”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9468515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Thursday, 17 March 2022</a:t>
                      </a:r>
                      <a:endParaRPr lang="en-US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9am-5pm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5x 2 Person groups "hands on" </a:t>
                      </a:r>
                      <a:r>
                        <a:rPr lang="en-US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TissueFax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or </a:t>
                      </a:r>
                      <a:r>
                        <a:rPr lang="en-US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TissueQuest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en-US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HistoQuest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for 1 hour each group (9-10am, 10:30-11:30am, 1-2pm, 2:30-3:30pm, 4-5pm). Dr. Felicitas </a:t>
                      </a:r>
                      <a:r>
                        <a:rPr lang="en-US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Mungenast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 Mike </a:t>
                      </a:r>
                      <a:r>
                        <a:rPr lang="en-US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Etrich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 B.Eng., Prof. Henning Ulrich, Dr. Talita Glaser</a:t>
                      </a:r>
                      <a:endParaRPr lang="en-US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6825554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Friday, 18 March 2022</a:t>
                      </a:r>
                      <a:endParaRPr lang="en-US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9am-5pm</a:t>
                      </a:r>
                    </a:p>
                    <a:p>
                      <a:pPr algn="l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5x 2 Person groups "hands on" </a:t>
                      </a:r>
                      <a:r>
                        <a:rPr lang="en-US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TissueFax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or </a:t>
                      </a:r>
                      <a:r>
                        <a:rPr lang="en-US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TissueQuest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en-US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HistoQuest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for 1 hour each group (9-10am, 10:30-11:30am, 1-2pm, 2:30-3:30pm, 4-5pm). Dr. Felicitas </a:t>
                      </a:r>
                      <a:r>
                        <a:rPr lang="en-US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Mungenast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 Mike </a:t>
                      </a:r>
                      <a:r>
                        <a:rPr lang="en-US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Etrich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 B.Eng., Prof. Henning Ulrich, Dr. Talita Glaser</a:t>
                      </a:r>
                      <a:endParaRPr lang="en-US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alpha val="79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3ED686D-ABE3-4D12-B3BC-B370D5C75BAF}"/>
              </a:ext>
            </a:extLst>
          </p:cNvPr>
          <p:cNvSpPr/>
          <p:nvPr/>
        </p:nvSpPr>
        <p:spPr>
          <a:xfrm>
            <a:off x="981060" y="0"/>
            <a:ext cx="10053884" cy="1199045"/>
          </a:xfrm>
          <a:prstGeom prst="rect">
            <a:avLst/>
          </a:prstGeom>
          <a:solidFill>
            <a:schemeClr val="tx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“TISSUE CYTOMETRY WORKSHOP</a:t>
            </a:r>
            <a:r>
              <a:rPr lang="en-GB" sz="2400" b="1" i="1" dirty="0" smtClean="0"/>
              <a:t>”. </a:t>
            </a:r>
            <a:r>
              <a:rPr lang="pt-BR" sz="2400" b="1" i="1" dirty="0" err="1" smtClean="0"/>
              <a:t>Place</a:t>
            </a:r>
            <a:r>
              <a:rPr lang="pt-BR" sz="2400" b="1" i="1" dirty="0" smtClean="0"/>
              <a:t>: IQ-USP, Anfiteatro1 Queijinho.</a:t>
            </a:r>
            <a:endParaRPr lang="en-US" sz="2400" b="1" i="1" dirty="0"/>
          </a:p>
          <a:p>
            <a:pPr algn="ctr"/>
            <a:r>
              <a:rPr lang="pt-BR" sz="3200" b="1" dirty="0" smtClean="0"/>
              <a:t>(16.03-18.03.2022</a:t>
            </a:r>
            <a:r>
              <a:rPr lang="pt-BR" sz="3200" b="1" dirty="0"/>
              <a:t>)</a:t>
            </a:r>
            <a:endParaRPr lang="en-GB" sz="3200" b="1" dirty="0"/>
          </a:p>
        </p:txBody>
      </p:sp>
      <p:sp>
        <p:nvSpPr>
          <p:cNvPr id="13" name="Shape 124">
            <a:extLst>
              <a:ext uri="{FF2B5EF4-FFF2-40B4-BE49-F238E27FC236}">
                <a16:creationId xmlns="" xmlns:a16="http://schemas.microsoft.com/office/drawing/2014/main" id="{F54D276F-4A80-48CA-BBC2-F0E7DA3F777C}"/>
              </a:ext>
            </a:extLst>
          </p:cNvPr>
          <p:cNvSpPr/>
          <p:nvPr/>
        </p:nvSpPr>
        <p:spPr>
          <a:xfrm>
            <a:off x="0" y="6535057"/>
            <a:ext cx="12192000" cy="322943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DCDEE0"/>
              </a:gs>
            </a:gsLst>
          </a:gra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pic>
        <p:nvPicPr>
          <p:cNvPr id="14" name="Grafik 4">
            <a:extLst>
              <a:ext uri="{FF2B5EF4-FFF2-40B4-BE49-F238E27FC236}">
                <a16:creationId xmlns="" xmlns:a16="http://schemas.microsoft.com/office/drawing/2014/main" id="{4D1F4AE2-7A63-42B3-9269-7A398B43FC3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6" t="30949" r="10060" b="41076"/>
          <a:stretch/>
        </p:blipFill>
        <p:spPr>
          <a:xfrm>
            <a:off x="981060" y="6522375"/>
            <a:ext cx="2331100" cy="316083"/>
          </a:xfrm>
          <a:prstGeom prst="rect">
            <a:avLst/>
          </a:prstGeom>
        </p:spPr>
      </p:pic>
      <p:sp>
        <p:nvSpPr>
          <p:cNvPr id="15" name="Textfeld 8">
            <a:extLst>
              <a:ext uri="{FF2B5EF4-FFF2-40B4-BE49-F238E27FC236}">
                <a16:creationId xmlns="" xmlns:a16="http://schemas.microsoft.com/office/drawing/2014/main" id="{1F46794E-ACAE-4C60-B3DE-974A593ED9CC}"/>
              </a:ext>
            </a:extLst>
          </p:cNvPr>
          <p:cNvSpPr txBox="1"/>
          <p:nvPr/>
        </p:nvSpPr>
        <p:spPr>
          <a:xfrm>
            <a:off x="128973" y="6566140"/>
            <a:ext cx="12832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sz="1050" kern="1200" dirty="0">
                <a:latin typeface="Helvetica "/>
              </a:rPr>
              <a:t>Powered by </a:t>
            </a:r>
          </a:p>
        </p:txBody>
      </p:sp>
      <p:sp>
        <p:nvSpPr>
          <p:cNvPr id="16" name="Textfeld 8">
            <a:extLst>
              <a:ext uri="{FF2B5EF4-FFF2-40B4-BE49-F238E27FC236}">
                <a16:creationId xmlns="" xmlns:a16="http://schemas.microsoft.com/office/drawing/2014/main" id="{0764EFE6-3C78-4E8A-B75D-C563F0B2E8D7}"/>
              </a:ext>
            </a:extLst>
          </p:cNvPr>
          <p:cNvSpPr txBox="1"/>
          <p:nvPr/>
        </p:nvSpPr>
        <p:spPr>
          <a:xfrm>
            <a:off x="3312160" y="6566140"/>
            <a:ext cx="508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 fontAlgn="base" hangingPunct="1">
              <a:spcBef>
                <a:spcPct val="0"/>
              </a:spcBef>
              <a:spcAft>
                <a:spcPct val="0"/>
              </a:spcAft>
            </a:pPr>
            <a:r>
              <a:rPr lang="de-AT" sz="1050" dirty="0">
                <a:latin typeface="Helvetica "/>
              </a:rPr>
              <a:t>&amp;</a:t>
            </a:r>
            <a:endParaRPr lang="de-AT" sz="1050" kern="1200" dirty="0">
              <a:latin typeface="Helvetica "/>
            </a:endParaRPr>
          </a:p>
        </p:txBody>
      </p:sp>
      <p:sp>
        <p:nvSpPr>
          <p:cNvPr id="17" name="Textfeld 8">
            <a:extLst>
              <a:ext uri="{FF2B5EF4-FFF2-40B4-BE49-F238E27FC236}">
                <a16:creationId xmlns="" xmlns:a16="http://schemas.microsoft.com/office/drawing/2014/main" id="{945926EB-6062-4D64-AA1B-828944E382FA}"/>
              </a:ext>
            </a:extLst>
          </p:cNvPr>
          <p:cNvSpPr txBox="1"/>
          <p:nvPr/>
        </p:nvSpPr>
        <p:spPr>
          <a:xfrm>
            <a:off x="3566160" y="6565181"/>
            <a:ext cx="40843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de-AT" sz="1050" kern="1200" dirty="0">
                <a:latin typeface="Helvetica "/>
              </a:rPr>
              <a:t>by </a:t>
            </a:r>
            <a:r>
              <a:rPr lang="pt-BR" sz="1050" dirty="0">
                <a:latin typeface="Helvetica "/>
              </a:rPr>
              <a:t>Instituto de Quimica Universidade de Sao Paulo, Brazil</a:t>
            </a:r>
            <a:r>
              <a:rPr lang="de-AT" sz="1050" kern="1200" dirty="0">
                <a:latin typeface="Helvetica "/>
              </a:rPr>
              <a:t> 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="" xmlns:a16="http://schemas.microsoft.com/office/drawing/2014/main" id="{A3ED686D-ABE3-4D12-B3BC-B370D5C75BAF}"/>
              </a:ext>
            </a:extLst>
          </p:cNvPr>
          <p:cNvSpPr/>
          <p:nvPr/>
        </p:nvSpPr>
        <p:spPr>
          <a:xfrm>
            <a:off x="4228502" y="6033074"/>
            <a:ext cx="6626708" cy="388163"/>
          </a:xfrm>
          <a:prstGeom prst="rect">
            <a:avLst/>
          </a:prstGeom>
          <a:solidFill>
            <a:schemeClr val="tx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err="1" smtClean="0"/>
              <a:t>Registrations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at</a:t>
            </a:r>
            <a:r>
              <a:rPr lang="pt-BR" sz="2000" b="1" dirty="0" smtClean="0"/>
              <a:t> </a:t>
            </a:r>
            <a:r>
              <a:rPr lang="pt-BR" sz="2000" b="1" dirty="0" smtClean="0">
                <a:hlinkClick r:id="rId4"/>
              </a:rPr>
              <a:t>talita.glaser@usp.br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until</a:t>
            </a:r>
            <a:r>
              <a:rPr lang="pt-BR" sz="2000" b="1" dirty="0" smtClean="0"/>
              <a:t> 14.03.22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25901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212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Helvetica </vt:lpstr>
      <vt:lpstr>Helvetica Light</vt:lpstr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Felicitas Mungenast</dc:creator>
  <cp:lastModifiedBy>Conta da Microsoft</cp:lastModifiedBy>
  <cp:revision>9</cp:revision>
  <dcterms:created xsi:type="dcterms:W3CDTF">2022-02-25T15:21:58Z</dcterms:created>
  <dcterms:modified xsi:type="dcterms:W3CDTF">2022-03-10T00:28:48Z</dcterms:modified>
</cp:coreProperties>
</file>